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6" r:id="rId2"/>
    <p:sldId id="268" r:id="rId3"/>
    <p:sldId id="267" r:id="rId4"/>
    <p:sldId id="259" r:id="rId5"/>
    <p:sldId id="269" r:id="rId6"/>
    <p:sldId id="264" r:id="rId7"/>
    <p:sldId id="265" r:id="rId8"/>
    <p:sldId id="27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D9D9D6-823A-4F32-BCC5-866B046B0CFA}" v="77" dt="2020-05-14T03:53:03.337"/>
    <p1510:client id="{40946995-230A-4A4D-B928-4044B1870EFC}" v="8" dt="2020-05-15T13:48:20.948"/>
    <p1510:client id="{D32C1871-B08A-4F73-8953-D5B10A75F98D}" v="118" dt="2020-05-13T20:46:59.956"/>
    <p1510:client id="{D4C6BD7F-25C8-49DD-B6F5-DABA59DF7A5E}" v="2125" dt="2020-05-13T22:26:13.285"/>
    <p1510:client id="{E88593C2-63D7-492A-83C0-6FFAFBB01C1B}" v="56" dt="2020-05-14T03:01:12.2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74" d="100"/>
          <a:sy n="74" d="100"/>
        </p:scale>
        <p:origin x="-49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19D38A-3C07-40A9-A072-5FF59F62BB8D}" type="doc">
      <dgm:prSet loTypeId="urn:microsoft.com/office/officeart/2005/8/layout/vList2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500E09F-7DDD-4646-9F77-2ED2B552B0B9}">
      <dgm:prSet custT="1"/>
      <dgm:spPr/>
      <dgm:t>
        <a:bodyPr/>
        <a:lstStyle/>
        <a:p>
          <a:pPr rtl="0"/>
          <a:r>
            <a:rPr lang="ru-RU" sz="2400" b="1" dirty="0" smtClean="0">
              <a:latin typeface="Georgia" pitchFamily="18" charset="0"/>
            </a:rPr>
            <a:t>Проблемно-игровые технологии реализуются с использованием разнообразных средств:</a:t>
          </a:r>
          <a:endParaRPr lang="en-US" sz="2400" b="1" dirty="0">
            <a:latin typeface="Georgia" pitchFamily="18" charset="0"/>
          </a:endParaRPr>
        </a:p>
      </dgm:t>
    </dgm:pt>
    <dgm:pt modelId="{32E0635D-8D86-448B-A0D1-4568A96922C7}" type="parTrans" cxnId="{2E6ED76A-9317-4F0E-966F-DCB6B7B5803E}">
      <dgm:prSet/>
      <dgm:spPr/>
      <dgm:t>
        <a:bodyPr/>
        <a:lstStyle/>
        <a:p>
          <a:endParaRPr lang="en-US"/>
        </a:p>
      </dgm:t>
    </dgm:pt>
    <dgm:pt modelId="{2E33EA1F-4B5A-45B5-9F22-71E757B6DEBB}" type="sibTrans" cxnId="{2E6ED76A-9317-4F0E-966F-DCB6B7B5803E}">
      <dgm:prSet/>
      <dgm:spPr/>
      <dgm:t>
        <a:bodyPr/>
        <a:lstStyle/>
        <a:p>
          <a:endParaRPr lang="en-US"/>
        </a:p>
      </dgm:t>
    </dgm:pt>
    <dgm:pt modelId="{8B5C26CC-4595-4FAF-8099-455AB432CF34}">
      <dgm:prSet/>
      <dgm:spPr/>
      <dgm:t>
        <a:bodyPr/>
        <a:lstStyle/>
        <a:p>
          <a:pPr rtl="0"/>
          <a:r>
            <a:rPr lang="ru-RU" dirty="0" smtClean="0">
              <a:latin typeface="Gill Sans MT" panose="02020404030301010803"/>
            </a:rPr>
            <a:t>- </a:t>
          </a:r>
          <a:r>
            <a:rPr lang="ru-RU" b="1" dirty="0" smtClean="0">
              <a:latin typeface="Georgia" pitchFamily="18" charset="0"/>
            </a:rPr>
            <a:t>логико-математические игры,</a:t>
          </a:r>
          <a:endParaRPr lang="en-US" b="1" dirty="0">
            <a:latin typeface="Georgia" pitchFamily="18" charset="0"/>
          </a:endParaRPr>
        </a:p>
      </dgm:t>
    </dgm:pt>
    <dgm:pt modelId="{13EAB82F-380C-4F23-9F01-E3FA12B69E52}" type="parTrans" cxnId="{39E9AB5A-3D16-41AA-99FE-97B48F04D8CA}">
      <dgm:prSet/>
      <dgm:spPr/>
      <dgm:t>
        <a:bodyPr/>
        <a:lstStyle/>
        <a:p>
          <a:endParaRPr lang="en-US"/>
        </a:p>
      </dgm:t>
    </dgm:pt>
    <dgm:pt modelId="{1D08365D-E875-4B4D-8555-C7AF8DE68531}" type="sibTrans" cxnId="{39E9AB5A-3D16-41AA-99FE-97B48F04D8CA}">
      <dgm:prSet/>
      <dgm:spPr/>
      <dgm:t>
        <a:bodyPr/>
        <a:lstStyle/>
        <a:p>
          <a:endParaRPr lang="en-US"/>
        </a:p>
      </dgm:t>
    </dgm:pt>
    <dgm:pt modelId="{F5C319FA-B152-453A-86C7-CB99A44714F9}">
      <dgm:prSet/>
      <dgm:spPr/>
      <dgm:t>
        <a:bodyPr/>
        <a:lstStyle/>
        <a:p>
          <a:pPr rtl="0"/>
          <a:r>
            <a:rPr lang="en-US" dirty="0"/>
            <a:t>- </a:t>
          </a:r>
          <a:r>
            <a:rPr lang="ru-RU" b="1" dirty="0" smtClean="0">
              <a:latin typeface="Georgia" pitchFamily="18" charset="0"/>
            </a:rPr>
            <a:t>логико-математические сюжетные игры (занятия),</a:t>
          </a:r>
          <a:endParaRPr lang="en-US" b="1" dirty="0">
            <a:latin typeface="Georgia" pitchFamily="18" charset="0"/>
          </a:endParaRPr>
        </a:p>
      </dgm:t>
    </dgm:pt>
    <dgm:pt modelId="{35809001-07C7-42E9-A967-148DBFFA339C}" type="parTrans" cxnId="{52BDCBAD-DFDE-48B2-B331-D419231FDC92}">
      <dgm:prSet/>
      <dgm:spPr/>
      <dgm:t>
        <a:bodyPr/>
        <a:lstStyle/>
        <a:p>
          <a:endParaRPr lang="en-US"/>
        </a:p>
      </dgm:t>
    </dgm:pt>
    <dgm:pt modelId="{D014DB34-E556-4CEF-B5D5-FF74AC8607B7}" type="sibTrans" cxnId="{52BDCBAD-DFDE-48B2-B331-D419231FDC92}">
      <dgm:prSet/>
      <dgm:spPr/>
      <dgm:t>
        <a:bodyPr/>
        <a:lstStyle/>
        <a:p>
          <a:endParaRPr lang="en-US"/>
        </a:p>
      </dgm:t>
    </dgm:pt>
    <dgm:pt modelId="{A8C7A46E-E056-437D-B2D7-A27EC0A02F6C}">
      <dgm:prSet/>
      <dgm:spPr/>
      <dgm:t>
        <a:bodyPr/>
        <a:lstStyle/>
        <a:p>
          <a:pPr rtl="0"/>
          <a:r>
            <a:rPr lang="en-US" b="1" dirty="0">
              <a:latin typeface="Georgia" pitchFamily="18" charset="0"/>
            </a:rPr>
            <a:t>- </a:t>
          </a:r>
          <a:r>
            <a:rPr lang="ru-RU" b="1" dirty="0" smtClean="0">
              <a:latin typeface="Georgia" pitchFamily="18" charset="0"/>
            </a:rPr>
            <a:t>проблемные ситуации и вопросы,</a:t>
          </a:r>
          <a:endParaRPr lang="en-US" b="1" dirty="0">
            <a:latin typeface="Georgia" pitchFamily="18" charset="0"/>
          </a:endParaRPr>
        </a:p>
      </dgm:t>
    </dgm:pt>
    <dgm:pt modelId="{601A0847-24B0-43D8-B304-99D31591390B}" type="parTrans" cxnId="{E4AE7A6E-D9DA-4B6B-B544-DCE0A42249E5}">
      <dgm:prSet/>
      <dgm:spPr/>
      <dgm:t>
        <a:bodyPr/>
        <a:lstStyle/>
        <a:p>
          <a:endParaRPr lang="en-US"/>
        </a:p>
      </dgm:t>
    </dgm:pt>
    <dgm:pt modelId="{5F6B14AA-0C9A-44EC-AA24-08435DDFDBE3}" type="sibTrans" cxnId="{E4AE7A6E-D9DA-4B6B-B544-DCE0A42249E5}">
      <dgm:prSet/>
      <dgm:spPr/>
      <dgm:t>
        <a:bodyPr/>
        <a:lstStyle/>
        <a:p>
          <a:endParaRPr lang="en-US"/>
        </a:p>
      </dgm:t>
    </dgm:pt>
    <dgm:pt modelId="{363AC149-FEA0-4C6C-ABD4-9CED33294501}">
      <dgm:prSet/>
      <dgm:spPr/>
      <dgm:t>
        <a:bodyPr/>
        <a:lstStyle/>
        <a:p>
          <a:pPr rtl="0"/>
          <a:r>
            <a:rPr lang="en-US" dirty="0"/>
            <a:t>-</a:t>
          </a:r>
          <a:r>
            <a:rPr lang="en-US" dirty="0">
              <a:latin typeface="Gill Sans MT" panose="02020404030301010803"/>
            </a:rPr>
            <a:t> </a:t>
          </a:r>
          <a:r>
            <a:rPr lang="ru-RU" b="1" dirty="0" smtClean="0">
              <a:latin typeface="Georgia" pitchFamily="18" charset="0"/>
            </a:rPr>
            <a:t>экспериментирование и исследовательская деятельность.</a:t>
          </a:r>
          <a:endParaRPr lang="en-US" b="1" dirty="0">
            <a:latin typeface="Georgia" pitchFamily="18" charset="0"/>
          </a:endParaRPr>
        </a:p>
      </dgm:t>
    </dgm:pt>
    <dgm:pt modelId="{A80C97F6-BBAE-4A20-8534-2292D46BC4AF}" type="parTrans" cxnId="{258D57FA-BDC4-42A4-AA7D-DED00D47CD57}">
      <dgm:prSet/>
      <dgm:spPr/>
      <dgm:t>
        <a:bodyPr/>
        <a:lstStyle/>
        <a:p>
          <a:endParaRPr lang="en-US"/>
        </a:p>
      </dgm:t>
    </dgm:pt>
    <dgm:pt modelId="{C302DE2A-D2D9-4308-8BB1-AA1830E39F9C}" type="sibTrans" cxnId="{258D57FA-BDC4-42A4-AA7D-DED00D47CD57}">
      <dgm:prSet/>
      <dgm:spPr/>
      <dgm:t>
        <a:bodyPr/>
        <a:lstStyle/>
        <a:p>
          <a:endParaRPr lang="en-US"/>
        </a:p>
      </dgm:t>
    </dgm:pt>
    <dgm:pt modelId="{EC3321EE-19FE-414C-8AD2-C02B2E4DC5E0}">
      <dgm:prSet phldr="0"/>
      <dgm:spPr/>
      <dgm:t>
        <a:bodyPr/>
        <a:lstStyle/>
        <a:p>
          <a:pPr rtl="0"/>
          <a:r>
            <a:rPr lang="en-US" dirty="0" smtClean="0">
              <a:latin typeface="Gill Sans MT" panose="02020404030301010803"/>
            </a:rPr>
            <a:t>-</a:t>
          </a:r>
          <a:r>
            <a:rPr lang="ru-RU" dirty="0" smtClean="0">
              <a:latin typeface="Gill Sans MT" panose="02020404030301010803"/>
            </a:rPr>
            <a:t> </a:t>
          </a:r>
          <a:r>
            <a:rPr lang="ru-RU" b="1" dirty="0" smtClean="0">
              <a:latin typeface="Georgia" pitchFamily="18" charset="0"/>
            </a:rPr>
            <a:t>творческие задачи, вопросы и ситуации,</a:t>
          </a:r>
          <a:endParaRPr lang="ru-RU" b="1" dirty="0">
            <a:latin typeface="Georgia" pitchFamily="18" charset="0"/>
          </a:endParaRPr>
        </a:p>
      </dgm:t>
    </dgm:pt>
    <dgm:pt modelId="{94109D72-5A2F-40FD-A17B-32FF5805722A}" type="parTrans" cxnId="{66036825-3202-4531-9F5E-1C9990B5E42B}">
      <dgm:prSet/>
      <dgm:spPr/>
      <dgm:t>
        <a:bodyPr/>
        <a:lstStyle/>
        <a:p>
          <a:endParaRPr lang="ru-RU"/>
        </a:p>
      </dgm:t>
    </dgm:pt>
    <dgm:pt modelId="{4799AD39-4360-4E4F-9706-F60008BDA076}" type="sibTrans" cxnId="{66036825-3202-4531-9F5E-1C9990B5E42B}">
      <dgm:prSet/>
      <dgm:spPr/>
      <dgm:t>
        <a:bodyPr/>
        <a:lstStyle/>
        <a:p>
          <a:endParaRPr lang="ru-RU"/>
        </a:p>
      </dgm:t>
    </dgm:pt>
    <dgm:pt modelId="{B35FBFFD-4F9B-4C83-9A4B-0CF7D5908B20}" type="pres">
      <dgm:prSet presAssocID="{0819D38A-3C07-40A9-A072-5FF59F62BB8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8B21A5-B77C-4DD9-95DA-494C0E57C2AF}" type="pres">
      <dgm:prSet presAssocID="{7500E09F-7DDD-4646-9F77-2ED2B552B0B9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9803DA-B9C2-4130-B1C4-31DEBD9EA960}" type="pres">
      <dgm:prSet presAssocID="{2E33EA1F-4B5A-45B5-9F22-71E757B6DEBB}" presName="spacer" presStyleCnt="0"/>
      <dgm:spPr/>
    </dgm:pt>
    <dgm:pt modelId="{21EF587C-DF5F-4ECF-A596-D9609ED5F474}" type="pres">
      <dgm:prSet presAssocID="{8B5C26CC-4595-4FAF-8099-455AB432CF34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DA42F2-A4EF-4AB0-ADF5-F755F80DF3C6}" type="pres">
      <dgm:prSet presAssocID="{1D08365D-E875-4B4D-8555-C7AF8DE68531}" presName="spacer" presStyleCnt="0"/>
      <dgm:spPr/>
    </dgm:pt>
    <dgm:pt modelId="{8CF14BD2-EACA-43B2-8435-2B6D5CE426C2}" type="pres">
      <dgm:prSet presAssocID="{F5C319FA-B152-453A-86C7-CB99A44714F9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5BA36F-BDA3-42DF-B12D-A44B7A1F9B8E}" type="pres">
      <dgm:prSet presAssocID="{D014DB34-E556-4CEF-B5D5-FF74AC8607B7}" presName="spacer" presStyleCnt="0"/>
      <dgm:spPr/>
    </dgm:pt>
    <dgm:pt modelId="{1C3DF6DC-3DEC-462E-82E2-6EFAE1D8DB18}" type="pres">
      <dgm:prSet presAssocID="{A8C7A46E-E056-437D-B2D7-A27EC0A02F6C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EC7AE4-B35D-450F-B771-D5E3337E3E03}" type="pres">
      <dgm:prSet presAssocID="{5F6B14AA-0C9A-44EC-AA24-08435DDFDBE3}" presName="spacer" presStyleCnt="0"/>
      <dgm:spPr/>
    </dgm:pt>
    <dgm:pt modelId="{B193135B-4951-4A7D-AF53-8C5269C0117F}" type="pres">
      <dgm:prSet presAssocID="{EC3321EE-19FE-414C-8AD2-C02B2E4DC5E0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5EA677-2F46-43A2-909E-33D2DFDA0E30}" type="pres">
      <dgm:prSet presAssocID="{4799AD39-4360-4E4F-9706-F60008BDA076}" presName="spacer" presStyleCnt="0"/>
      <dgm:spPr/>
    </dgm:pt>
    <dgm:pt modelId="{0DFBAF85-3155-437C-8AD4-0D2CE27910F4}" type="pres">
      <dgm:prSet presAssocID="{363AC149-FEA0-4C6C-ABD4-9CED33294501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8D57FA-BDC4-42A4-AA7D-DED00D47CD57}" srcId="{0819D38A-3C07-40A9-A072-5FF59F62BB8D}" destId="{363AC149-FEA0-4C6C-ABD4-9CED33294501}" srcOrd="5" destOrd="0" parTransId="{A80C97F6-BBAE-4A20-8534-2292D46BC4AF}" sibTransId="{C302DE2A-D2D9-4308-8BB1-AA1830E39F9C}"/>
    <dgm:cxn modelId="{E13A69BD-2E79-4A14-9412-82D71E174822}" type="presOf" srcId="{8B5C26CC-4595-4FAF-8099-455AB432CF34}" destId="{21EF587C-DF5F-4ECF-A596-D9609ED5F474}" srcOrd="0" destOrd="0" presId="urn:microsoft.com/office/officeart/2005/8/layout/vList2"/>
    <dgm:cxn modelId="{2E6ED76A-9317-4F0E-966F-DCB6B7B5803E}" srcId="{0819D38A-3C07-40A9-A072-5FF59F62BB8D}" destId="{7500E09F-7DDD-4646-9F77-2ED2B552B0B9}" srcOrd="0" destOrd="0" parTransId="{32E0635D-8D86-448B-A0D1-4568A96922C7}" sibTransId="{2E33EA1F-4B5A-45B5-9F22-71E757B6DEBB}"/>
    <dgm:cxn modelId="{39E9AB5A-3D16-41AA-99FE-97B48F04D8CA}" srcId="{0819D38A-3C07-40A9-A072-5FF59F62BB8D}" destId="{8B5C26CC-4595-4FAF-8099-455AB432CF34}" srcOrd="1" destOrd="0" parTransId="{13EAB82F-380C-4F23-9F01-E3FA12B69E52}" sibTransId="{1D08365D-E875-4B4D-8555-C7AF8DE68531}"/>
    <dgm:cxn modelId="{5D845185-2DB7-427F-A217-1FAD9244936E}" type="presOf" srcId="{A8C7A46E-E056-437D-B2D7-A27EC0A02F6C}" destId="{1C3DF6DC-3DEC-462E-82E2-6EFAE1D8DB18}" srcOrd="0" destOrd="0" presId="urn:microsoft.com/office/officeart/2005/8/layout/vList2"/>
    <dgm:cxn modelId="{66036825-3202-4531-9F5E-1C9990B5E42B}" srcId="{0819D38A-3C07-40A9-A072-5FF59F62BB8D}" destId="{EC3321EE-19FE-414C-8AD2-C02B2E4DC5E0}" srcOrd="4" destOrd="0" parTransId="{94109D72-5A2F-40FD-A17B-32FF5805722A}" sibTransId="{4799AD39-4360-4E4F-9706-F60008BDA076}"/>
    <dgm:cxn modelId="{3CC3C7F3-66AA-4859-907D-D9D7CFEBB248}" type="presOf" srcId="{7500E09F-7DDD-4646-9F77-2ED2B552B0B9}" destId="{A68B21A5-B77C-4DD9-95DA-494C0E57C2AF}" srcOrd="0" destOrd="0" presId="urn:microsoft.com/office/officeart/2005/8/layout/vList2"/>
    <dgm:cxn modelId="{5D56E2E0-B395-4B70-8905-4331CE6B4E16}" type="presOf" srcId="{F5C319FA-B152-453A-86C7-CB99A44714F9}" destId="{8CF14BD2-EACA-43B2-8435-2B6D5CE426C2}" srcOrd="0" destOrd="0" presId="urn:microsoft.com/office/officeart/2005/8/layout/vList2"/>
    <dgm:cxn modelId="{AA4EF180-DF56-4258-91E5-826505318D66}" type="presOf" srcId="{EC3321EE-19FE-414C-8AD2-C02B2E4DC5E0}" destId="{B193135B-4951-4A7D-AF53-8C5269C0117F}" srcOrd="0" destOrd="0" presId="urn:microsoft.com/office/officeart/2005/8/layout/vList2"/>
    <dgm:cxn modelId="{0BC9FF1E-AC99-4ACC-AC2E-6F5B1C0ECC04}" type="presOf" srcId="{0819D38A-3C07-40A9-A072-5FF59F62BB8D}" destId="{B35FBFFD-4F9B-4C83-9A4B-0CF7D5908B20}" srcOrd="0" destOrd="0" presId="urn:microsoft.com/office/officeart/2005/8/layout/vList2"/>
    <dgm:cxn modelId="{E4AE7A6E-D9DA-4B6B-B544-DCE0A42249E5}" srcId="{0819D38A-3C07-40A9-A072-5FF59F62BB8D}" destId="{A8C7A46E-E056-437D-B2D7-A27EC0A02F6C}" srcOrd="3" destOrd="0" parTransId="{601A0847-24B0-43D8-B304-99D31591390B}" sibTransId="{5F6B14AA-0C9A-44EC-AA24-08435DDFDBE3}"/>
    <dgm:cxn modelId="{1F679C5C-6D2A-450C-8010-D20531C8A525}" type="presOf" srcId="{363AC149-FEA0-4C6C-ABD4-9CED33294501}" destId="{0DFBAF85-3155-437C-8AD4-0D2CE27910F4}" srcOrd="0" destOrd="0" presId="urn:microsoft.com/office/officeart/2005/8/layout/vList2"/>
    <dgm:cxn modelId="{52BDCBAD-DFDE-48B2-B331-D419231FDC92}" srcId="{0819D38A-3C07-40A9-A072-5FF59F62BB8D}" destId="{F5C319FA-B152-453A-86C7-CB99A44714F9}" srcOrd="2" destOrd="0" parTransId="{35809001-07C7-42E9-A967-148DBFFA339C}" sibTransId="{D014DB34-E556-4CEF-B5D5-FF74AC8607B7}"/>
    <dgm:cxn modelId="{2AD53E25-B0DF-484E-B713-AC8455453A87}" type="presParOf" srcId="{B35FBFFD-4F9B-4C83-9A4B-0CF7D5908B20}" destId="{A68B21A5-B77C-4DD9-95DA-494C0E57C2AF}" srcOrd="0" destOrd="0" presId="urn:microsoft.com/office/officeart/2005/8/layout/vList2"/>
    <dgm:cxn modelId="{4F8D2A7C-F0BB-4BEA-BCDB-54792AD01505}" type="presParOf" srcId="{B35FBFFD-4F9B-4C83-9A4B-0CF7D5908B20}" destId="{7F9803DA-B9C2-4130-B1C4-31DEBD9EA960}" srcOrd="1" destOrd="0" presId="urn:microsoft.com/office/officeart/2005/8/layout/vList2"/>
    <dgm:cxn modelId="{8960CED0-C918-4721-BCFC-D8ED6EAFB2FD}" type="presParOf" srcId="{B35FBFFD-4F9B-4C83-9A4B-0CF7D5908B20}" destId="{21EF587C-DF5F-4ECF-A596-D9609ED5F474}" srcOrd="2" destOrd="0" presId="urn:microsoft.com/office/officeart/2005/8/layout/vList2"/>
    <dgm:cxn modelId="{313BBDC1-1AF2-4955-8317-81A9D94FB1CF}" type="presParOf" srcId="{B35FBFFD-4F9B-4C83-9A4B-0CF7D5908B20}" destId="{99DA42F2-A4EF-4AB0-ADF5-F755F80DF3C6}" srcOrd="3" destOrd="0" presId="urn:microsoft.com/office/officeart/2005/8/layout/vList2"/>
    <dgm:cxn modelId="{64813A83-6ACE-443B-8508-A39FF07A1C7B}" type="presParOf" srcId="{B35FBFFD-4F9B-4C83-9A4B-0CF7D5908B20}" destId="{8CF14BD2-EACA-43B2-8435-2B6D5CE426C2}" srcOrd="4" destOrd="0" presId="urn:microsoft.com/office/officeart/2005/8/layout/vList2"/>
    <dgm:cxn modelId="{49F82563-7021-4F6D-8943-07F5BB38CBAC}" type="presParOf" srcId="{B35FBFFD-4F9B-4C83-9A4B-0CF7D5908B20}" destId="{925BA36F-BDA3-42DF-B12D-A44B7A1F9B8E}" srcOrd="5" destOrd="0" presId="urn:microsoft.com/office/officeart/2005/8/layout/vList2"/>
    <dgm:cxn modelId="{002D8218-6071-4DA7-99B0-A31285842AFF}" type="presParOf" srcId="{B35FBFFD-4F9B-4C83-9A4B-0CF7D5908B20}" destId="{1C3DF6DC-3DEC-462E-82E2-6EFAE1D8DB18}" srcOrd="6" destOrd="0" presId="urn:microsoft.com/office/officeart/2005/8/layout/vList2"/>
    <dgm:cxn modelId="{4F5DADB0-610C-4452-B98E-88DD54B6CEA2}" type="presParOf" srcId="{B35FBFFD-4F9B-4C83-9A4B-0CF7D5908B20}" destId="{F7EC7AE4-B35D-450F-B771-D5E3337E3E03}" srcOrd="7" destOrd="0" presId="urn:microsoft.com/office/officeart/2005/8/layout/vList2"/>
    <dgm:cxn modelId="{F16F4C31-2327-4AEC-B2E6-78EF46363F26}" type="presParOf" srcId="{B35FBFFD-4F9B-4C83-9A4B-0CF7D5908B20}" destId="{B193135B-4951-4A7D-AF53-8C5269C0117F}" srcOrd="8" destOrd="0" presId="urn:microsoft.com/office/officeart/2005/8/layout/vList2"/>
    <dgm:cxn modelId="{9BBEE6E8-9844-4163-AA95-D6058ECBB050}" type="presParOf" srcId="{B35FBFFD-4F9B-4C83-9A4B-0CF7D5908B20}" destId="{EB5EA677-2F46-43A2-909E-33D2DFDA0E30}" srcOrd="9" destOrd="0" presId="urn:microsoft.com/office/officeart/2005/8/layout/vList2"/>
    <dgm:cxn modelId="{79045E9E-A645-4C4A-A07E-184007B184B1}" type="presParOf" srcId="{B35FBFFD-4F9B-4C83-9A4B-0CF7D5908B20}" destId="{0DFBAF85-3155-437C-8AD4-0D2CE27910F4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8B21A5-B77C-4DD9-95DA-494C0E57C2AF}">
      <dsp:nvSpPr>
        <dsp:cNvPr id="0" name=""/>
        <dsp:cNvSpPr/>
      </dsp:nvSpPr>
      <dsp:spPr>
        <a:xfrm>
          <a:off x="0" y="11349"/>
          <a:ext cx="10058399" cy="8950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Georgia" pitchFamily="18" charset="0"/>
            </a:rPr>
            <a:t>Проблемно-игровые технологии реализуются с использованием разнообразных средств:</a:t>
          </a:r>
          <a:endParaRPr lang="en-US" sz="2400" b="1" kern="1200" dirty="0">
            <a:latin typeface="Georgia" pitchFamily="18" charset="0"/>
          </a:endParaRPr>
        </a:p>
      </dsp:txBody>
      <dsp:txXfrm>
        <a:off x="43693" y="55042"/>
        <a:ext cx="9971013" cy="807664"/>
      </dsp:txXfrm>
    </dsp:sp>
    <dsp:sp modelId="{21EF587C-DF5F-4ECF-A596-D9609ED5F474}">
      <dsp:nvSpPr>
        <dsp:cNvPr id="0" name=""/>
        <dsp:cNvSpPr/>
      </dsp:nvSpPr>
      <dsp:spPr>
        <a:xfrm>
          <a:off x="0" y="955359"/>
          <a:ext cx="10058399" cy="89505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Gill Sans MT" panose="02020404030301010803"/>
            </a:rPr>
            <a:t>- </a:t>
          </a:r>
          <a:r>
            <a:rPr lang="ru-RU" sz="1700" b="1" kern="1200" dirty="0" smtClean="0">
              <a:latin typeface="Georgia" pitchFamily="18" charset="0"/>
            </a:rPr>
            <a:t>логико-математические игры,</a:t>
          </a:r>
          <a:endParaRPr lang="en-US" sz="1700" b="1" kern="1200" dirty="0">
            <a:latin typeface="Georgia" pitchFamily="18" charset="0"/>
          </a:endParaRPr>
        </a:p>
      </dsp:txBody>
      <dsp:txXfrm>
        <a:off x="43693" y="999052"/>
        <a:ext cx="9971013" cy="807664"/>
      </dsp:txXfrm>
    </dsp:sp>
    <dsp:sp modelId="{8CF14BD2-EACA-43B2-8435-2B6D5CE426C2}">
      <dsp:nvSpPr>
        <dsp:cNvPr id="0" name=""/>
        <dsp:cNvSpPr/>
      </dsp:nvSpPr>
      <dsp:spPr>
        <a:xfrm>
          <a:off x="0" y="1899369"/>
          <a:ext cx="10058399" cy="89505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- </a:t>
          </a:r>
          <a:r>
            <a:rPr lang="ru-RU" sz="1700" b="1" kern="1200" dirty="0" smtClean="0">
              <a:latin typeface="Georgia" pitchFamily="18" charset="0"/>
            </a:rPr>
            <a:t>логико-математические сюжетные игры (занятия),</a:t>
          </a:r>
          <a:endParaRPr lang="en-US" sz="1700" b="1" kern="1200" dirty="0">
            <a:latin typeface="Georgia" pitchFamily="18" charset="0"/>
          </a:endParaRPr>
        </a:p>
      </dsp:txBody>
      <dsp:txXfrm>
        <a:off x="43693" y="1943062"/>
        <a:ext cx="9971013" cy="807664"/>
      </dsp:txXfrm>
    </dsp:sp>
    <dsp:sp modelId="{1C3DF6DC-3DEC-462E-82E2-6EFAE1D8DB18}">
      <dsp:nvSpPr>
        <dsp:cNvPr id="0" name=""/>
        <dsp:cNvSpPr/>
      </dsp:nvSpPr>
      <dsp:spPr>
        <a:xfrm>
          <a:off x="0" y="2843379"/>
          <a:ext cx="10058399" cy="89505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>
              <a:latin typeface="Georgia" pitchFamily="18" charset="0"/>
            </a:rPr>
            <a:t>- </a:t>
          </a:r>
          <a:r>
            <a:rPr lang="ru-RU" sz="1700" b="1" kern="1200" dirty="0" smtClean="0">
              <a:latin typeface="Georgia" pitchFamily="18" charset="0"/>
            </a:rPr>
            <a:t>проблемные ситуации и вопросы,</a:t>
          </a:r>
          <a:endParaRPr lang="en-US" sz="1700" b="1" kern="1200" dirty="0">
            <a:latin typeface="Georgia" pitchFamily="18" charset="0"/>
          </a:endParaRPr>
        </a:p>
      </dsp:txBody>
      <dsp:txXfrm>
        <a:off x="43693" y="2887072"/>
        <a:ext cx="9971013" cy="807664"/>
      </dsp:txXfrm>
    </dsp:sp>
    <dsp:sp modelId="{B193135B-4951-4A7D-AF53-8C5269C0117F}">
      <dsp:nvSpPr>
        <dsp:cNvPr id="0" name=""/>
        <dsp:cNvSpPr/>
      </dsp:nvSpPr>
      <dsp:spPr>
        <a:xfrm>
          <a:off x="0" y="3787389"/>
          <a:ext cx="10058399" cy="89505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Gill Sans MT" panose="02020404030301010803"/>
            </a:rPr>
            <a:t>-</a:t>
          </a:r>
          <a:r>
            <a:rPr lang="ru-RU" sz="1700" kern="1200" dirty="0" smtClean="0">
              <a:latin typeface="Gill Sans MT" panose="02020404030301010803"/>
            </a:rPr>
            <a:t> </a:t>
          </a:r>
          <a:r>
            <a:rPr lang="ru-RU" sz="1700" b="1" kern="1200" dirty="0" smtClean="0">
              <a:latin typeface="Georgia" pitchFamily="18" charset="0"/>
            </a:rPr>
            <a:t>творческие задачи, вопросы и ситуации,</a:t>
          </a:r>
          <a:endParaRPr lang="ru-RU" sz="1700" b="1" kern="1200" dirty="0">
            <a:latin typeface="Georgia" pitchFamily="18" charset="0"/>
          </a:endParaRPr>
        </a:p>
      </dsp:txBody>
      <dsp:txXfrm>
        <a:off x="43693" y="3831082"/>
        <a:ext cx="9971013" cy="807664"/>
      </dsp:txXfrm>
    </dsp:sp>
    <dsp:sp modelId="{0DFBAF85-3155-437C-8AD4-0D2CE27910F4}">
      <dsp:nvSpPr>
        <dsp:cNvPr id="0" name=""/>
        <dsp:cNvSpPr/>
      </dsp:nvSpPr>
      <dsp:spPr>
        <a:xfrm>
          <a:off x="0" y="4731399"/>
          <a:ext cx="10058399" cy="8950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-</a:t>
          </a:r>
          <a:r>
            <a:rPr lang="en-US" sz="1700" kern="1200" dirty="0">
              <a:latin typeface="Gill Sans MT" panose="02020404030301010803"/>
            </a:rPr>
            <a:t> </a:t>
          </a:r>
          <a:r>
            <a:rPr lang="ru-RU" sz="1700" b="1" kern="1200" dirty="0" smtClean="0">
              <a:latin typeface="Georgia" pitchFamily="18" charset="0"/>
            </a:rPr>
            <a:t>экспериментирование и исследовательская деятельность.</a:t>
          </a:r>
          <a:endParaRPr lang="en-US" sz="1700" b="1" kern="1200" dirty="0">
            <a:latin typeface="Georgia" pitchFamily="18" charset="0"/>
          </a:endParaRPr>
        </a:p>
      </dsp:txBody>
      <dsp:txXfrm>
        <a:off x="43693" y="4775092"/>
        <a:ext cx="9971013" cy="8076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none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4/25/2024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093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508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548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577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none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=""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=""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=""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4/25/2024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610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4/25/2024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275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4/25/2024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492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4/25/2024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345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4/25/2024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930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4/25/2024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442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4/25/2024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1930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422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1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400" b="1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8">
            <a:extLst>
              <a:ext uri="{FF2B5EF4-FFF2-40B4-BE49-F238E27FC236}">
                <a16:creationId xmlns="" xmlns:a16="http://schemas.microsoft.com/office/drawing/2014/main" id="{1E94681D-2A4C-4A8D-B9B5-31D440D0328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="" xmlns:a16="http://schemas.microsoft.com/office/drawing/2014/main" id="{FB65ABA3-820C-4D75-9437-9EFA1ADFE13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7" name="Rectangle 12">
            <a:extLst>
              <a:ext uri="{FF2B5EF4-FFF2-40B4-BE49-F238E27FC236}">
                <a16:creationId xmlns="" xmlns:a16="http://schemas.microsoft.com/office/drawing/2014/main" id="{036BF2FB-90D8-48DB-BD34-D040CDCFF20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pic>
        <p:nvPicPr>
          <p:cNvPr id="8" name="Picture 3">
            <a:extLst>
              <a:ext uri="{FF2B5EF4-FFF2-40B4-BE49-F238E27FC236}">
                <a16:creationId xmlns="" xmlns:a16="http://schemas.microsoft.com/office/drawing/2014/main" id="{7E9EA78B-F3D7-4B62-B28E-4CCA3C1C13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460" r="9094" b="18568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10" name="Rectangle 14">
            <a:extLst>
              <a:ext uri="{FF2B5EF4-FFF2-40B4-BE49-F238E27FC236}">
                <a16:creationId xmlns="" xmlns:a16="http://schemas.microsoft.com/office/drawing/2014/main" id="{CD64F326-929E-45E2-B54D-DC7E1720773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937329" y="941695"/>
            <a:ext cx="5452527" cy="497461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2" name="Rectangle 16">
            <a:extLst>
              <a:ext uri="{FF2B5EF4-FFF2-40B4-BE49-F238E27FC236}">
                <a16:creationId xmlns="" xmlns:a16="http://schemas.microsoft.com/office/drawing/2014/main" id="{7BFCDFD7-7B3B-4ED9-B533-34D0B37244F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103272" y="1106424"/>
            <a:ext cx="5120640" cy="464515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3574" y="1106424"/>
            <a:ext cx="4633416" cy="2580734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115000"/>
              </a:lnSpc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solidFill>
                  <a:srgbClr val="002060"/>
                </a:solidFill>
                <a:latin typeface="Georgia" pitchFamily="18" charset="0"/>
              </a:rPr>
              <a:t>МБДОУ «Детский сад № 469 г. Челябинска»</a:t>
            </a:r>
            <a:br>
              <a:rPr lang="ru-RU" sz="18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Georgia" pitchFamily="18" charset="0"/>
                <a:ea typeface="Calibri"/>
                <a:cs typeface="Times New Roman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Georgia" pitchFamily="18" charset="0"/>
                <a:ea typeface="Calibri"/>
                <a:cs typeface="Times New Roman"/>
              </a:rPr>
            </a:b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  <a:ea typeface="Calibri"/>
                <a:cs typeface="Times New Roman"/>
              </a:rPr>
              <a:t>«Развитие речи дошкольников посредством проблемно-игровых технологий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  <a:ea typeface="Calibri"/>
                <a:cs typeface="Times New Roman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Georgia" pitchFamily="18" charset="0"/>
                <a:ea typeface="Calibri"/>
                <a:cs typeface="Times New Roman"/>
              </a:rPr>
            </a:b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  <a:ea typeface="Calibri"/>
                <a:cs typeface="Times New Roman"/>
              </a:rPr>
              <a:t>на занятиях по формированию элементарных 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  <a:ea typeface="Calibri"/>
                <a:cs typeface="Times New Roman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Georgia" pitchFamily="18" charset="0"/>
                <a:ea typeface="Calibri"/>
                <a:cs typeface="Times New Roman"/>
              </a:rPr>
            </a:b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  <a:ea typeface="Calibri"/>
                <a:cs typeface="Times New Roman"/>
              </a:rPr>
              <a:t>математических представлений»</a:t>
            </a:r>
            <a:endParaRPr lang="ru-RU" sz="2000" dirty="0">
              <a:solidFill>
                <a:srgbClr val="002060"/>
              </a:solidFill>
              <a:latin typeface="Georgia" pitchFamily="18" charset="0"/>
              <a:ea typeface="Calibri"/>
              <a:cs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43573" y="4997002"/>
            <a:ext cx="4633415" cy="629265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algn="r">
              <a:spcAft>
                <a:spcPts val="600"/>
              </a:spcAft>
            </a:pP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Выполнил:</a:t>
            </a:r>
          </a:p>
          <a:p>
            <a:pPr algn="r">
              <a:spcAft>
                <a:spcPts val="600"/>
              </a:spcAft>
            </a:pP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Падалко О.С.</a:t>
            </a:r>
            <a:endParaRPr lang="en-US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4118" y="1088351"/>
            <a:ext cx="7147774" cy="2060618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Georgia" pitchFamily="18" charset="0"/>
              </a:rPr>
              <a:t>    </a:t>
            </a:r>
            <a:br>
              <a:rPr lang="ru-RU" sz="3200" dirty="0" smtClean="0">
                <a:latin typeface="Georgia" pitchFamily="18" charset="0"/>
              </a:rPr>
            </a:br>
            <a:r>
              <a:rPr lang="ru-RU" sz="3200" dirty="0">
                <a:latin typeface="Georgia" pitchFamily="18" charset="0"/>
              </a:rPr>
              <a:t/>
            </a:r>
            <a:br>
              <a:rPr lang="ru-RU" sz="3200" dirty="0">
                <a:latin typeface="Georgia" pitchFamily="18" charset="0"/>
              </a:rPr>
            </a:br>
            <a:r>
              <a:rPr lang="ru-RU" sz="2000" dirty="0" smtClean="0">
                <a:latin typeface="Georgia" pitchFamily="18" charset="0"/>
              </a:rPr>
              <a:t>Учите ребенка каким неизвестным ему пяти словам – он будет долго и напрасно мучиться, но свяжите двадцать таких слов с картинками, и он усвоит их на лету.</a:t>
            </a:r>
            <a:br>
              <a:rPr lang="ru-RU" sz="2000" dirty="0" smtClean="0">
                <a:latin typeface="Georgia" pitchFamily="18" charset="0"/>
              </a:rPr>
            </a:br>
            <a:r>
              <a:rPr lang="ru-RU" sz="2000" dirty="0" smtClean="0">
                <a:latin typeface="Georgia" pitchFamily="18" charset="0"/>
              </a:rPr>
              <a:t/>
            </a:r>
            <a:br>
              <a:rPr lang="ru-RU" sz="2000" dirty="0" smtClean="0">
                <a:latin typeface="Georgia" pitchFamily="18" charset="0"/>
              </a:rPr>
            </a:br>
            <a:r>
              <a:rPr lang="ru-RU" sz="2000" dirty="0" smtClean="0">
                <a:latin typeface="Georgia" pitchFamily="18" charset="0"/>
              </a:rPr>
              <a:t>                                                        </a:t>
            </a:r>
            <a:r>
              <a:rPr lang="ru-RU" sz="2000" i="1" dirty="0" smtClean="0">
                <a:latin typeface="Georgia" pitchFamily="18" charset="0"/>
              </a:rPr>
              <a:t>Ушинский </a:t>
            </a:r>
            <a:r>
              <a:rPr lang="ru-RU" sz="2000" i="1" dirty="0">
                <a:latin typeface="Georgia" pitchFamily="18" charset="0"/>
              </a:rPr>
              <a:t>К. Д.</a:t>
            </a:r>
          </a:p>
        </p:txBody>
      </p:sp>
      <p:pic>
        <p:nvPicPr>
          <p:cNvPr id="2050" name="Picture 2" descr="https://blogger.googleusercontent.com/img/b/R29vZ2xl/AVvXsEh4zkZiFUoZKDP2idbIutQGR5wZkkwnAIkv8MNcNQ4-xn1ELccL7Elnpoe57VRjvkizUnMrVtK1s4WKscZyAyXvbseFZCiqXm8aqK6mfYawsO_jeVyoRcGiv4uPQlxwgaZbD6IzMdpRu_CAvoEWNVEwetTOVKIWwGpcoovvpwgYE6bAZdyy9FGYH9IE/s816/2cbb23e7db74e426161ba2adf72396d68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8" t="2000" r="27934" b="13521"/>
          <a:stretch/>
        </p:blipFill>
        <p:spPr bwMode="auto">
          <a:xfrm flipH="1">
            <a:off x="1880317" y="746974"/>
            <a:ext cx="2099255" cy="240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31064" y="4492805"/>
            <a:ext cx="91053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Проблемная </a:t>
            </a:r>
            <a:r>
              <a:rPr lang="ru-RU" sz="2000" b="1" dirty="0">
                <a:latin typeface="Georgia" pitchFamily="18" charset="0"/>
              </a:rPr>
              <a:t>ситуация для маленьких детей </a:t>
            </a:r>
          </a:p>
          <a:p>
            <a:r>
              <a:rPr lang="ru-RU" sz="2000" b="1" dirty="0">
                <a:latin typeface="Georgia" pitchFamily="18" charset="0"/>
              </a:rPr>
              <a:t>складывается  в форме «потребности в познании» </a:t>
            </a:r>
            <a:r>
              <a:rPr lang="ru-RU" sz="2000" b="1" dirty="0" smtClean="0">
                <a:latin typeface="Georgia" pitchFamily="18" charset="0"/>
              </a:rPr>
              <a:t>                </a:t>
            </a:r>
          </a:p>
          <a:p>
            <a:endParaRPr lang="ru-RU" sz="2000" b="1" dirty="0">
              <a:latin typeface="Georgia" pitchFamily="18" charset="0"/>
            </a:endParaRPr>
          </a:p>
          <a:p>
            <a:r>
              <a:rPr lang="ru-RU" sz="2000" b="1" dirty="0" smtClean="0">
                <a:latin typeface="Georgia" pitchFamily="18" charset="0"/>
              </a:rPr>
              <a:t>                                                                                  Н.М</a:t>
            </a:r>
            <a:r>
              <a:rPr lang="ru-RU" sz="2000" b="1" dirty="0">
                <a:latin typeface="Georgia" pitchFamily="18" charset="0"/>
              </a:rPr>
              <a:t>. </a:t>
            </a:r>
            <a:r>
              <a:rPr lang="ru-RU" sz="2000" b="1" dirty="0" smtClean="0">
                <a:latin typeface="Georgia" pitchFamily="18" charset="0"/>
              </a:rPr>
              <a:t>Полякова</a:t>
            </a:r>
            <a:endParaRPr lang="ru-RU" sz="2000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314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065FAA58-0EDC-412F-A5F8-01968BE6052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="" xmlns:a16="http://schemas.microsoft.com/office/drawing/2014/main" id="{C8089CB0-2F03-4E3C-ADBB-570A3BE78F8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11081" y="0"/>
            <a:ext cx="5510773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="" xmlns:a16="http://schemas.microsoft.com/office/drawing/2014/main" id="{0DBA80B1-3B69-49C0-8AC9-716ABA57F57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56197" y="643464"/>
            <a:ext cx="4143830" cy="5566305"/>
          </a:xfrm>
          <a:prstGeom prst="rect">
            <a:avLst/>
          </a:prstGeom>
          <a:solidFill>
            <a:srgbClr val="D9D9D9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9" name="Rectangle 13">
            <a:extLst>
              <a:ext uri="{FF2B5EF4-FFF2-40B4-BE49-F238E27FC236}">
                <a16:creationId xmlns="" xmlns:a16="http://schemas.microsoft.com/office/drawing/2014/main" id="{047E1103-B264-49BE-BC2A-F4E40BD33B4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21587" y="806860"/>
            <a:ext cx="3813048" cy="5239512"/>
          </a:xfrm>
          <a:prstGeom prst="rect">
            <a:avLst/>
          </a:prstGeom>
          <a:solidFill>
            <a:schemeClr val="bg1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E577D83-48C3-4CC4-9456-2CF351190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887" y="1185059"/>
            <a:ext cx="3491832" cy="4487882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Georgia" pitchFamily="18" charset="0"/>
              </a:rPr>
              <a:t>Основа проблемно-игровой технологии </a:t>
            </a:r>
            <a:r>
              <a:rPr lang="ru-RU" sz="2800" dirty="0" smtClean="0">
                <a:latin typeface="Georgia" pitchFamily="18" charset="0"/>
              </a:rPr>
              <a:t>-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52DA11B6-B538-4624-9628-98B823D761D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759939" y="276008"/>
            <a:ext cx="6146615" cy="6305984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CFB1CB5B-67A5-45DB-B8E1-7A09A642E3E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925455" y="438912"/>
            <a:ext cx="5815584" cy="5980176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5D7291-14D1-4718-944B-C51901E485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1732" y="735133"/>
            <a:ext cx="4870512" cy="518645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ru-RU" sz="2400" dirty="0" smtClean="0">
                <a:latin typeface="Georgia" pitchFamily="18" charset="0"/>
              </a:rPr>
              <a:t>принятие </a:t>
            </a:r>
            <a:r>
              <a:rPr lang="ru-RU" sz="2400" dirty="0">
                <a:latin typeface="Georgia" pitchFamily="18" charset="0"/>
              </a:rPr>
              <a:t>цели деятельности ребенком и самостоятельное решение практических действий, используя активный осознанный поиск достижения результата, где и развиваются познавательно-творческие способности детей в логико-математической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879201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1E94681D-2A4C-4A8D-B9B5-31D440D0328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685B1578-9B95-463A-91DE-797A98F7E96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B7753F1F-C532-475B-BE0D-7359EB6F86E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0EB72A9B-FD82-4F09-BF1E-D39311D3A0E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DD39B371-6E4E-4070-AB4E-4D788405A5A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B937DAED-8BFE-4563-BB45-B5E554D70A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graphicFrame>
        <p:nvGraphicFramePr>
          <p:cNvPr id="8" name="TextBox 1">
            <a:extLst>
              <a:ext uri="{FF2B5EF4-FFF2-40B4-BE49-F238E27FC236}">
                <a16:creationId xmlns="" xmlns:a16="http://schemas.microsoft.com/office/drawing/2014/main" id="{B40E22CA-8F4F-4D59-A567-9218FDAC33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3213099"/>
              </p:ext>
            </p:extLst>
          </p:nvPr>
        </p:nvGraphicFramePr>
        <p:xfrm>
          <a:off x="1066800" y="599158"/>
          <a:ext cx="10058400" cy="5637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16878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5"/>
            <a:ext cx="10058400" cy="954386"/>
          </a:xfrm>
        </p:spPr>
        <p:txBody>
          <a:bodyPr/>
          <a:lstStyle/>
          <a:p>
            <a:pPr algn="ctr"/>
            <a:r>
              <a:rPr lang="ru-RU" dirty="0" smtClean="0">
                <a:latin typeface="Georgia" pitchFamily="18" charset="0"/>
              </a:rPr>
              <a:t>Настольно-печатные игры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8187" y="1576613"/>
            <a:ext cx="2975020" cy="17203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645" y="1576613"/>
            <a:ext cx="1989193" cy="1638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4222125" y="1690926"/>
            <a:ext cx="2975020" cy="17203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777910"/>
            <a:ext cx="2122869" cy="154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7956998" y="1729013"/>
            <a:ext cx="2975020" cy="17203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006958" y="3892664"/>
            <a:ext cx="2975020" cy="17203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003962" y="3892664"/>
            <a:ext cx="2975020" cy="17203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Содержимое 3" descr="bi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672214" y="1777910"/>
            <a:ext cx="1682400" cy="1652151"/>
          </a:xfrm>
          <a:prstGeom prst="rect">
            <a:avLst/>
          </a:prstGeom>
        </p:spPr>
      </p:pic>
      <p:pic>
        <p:nvPicPr>
          <p:cNvPr id="13" name="Содержимое 3" descr="voskobovich1120.jpg"/>
          <p:cNvPicPr>
            <a:picLocks noChangeAspect="1"/>
          </p:cNvPicPr>
          <p:nvPr/>
        </p:nvPicPr>
        <p:blipFill rotWithShape="1">
          <a:blip r:embed="rId5" cstate="print"/>
          <a:srcRect b="17825"/>
          <a:stretch/>
        </p:blipFill>
        <p:spPr>
          <a:xfrm>
            <a:off x="2627713" y="3923462"/>
            <a:ext cx="1733510" cy="1658784"/>
          </a:xfrm>
          <a:prstGeom prst="rect">
            <a:avLst/>
          </a:prstGeom>
        </p:spPr>
      </p:pic>
      <p:pic>
        <p:nvPicPr>
          <p:cNvPr id="14" name="Содержимое 3" descr="248_40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07358" y="4028204"/>
            <a:ext cx="2568228" cy="1449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767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B6EE7E08-B389-43E5-B019-1B0A8ACBBD9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E60D94A5-8A09-4BAB-8F7C-69BC34C54DD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621267" y="255102"/>
            <a:ext cx="5342133" cy="6361598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7A1AE32B-3A6E-4C5E-8FEB-73861B9A26B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769100" y="393365"/>
            <a:ext cx="5018211" cy="603554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2B5A26A-DF4E-4730-AE50-A09B33C42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4082" y="642594"/>
            <a:ext cx="4472921" cy="1371600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Georgia" pitchFamily="18" charset="0"/>
              </a:rPr>
              <a:t>Загадки, считалки, пословицы и поговорки, задачи-стихи, </a:t>
            </a:r>
            <a:r>
              <a:rPr lang="ru-RU" sz="2400" dirty="0" smtClean="0">
                <a:latin typeface="Georgia" pitchFamily="18" charset="0"/>
              </a:rPr>
              <a:t/>
            </a:r>
            <a:br>
              <a:rPr lang="ru-RU" sz="2400" dirty="0" smtClean="0">
                <a:latin typeface="Georgia" pitchFamily="18" charset="0"/>
              </a:rPr>
            </a:br>
            <a:r>
              <a:rPr lang="ru-RU" sz="2400" dirty="0" smtClean="0">
                <a:latin typeface="Georgia" pitchFamily="18" charset="0"/>
              </a:rPr>
              <a:t>стихи-шутки </a:t>
            </a:r>
            <a:endParaRPr lang="ru-RU" sz="2400" dirty="0">
              <a:latin typeface="Georgia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240791A-2BC0-437B-B131-F97D9A9541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8459" y="2202287"/>
            <a:ext cx="4708852" cy="422662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                                  </a:t>
            </a:r>
            <a:r>
              <a:rPr lang="ru-RU" sz="1600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Четыре </a:t>
            </a:r>
            <a:r>
              <a:rPr lang="ru-RU" sz="1600" i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зайца шли из школы,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1600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                              И </a:t>
            </a:r>
            <a:r>
              <a:rPr lang="ru-RU" sz="1600" i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вдруг на них напали пчелы.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1600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                              Два </a:t>
            </a:r>
            <a:r>
              <a:rPr lang="ru-RU" sz="1600" i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зайчика спаслись едва,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1600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                              А </a:t>
            </a:r>
            <a:r>
              <a:rPr lang="ru-RU" sz="1600" i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сколько не успело</a:t>
            </a:r>
            <a:r>
              <a:rPr lang="ru-RU" sz="1600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?</a:t>
            </a:r>
          </a:p>
          <a:p>
            <a:pPr marL="0" indent="0">
              <a:lnSpc>
                <a:spcPct val="90000"/>
              </a:lnSpc>
              <a:buNone/>
            </a:pPr>
            <a:endParaRPr lang="ru-RU" sz="1400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ru-RU" sz="1400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1600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Раз к зайчонку на обед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1600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Прискакал дружок-сосед.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1600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На пенек зайчата сели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1600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И по три морковки съели.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1600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Кто считать, ребята, ловок?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1600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Сколько съедено морковок?</a:t>
            </a:r>
          </a:p>
          <a:p>
            <a:pPr marL="0" indent="0">
              <a:lnSpc>
                <a:spcPct val="90000"/>
              </a:lnSpc>
              <a:buNone/>
            </a:pPr>
            <a:endParaRPr lang="ru-RU" sz="1600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5122" name="Picture 2" descr="https://img.razrisyika.ru/kart/21/1200/82735-igra-zaychik-1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" r="2654"/>
          <a:stretch/>
        </p:blipFill>
        <p:spPr bwMode="auto">
          <a:xfrm>
            <a:off x="206062" y="255102"/>
            <a:ext cx="6563038" cy="6361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8336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="" xmlns:a16="http://schemas.microsoft.com/office/drawing/2014/main" id="{77B2BA5B-1894-4AF7-A31A-68B310384EB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1866" y="0"/>
            <a:ext cx="1219386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3F8292AA-2164-4B18-AEBD-CC13F4CA6F0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236165" y="282258"/>
            <a:ext cx="5617029" cy="6323816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492E3DD6-EE3F-4714-B087-11DF4E1FBC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71855" y="424872"/>
            <a:ext cx="5336217" cy="6058223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F8FBC45-BA1A-499C-BF27-A1B2918FF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155" y="727626"/>
            <a:ext cx="4997003" cy="1718225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Georgia" pitchFamily="18" charset="0"/>
              </a:rPr>
              <a:t>Физкультминутки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F493147-C086-4419-83E9-8D14314E5A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316" y="2510164"/>
            <a:ext cx="5134114" cy="359688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ru-RU" sz="2000" i="1" dirty="0">
                <a:latin typeface="Georgia" pitchFamily="18" charset="0"/>
              </a:rPr>
              <a:t>В понедельник я купался,</a:t>
            </a:r>
          </a:p>
          <a:p>
            <a:pPr marL="0" indent="0" algn="ctr">
              <a:buNone/>
            </a:pPr>
            <a:r>
              <a:rPr lang="ru-RU" sz="2000" i="1" dirty="0">
                <a:latin typeface="Georgia" pitchFamily="18" charset="0"/>
              </a:rPr>
              <a:t>А во вторник рисовал,</a:t>
            </a:r>
          </a:p>
          <a:p>
            <a:pPr marL="0" indent="0" algn="ctr">
              <a:buNone/>
            </a:pPr>
            <a:r>
              <a:rPr lang="ru-RU" sz="2000" i="1" dirty="0">
                <a:latin typeface="Georgia" pitchFamily="18" charset="0"/>
              </a:rPr>
              <a:t>В среду долго умывался,</a:t>
            </a:r>
          </a:p>
          <a:p>
            <a:pPr marL="0" indent="0" algn="ctr">
              <a:buNone/>
            </a:pPr>
            <a:r>
              <a:rPr lang="ru-RU" sz="2000" i="1" dirty="0">
                <a:latin typeface="Georgia" pitchFamily="18" charset="0"/>
              </a:rPr>
              <a:t>А в четверг в футбол играл,</a:t>
            </a:r>
          </a:p>
          <a:p>
            <a:pPr marL="0" indent="0" algn="ctr">
              <a:buNone/>
            </a:pPr>
            <a:r>
              <a:rPr lang="ru-RU" sz="2000" i="1" dirty="0">
                <a:latin typeface="Georgia" pitchFamily="18" charset="0"/>
              </a:rPr>
              <a:t>В пятницу я прыгал, бегал,</a:t>
            </a:r>
          </a:p>
          <a:p>
            <a:pPr marL="0" indent="0" algn="ctr">
              <a:buNone/>
            </a:pPr>
            <a:r>
              <a:rPr lang="ru-RU" sz="2000" i="1" dirty="0">
                <a:latin typeface="Georgia" pitchFamily="18" charset="0"/>
              </a:rPr>
              <a:t>Очень долго танцевал,</a:t>
            </a:r>
          </a:p>
          <a:p>
            <a:pPr marL="0" indent="0" algn="ctr">
              <a:buNone/>
            </a:pPr>
            <a:r>
              <a:rPr lang="ru-RU" sz="2000" i="1" dirty="0">
                <a:latin typeface="Georgia" pitchFamily="18" charset="0"/>
              </a:rPr>
              <a:t>А в субботу, воскресенье</a:t>
            </a:r>
          </a:p>
          <a:p>
            <a:pPr marL="0" indent="0" algn="ctr">
              <a:buNone/>
            </a:pPr>
            <a:r>
              <a:rPr lang="ru-RU" sz="2000" i="1" dirty="0">
                <a:latin typeface="Georgia" pitchFamily="18" charset="0"/>
              </a:rPr>
              <a:t>Целый день я отдыхал.</a:t>
            </a:r>
          </a:p>
          <a:p>
            <a:pPr marL="0" indent="0">
              <a:buNone/>
            </a:pPr>
            <a:endParaRPr lang="ru-RU" sz="2400" i="1" dirty="0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25B8B2C1-56D3-48CF-B950-1C2F68E1983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0115771" y="282258"/>
            <a:ext cx="1846073" cy="2780881"/>
          </a:xfrm>
          <a:prstGeom prst="rect">
            <a:avLst/>
          </a:prstGeom>
          <a:solidFill>
            <a:srgbClr val="A596C6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6095067" y="282258"/>
            <a:ext cx="5866777" cy="632381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i="1" dirty="0" smtClean="0">
              <a:latin typeface="Georgia" pitchFamily="18" charset="0"/>
            </a:endParaRPr>
          </a:p>
          <a:p>
            <a:pPr algn="ctr"/>
            <a:endParaRPr lang="ru-RU" sz="1600" i="1" dirty="0">
              <a:latin typeface="Georgia" pitchFamily="18" charset="0"/>
            </a:endParaRPr>
          </a:p>
          <a:p>
            <a:pPr algn="ctr"/>
            <a:endParaRPr lang="ru-RU" sz="1600" i="1" dirty="0" smtClean="0">
              <a:latin typeface="Georgia" pitchFamily="18" charset="0"/>
            </a:endParaRPr>
          </a:p>
          <a:p>
            <a:pPr algn="ctr"/>
            <a:endParaRPr lang="ru-RU" sz="1600" i="1" dirty="0">
              <a:latin typeface="Georgia" pitchFamily="18" charset="0"/>
            </a:endParaRPr>
          </a:p>
          <a:p>
            <a:pPr algn="ctr"/>
            <a:endParaRPr lang="ru-RU" sz="1600" i="1" dirty="0" smtClean="0">
              <a:latin typeface="Georgia" pitchFamily="18" charset="0"/>
            </a:endParaRPr>
          </a:p>
          <a:p>
            <a:pPr algn="ctr"/>
            <a:endParaRPr lang="ru-RU" sz="1600" i="1" dirty="0">
              <a:latin typeface="Georgia" pitchFamily="18" charset="0"/>
            </a:endParaRPr>
          </a:p>
          <a:p>
            <a:pPr algn="ctr"/>
            <a:endParaRPr lang="ru-RU" sz="1600" i="1" dirty="0" smtClean="0">
              <a:latin typeface="Georgia" pitchFamily="18" charset="0"/>
            </a:endParaRPr>
          </a:p>
          <a:p>
            <a:pPr algn="ctr"/>
            <a:r>
              <a:rPr lang="ru-RU" sz="1600" i="1" dirty="0" smtClean="0">
                <a:latin typeface="Georgia" pitchFamily="18" charset="0"/>
              </a:rPr>
              <a:t>Эй</a:t>
            </a:r>
            <a:r>
              <a:rPr lang="ru-RU" sz="1600" i="1" dirty="0">
                <a:latin typeface="Georgia" pitchFamily="18" charset="0"/>
              </a:rPr>
              <a:t>, ребята, что вы спите?! Вместе дружно становитесь!</a:t>
            </a:r>
          </a:p>
          <a:p>
            <a:pPr algn="ctr"/>
            <a:r>
              <a:rPr lang="ru-RU" sz="1600" i="1" dirty="0">
                <a:latin typeface="Georgia" pitchFamily="18" charset="0"/>
              </a:rPr>
              <a:t>Слева – друг и справа – друг. Вместе все в веселый круг!</a:t>
            </a:r>
          </a:p>
          <a:p>
            <a:pPr algn="ctr"/>
            <a:r>
              <a:rPr lang="ru-RU" sz="1600" i="1" dirty="0">
                <a:latin typeface="Georgia" pitchFamily="18" charset="0"/>
              </a:rPr>
              <a:t>Под веселые напевы повернемся вправо, влево.</a:t>
            </a:r>
          </a:p>
          <a:p>
            <a:pPr algn="ctr"/>
            <a:r>
              <a:rPr lang="ru-RU" sz="1600" i="1" dirty="0">
                <a:latin typeface="Georgia" pitchFamily="18" charset="0"/>
              </a:rPr>
              <a:t>Руки вверх, руки вниз, вверх и снова поклонись.</a:t>
            </a:r>
          </a:p>
          <a:p>
            <a:pPr algn="ctr"/>
            <a:r>
              <a:rPr lang="ru-RU" sz="1600" i="1" dirty="0">
                <a:latin typeface="Georgia" pitchFamily="18" charset="0"/>
              </a:rPr>
              <a:t>Вправо, влево головою, руки вверх, перед собою.</a:t>
            </a:r>
          </a:p>
          <a:p>
            <a:pPr algn="ctr"/>
            <a:r>
              <a:rPr lang="ru-RU" sz="1600" i="1" dirty="0">
                <a:latin typeface="Georgia" pitchFamily="18" charset="0"/>
              </a:rPr>
              <a:t>Топни правою ногой, влево шаг и снова стой.</a:t>
            </a:r>
          </a:p>
          <a:p>
            <a:pPr algn="ctr"/>
            <a:r>
              <a:rPr lang="ru-RU" sz="1600" i="1" dirty="0">
                <a:latin typeface="Georgia" pitchFamily="18" charset="0"/>
              </a:rPr>
              <a:t>Топни левою ногой, вправо шаг и снова стой.</a:t>
            </a:r>
          </a:p>
          <a:p>
            <a:pPr algn="ctr"/>
            <a:r>
              <a:rPr lang="ru-RU" sz="1600" i="1" dirty="0">
                <a:latin typeface="Georgia" pitchFamily="18" charset="0"/>
              </a:rPr>
              <a:t>Шаг назад и снова стой.</a:t>
            </a:r>
          </a:p>
          <a:p>
            <a:pPr algn="ctr"/>
            <a:r>
              <a:rPr lang="ru-RU" sz="1600" i="1" dirty="0">
                <a:latin typeface="Georgia" pitchFamily="18" charset="0"/>
              </a:rPr>
              <a:t>Шаг назад, два вперед.</a:t>
            </a:r>
          </a:p>
          <a:p>
            <a:pPr algn="ctr"/>
            <a:r>
              <a:rPr lang="ru-RU" sz="1600" i="1" dirty="0">
                <a:latin typeface="Georgia" pitchFamily="18" charset="0"/>
              </a:rPr>
              <a:t>Вправо, влево поворот.</a:t>
            </a:r>
          </a:p>
          <a:p>
            <a:pPr algn="ctr"/>
            <a:r>
              <a:rPr lang="ru-RU" sz="1600" i="1" dirty="0">
                <a:latin typeface="Georgia" pitchFamily="18" charset="0"/>
              </a:rPr>
              <a:t>Покружимся, повернемся, снова за руки возьмемся!</a:t>
            </a:r>
          </a:p>
          <a:p>
            <a:pPr algn="ctr"/>
            <a:r>
              <a:rPr lang="ru-RU" sz="1600" i="1" dirty="0">
                <a:latin typeface="Georgia" pitchFamily="18" charset="0"/>
              </a:rPr>
              <a:t>Шага три вперед, дружок, станет тесным наш кружок!</a:t>
            </a:r>
          </a:p>
          <a:p>
            <a:pPr algn="ctr"/>
            <a:r>
              <a:rPr lang="ru-RU" sz="1600" i="1" dirty="0">
                <a:latin typeface="Georgia" pitchFamily="18" charset="0"/>
              </a:rPr>
              <a:t>Покружились, потолкались, повернулись, разбежались!</a:t>
            </a:r>
          </a:p>
        </p:txBody>
      </p:sp>
      <p:pic>
        <p:nvPicPr>
          <p:cNvPr id="10242" name="Picture 2" descr="https://zabota.gov35.ru/upload/iblock/6ea/67hhwhn622bz9mokkz1xfzntpzasrb7o/5cb4eb369755903485c18604f1f361123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2" t="36201" r="11404" b="14418"/>
          <a:stretch/>
        </p:blipFill>
        <p:spPr bwMode="auto">
          <a:xfrm>
            <a:off x="6590655" y="758199"/>
            <a:ext cx="4875600" cy="1418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8236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99930" y="694110"/>
            <a:ext cx="812656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</a:t>
            </a:r>
            <a:r>
              <a:rPr lang="ru-RU" sz="2800" dirty="0" smtClean="0">
                <a:latin typeface="Georgia" pitchFamily="18" charset="0"/>
              </a:rPr>
              <a:t>Использование </a:t>
            </a:r>
            <a:r>
              <a:rPr lang="ru-RU" sz="2800" dirty="0">
                <a:latin typeface="Georgia" pitchFamily="18" charset="0"/>
              </a:rPr>
              <a:t>проблемно-игровых технологий на занятиях  по формированию элементарных математических представлений дает положительный результат в развитии психических процессов и речи детей дошкольного возраста.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133" y="2877287"/>
            <a:ext cx="5943366" cy="3565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48155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AnalogousFromLightSeedLeftStep">
      <a:dk1>
        <a:srgbClr val="000000"/>
      </a:dk1>
      <a:lt1>
        <a:srgbClr val="FFFFFF"/>
      </a:lt1>
      <a:dk2>
        <a:srgbClr val="242F41"/>
      </a:dk2>
      <a:lt2>
        <a:srgbClr val="E6E8E2"/>
      </a:lt2>
      <a:accent1>
        <a:srgbClr val="A596C6"/>
      </a:accent1>
      <a:accent2>
        <a:srgbClr val="7F86BA"/>
      </a:accent2>
      <a:accent3>
        <a:srgbClr val="8BA7C0"/>
      </a:accent3>
      <a:accent4>
        <a:srgbClr val="79AEB1"/>
      </a:accent4>
      <a:accent5>
        <a:srgbClr val="83AD9D"/>
      </a:accent5>
      <a:accent6>
        <a:srgbClr val="78AF84"/>
      </a:accent6>
      <a:hlink>
        <a:srgbClr val="788953"/>
      </a:hlink>
      <a:folHlink>
        <a:srgbClr val="7F7F7F"/>
      </a:folHlink>
    </a:clrScheme>
    <a:fontScheme name="Savon">
      <a:majorFont>
        <a:latin typeface="Gill Sans M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avonVTI" id="{A72E8C35-66DD-49F8-AF66-813F19B983AE}" vid="{93CCBC76-B7A1-4C3D-93EA-5CE34C4670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345</Words>
  <Application>Microsoft Office PowerPoint</Application>
  <PresentationFormat>Произвольный</PresentationFormat>
  <Paragraphs>60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SavonVTI</vt:lpstr>
      <vt:lpstr>   МБДОУ «Детский сад № 469 г. Челябинска»  «Развитие речи дошкольников посредством проблемно-игровых технологий на занятиях по формированию элементарных  математических представлений»</vt:lpstr>
      <vt:lpstr>      Учите ребенка каким неизвестным ему пяти словам – он будет долго и напрасно мучиться, но свяжите двадцать таких слов с картинками, и он усвоит их на лету.                                                          Ушинский К. Д.</vt:lpstr>
      <vt:lpstr>Основа проблемно-игровой технологии -</vt:lpstr>
      <vt:lpstr>Презентация PowerPoint</vt:lpstr>
      <vt:lpstr>Настольно-печатные игры</vt:lpstr>
      <vt:lpstr>Загадки, считалки, пословицы и поговорки, задачи-стихи,  стихи-шутки </vt:lpstr>
      <vt:lpstr>Физкультминутки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Практическое занятие 5  Тема 2.5. Коррекция нарушений фонационного оформления высказывания. </dc:title>
  <dc:creator/>
  <cp:lastModifiedBy>Asus</cp:lastModifiedBy>
  <cp:revision>399</cp:revision>
  <dcterms:created xsi:type="dcterms:W3CDTF">2012-07-30T23:42:41Z</dcterms:created>
  <dcterms:modified xsi:type="dcterms:W3CDTF">2024-04-25T13:28:23Z</dcterms:modified>
</cp:coreProperties>
</file>