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7" r:id="rId3"/>
    <p:sldId id="258" r:id="rId4"/>
    <p:sldId id="263" r:id="rId5"/>
    <p:sldId id="260" r:id="rId6"/>
    <p:sldId id="261" r:id="rId7"/>
    <p:sldId id="262" r:id="rId8"/>
    <p:sldId id="267" r:id="rId9"/>
    <p:sldId id="269" r:id="rId10"/>
    <p:sldId id="283" r:id="rId11"/>
    <p:sldId id="284" r:id="rId12"/>
    <p:sldId id="286" r:id="rId13"/>
    <p:sldId id="270" r:id="rId14"/>
    <p:sldId id="282" r:id="rId15"/>
    <p:sldId id="264" r:id="rId16"/>
    <p:sldId id="265" r:id="rId17"/>
    <p:sldId id="278" r:id="rId18"/>
    <p:sldId id="292" r:id="rId19"/>
    <p:sldId id="289" r:id="rId20"/>
    <p:sldId id="29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25991-8A8D-4359-9804-26427171CE90}" type="datetimeFigureOut">
              <a:rPr lang="ru-RU" smtClean="0"/>
              <a:pPr/>
              <a:t>15.04.2024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9D4B-9999-4BC4-AE5F-5F258AFBF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33CC"/>
                </a:solidFill>
              </a:rPr>
              <a:t/>
            </a:r>
            <a:br>
              <a:rPr lang="ru-RU" sz="2700" dirty="0" smtClean="0">
                <a:solidFill>
                  <a:srgbClr val="0033CC"/>
                </a:solidFill>
              </a:rPr>
            </a:br>
            <a:r>
              <a:rPr lang="ru-RU" sz="2700" dirty="0" smtClean="0">
                <a:solidFill>
                  <a:srgbClr val="0033CC"/>
                </a:solidFill>
              </a:rPr>
              <a:t/>
            </a:r>
            <a:br>
              <a:rPr lang="ru-RU" sz="2700" dirty="0" smtClean="0">
                <a:solidFill>
                  <a:srgbClr val="0033CC"/>
                </a:solidFill>
              </a:rPr>
            </a:br>
            <a:r>
              <a:rPr lang="ru-RU" sz="2700" dirty="0" smtClean="0">
                <a:solidFill>
                  <a:srgbClr val="0033CC"/>
                </a:solidFill>
              </a:rPr>
              <a:t/>
            </a:r>
            <a:br>
              <a:rPr lang="ru-RU" sz="2700" dirty="0" smtClean="0">
                <a:solidFill>
                  <a:srgbClr val="0033CC"/>
                </a:solidFill>
              </a:rPr>
            </a:br>
            <a:r>
              <a:rPr lang="ru-RU" sz="2700" dirty="0" smtClean="0">
                <a:solidFill>
                  <a:srgbClr val="0033CC"/>
                </a:solidFill>
              </a:rPr>
              <a:t>МБДОУ г. Иркутска детский сад  </a:t>
            </a:r>
            <a:r>
              <a:rPr lang="ru-RU" sz="2700" dirty="0" smtClean="0">
                <a:solidFill>
                  <a:srgbClr val="0033CC"/>
                </a:solidFill>
              </a:rPr>
              <a:t>№168</a:t>
            </a: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3200" dirty="0" smtClean="0">
                <a:solidFill>
                  <a:srgbClr val="0033CC"/>
                </a:solidFill>
              </a:rPr>
              <a:t/>
            </a:r>
            <a:br>
              <a:rPr lang="ru-RU" sz="3200" dirty="0" smtClean="0">
                <a:solidFill>
                  <a:srgbClr val="0033CC"/>
                </a:solidFill>
              </a:rPr>
            </a:br>
            <a:r>
              <a:rPr lang="ru-RU" sz="4000" dirty="0" smtClean="0">
                <a:solidFill>
                  <a:srgbClr val="0033CC"/>
                </a:solidFill>
              </a:rPr>
              <a:t>Использование мнемотехники </a:t>
            </a:r>
            <a:r>
              <a:rPr lang="ru-RU" sz="4000" dirty="0" smtClean="0">
                <a:solidFill>
                  <a:srgbClr val="0033CC"/>
                </a:solidFill>
              </a:rPr>
              <a:t/>
            </a:r>
            <a:br>
              <a:rPr lang="ru-RU" sz="4000" dirty="0" smtClean="0">
                <a:solidFill>
                  <a:srgbClr val="0033CC"/>
                </a:solidFill>
              </a:rPr>
            </a:br>
            <a:r>
              <a:rPr lang="ru-RU" sz="4000" dirty="0" smtClean="0">
                <a:solidFill>
                  <a:srgbClr val="0033CC"/>
                </a:solidFill>
              </a:rPr>
              <a:t>в </a:t>
            </a:r>
            <a:r>
              <a:rPr lang="ru-RU" sz="4000" dirty="0" smtClean="0">
                <a:solidFill>
                  <a:srgbClr val="0033CC"/>
                </a:solidFill>
              </a:rPr>
              <a:t>развитии связной речи дошкольников</a:t>
            </a: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>                           </a:t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100" dirty="0" smtClean="0">
                <a:solidFill>
                  <a:srgbClr val="0033CC"/>
                </a:solidFill>
              </a:rPr>
              <a:t>                                </a:t>
            </a:r>
            <a:r>
              <a:rPr lang="ru-RU" sz="1800" dirty="0" smtClean="0">
                <a:solidFill>
                  <a:srgbClr val="0033CC"/>
                </a:solidFill>
              </a:rPr>
              <a:t>Подготовила </a:t>
            </a:r>
            <a:r>
              <a:rPr lang="ru-RU" sz="1800" dirty="0" smtClean="0">
                <a:solidFill>
                  <a:srgbClr val="0033CC"/>
                </a:solidFill>
              </a:rPr>
              <a:t>воспитатель</a:t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1800" dirty="0" smtClean="0">
                <a:solidFill>
                  <a:srgbClr val="0033CC"/>
                </a:solidFill>
              </a:rPr>
              <a:t>                                                                       </a:t>
            </a:r>
            <a:r>
              <a:rPr lang="ru-RU" sz="1800" dirty="0" smtClean="0">
                <a:solidFill>
                  <a:srgbClr val="0033CC"/>
                </a:solidFill>
              </a:rPr>
              <a:t>Смирнова Екатерина Михайловна</a:t>
            </a:r>
            <a:r>
              <a:rPr lang="ru-RU" sz="1800" dirty="0" smtClean="0">
                <a:solidFill>
                  <a:srgbClr val="0033CC"/>
                </a:solidFill>
              </a:rPr>
              <a:t/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1800" dirty="0" smtClean="0">
                <a:solidFill>
                  <a:srgbClr val="0033CC"/>
                </a:solidFill>
              </a:rPr>
              <a:t>                                                                                             </a:t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1800" dirty="0" smtClean="0">
                <a:solidFill>
                  <a:srgbClr val="0033CC"/>
                </a:solidFill>
              </a:rPr>
              <a:t>                                                                              </a:t>
            </a:r>
            <a:br>
              <a:rPr lang="ru-RU" sz="18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r>
              <a:rPr lang="ru-RU" sz="2000" dirty="0" smtClean="0">
                <a:solidFill>
                  <a:srgbClr val="0033CC"/>
                </a:solidFill>
              </a:rPr>
              <a:t/>
            </a:r>
            <a:br>
              <a:rPr lang="ru-RU" sz="2000" dirty="0" smtClean="0">
                <a:solidFill>
                  <a:srgbClr val="0033CC"/>
                </a:solidFill>
              </a:rPr>
            </a:br>
            <a:endParaRPr lang="ru-RU" sz="31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Отгадывание загадок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Содержимое 4" descr="C:\Users\Пользователь\Desktop\картинки мнемотехника\1334819797_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428868"/>
            <a:ext cx="4929222" cy="292895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8572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</a:t>
            </a:r>
            <a:r>
              <a:rPr lang="ru-RU" sz="2800" b="1" dirty="0" err="1" smtClean="0">
                <a:solidFill>
                  <a:srgbClr val="0033CC"/>
                </a:solidFill>
              </a:rPr>
              <a:t>чистоговорок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2500298" y="2357430"/>
            <a:ext cx="4000528" cy="142876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СА-СА-СА – меня ужалила оса,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СО-СО-СО – стал мой нос как колесо,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СЫ-СЫ-СЫ – не боюсь я злой осы, </a:t>
            </a:r>
            <a:b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33CC"/>
                </a:solidFill>
                <a:latin typeface="Helvetica"/>
                <a:ea typeface="Times New Roman" pitchFamily="18" charset="0"/>
                <a:cs typeface="Arial" pitchFamily="34" charset="0"/>
              </a:rPr>
              <a:t>СУ-СУ-СУ – я осу в руке несу!</a:t>
            </a:r>
            <a:endParaRPr lang="ru-RU" sz="3200" b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-53144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6143668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Проговаривание скороговорок,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заучивание </a:t>
            </a:r>
            <a:r>
              <a:rPr lang="ru-RU" sz="2800" b="1" dirty="0" err="1" smtClean="0">
                <a:solidFill>
                  <a:srgbClr val="0033CC"/>
                </a:solidFill>
              </a:rPr>
              <a:t>потешек</a:t>
            </a:r>
            <a:r>
              <a:rPr lang="ru-RU" sz="2800" b="1" dirty="0" smtClean="0">
                <a:solidFill>
                  <a:srgbClr val="0033CC"/>
                </a:solidFill>
              </a:rPr>
              <a:t>.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2627784" y="2060848"/>
            <a:ext cx="36724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Заучивание стихотворений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/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В руки фрукты мы берем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И в  корзинку их кладем: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Слива, персик, апельсин,</a:t>
            </a:r>
            <a:br>
              <a:rPr lang="ru-RU" sz="2400" i="1" dirty="0" smtClean="0">
                <a:solidFill>
                  <a:srgbClr val="0033CC"/>
                </a:solidFill>
              </a:rPr>
            </a:br>
            <a:r>
              <a:rPr lang="ru-RU" sz="2400" i="1" dirty="0" smtClean="0">
                <a:solidFill>
                  <a:srgbClr val="0033CC"/>
                </a:solidFill>
              </a:rPr>
              <a:t>Груша, киви, мандарин.</a:t>
            </a:r>
            <a:endParaRPr lang="ru-RU" sz="2400" i="1" dirty="0">
              <a:solidFill>
                <a:srgbClr val="0033CC"/>
              </a:solidFill>
            </a:endParaRPr>
          </a:p>
        </p:txBody>
      </p:sp>
      <p:pic>
        <p:nvPicPr>
          <p:cNvPr id="5" name="Содержимое 4" descr="http://omel.ucoz.ru/stichi/frukti1.pn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3500438"/>
            <a:ext cx="3571900" cy="235745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30003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9286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Пересказ художественных текстов</a:t>
            </a:r>
            <a:endParaRPr lang="ru-RU" sz="2800" b="1" dirty="0">
              <a:solidFill>
                <a:srgbClr val="0033CC"/>
              </a:solidFill>
            </a:endParaRPr>
          </a:p>
        </p:txBody>
      </p:sp>
      <p:pic>
        <p:nvPicPr>
          <p:cNvPr id="4" name="Picture 3" descr="C:\Users\Пользователь\Desktop\картинки мнемотехника\img9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214554"/>
            <a:ext cx="4714908" cy="33575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7500990" cy="54292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600" dirty="0" smtClean="0"/>
              <a:t>  </a:t>
            </a:r>
          </a:p>
          <a:p>
            <a:pPr>
              <a:buNone/>
            </a:pPr>
            <a:r>
              <a:rPr lang="ru-RU" sz="8600" dirty="0" smtClean="0"/>
              <a:t>  </a:t>
            </a:r>
            <a:r>
              <a:rPr lang="ru-RU" sz="11200" b="1" dirty="0" smtClean="0">
                <a:solidFill>
                  <a:srgbClr val="0033CC"/>
                </a:solidFill>
              </a:rPr>
              <a:t>Мнемотехнику в дошкольной педагогике называют по-разному:</a:t>
            </a:r>
          </a:p>
          <a:p>
            <a:pPr>
              <a:buNone/>
            </a:pPr>
            <a:endParaRPr lang="ru-RU" sz="5900" b="1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Коллаж ( </a:t>
            </a:r>
            <a:r>
              <a:rPr lang="ru-RU" sz="9600" dirty="0" err="1" smtClean="0">
                <a:solidFill>
                  <a:srgbClr val="0033CC"/>
                </a:solidFill>
              </a:rPr>
              <a:t>Большева</a:t>
            </a:r>
            <a:r>
              <a:rPr lang="ru-RU" sz="9600" dirty="0" smtClean="0">
                <a:solidFill>
                  <a:srgbClr val="0033CC"/>
                </a:solidFill>
              </a:rPr>
              <a:t> Т. В.)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Предметно – схематическая модель (Ткаченко Т. А.)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Сенсорно – графическая схема (Воробьёва В. К.)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Схема составления рассказа ( </a:t>
            </a:r>
            <a:r>
              <a:rPr lang="ru-RU" sz="9600" dirty="0" err="1" smtClean="0">
                <a:solidFill>
                  <a:srgbClr val="0033CC"/>
                </a:solidFill>
              </a:rPr>
              <a:t>Ефименкова</a:t>
            </a:r>
            <a:r>
              <a:rPr lang="ru-RU" sz="9600" dirty="0" smtClean="0">
                <a:solidFill>
                  <a:srgbClr val="0033CC"/>
                </a:solidFill>
              </a:rPr>
              <a:t>  Л. Н.)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solidFill>
                  <a:srgbClr val="0033CC"/>
                </a:solidFill>
              </a:rPr>
              <a:t>Блок – квадрат ( </a:t>
            </a:r>
            <a:r>
              <a:rPr lang="ru-RU" sz="9600" dirty="0" err="1" smtClean="0">
                <a:solidFill>
                  <a:srgbClr val="0033CC"/>
                </a:solidFill>
              </a:rPr>
              <a:t>Глухов</a:t>
            </a:r>
            <a:r>
              <a:rPr lang="ru-RU" sz="9600" dirty="0" smtClean="0">
                <a:solidFill>
                  <a:srgbClr val="0033CC"/>
                </a:solidFill>
              </a:rPr>
              <a:t> В. П.)</a:t>
            </a:r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sz="9600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286676" cy="5500726"/>
          </a:xfrm>
        </p:spPr>
        <p:txBody>
          <a:bodyPr anchor="t">
            <a:normAutofit/>
          </a:bodyPr>
          <a:lstStyle/>
          <a:p>
            <a:pPr algn="l"/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rgbClr val="0033CC"/>
                </a:solidFill>
              </a:rPr>
              <a:t>Коллаж </a:t>
            </a:r>
            <a:r>
              <a:rPr lang="ru-RU" sz="2800" dirty="0" smtClean="0">
                <a:solidFill>
                  <a:srgbClr val="0033CC"/>
                </a:solidFill>
              </a:rPr>
              <a:t>–</a:t>
            </a:r>
            <a:r>
              <a:rPr lang="ru-RU" sz="2400" dirty="0" smtClean="0">
                <a:solidFill>
                  <a:srgbClr val="0033CC"/>
                </a:solidFill>
              </a:rPr>
              <a:t>это объединение на одном листе (</a:t>
            </a:r>
            <a:r>
              <a:rPr lang="ru-RU" sz="2400" dirty="0" err="1" smtClean="0">
                <a:solidFill>
                  <a:srgbClr val="0033CC"/>
                </a:solidFill>
              </a:rPr>
              <a:t>фланелеграфе</a:t>
            </a:r>
            <a:r>
              <a:rPr lang="ru-RU" sz="2400" dirty="0" smtClean="0">
                <a:solidFill>
                  <a:srgbClr val="0033CC"/>
                </a:solidFill>
              </a:rPr>
              <a:t>) картинок, букв, цифр, фигур,</a:t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> которые должны быть связаны одной темой </a:t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>  и целью.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86519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Picture 4" descr="C:\Users\Пользователь\Desktop\i (1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34822">
            <a:off x="1377307" y="2739274"/>
            <a:ext cx="952500" cy="142875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7" name="Picture 3" descr="C:\Users\Пользователь\Desktop\i (1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2357430"/>
            <a:ext cx="1428750" cy="12858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8" name="Picture 6" descr="C:\Users\Пользователь\Desktop\i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34592">
            <a:off x="4799138" y="2872970"/>
            <a:ext cx="1214446" cy="118270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9" name="Picture 5" descr="C:\Users\Пользователь\Desktop\i (15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4572008"/>
            <a:ext cx="1057275" cy="1428750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i (14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3636" y="4572008"/>
            <a:ext cx="1428750" cy="1428750"/>
          </a:xfrm>
          <a:prstGeom prst="rect">
            <a:avLst/>
          </a:prstGeom>
          <a:noFill/>
        </p:spPr>
      </p:pic>
      <p:pic>
        <p:nvPicPr>
          <p:cNvPr id="11" name="Picture 7" descr="C:\Users\Пользователь\Desktop\i (20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00826" y="3071810"/>
            <a:ext cx="1309675" cy="119380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2" name="Picture 11" descr="C:\Users\Пользователь\Desktop\i (17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786050" y="4286256"/>
            <a:ext cx="1214446" cy="1120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" name="Picture 9" descr="C:\Users\Пользователь\Desktop\i (18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00562" y="4786322"/>
            <a:ext cx="1524022" cy="1195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6786610" cy="1357322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b="1" dirty="0" smtClean="0">
                <a:solidFill>
                  <a:srgbClr val="0033CC"/>
                </a:solidFill>
              </a:rPr>
              <a:t>Предметно-схематические модели Ткаченко Т.А.</a:t>
            </a:r>
            <a:br>
              <a:rPr lang="ru-RU" sz="2400" b="1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0033CC"/>
                </a:solidFill>
              </a:rPr>
              <a:t/>
            </a:r>
            <a:br>
              <a:rPr lang="ru-RU" sz="2400" dirty="0" smtClean="0">
                <a:solidFill>
                  <a:srgbClr val="0033CC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схема описания игрушки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7" name="Picture 3" descr="C:\Users\Пользователь\Desktop\картинки мнемотехника\1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714620"/>
            <a:ext cx="4643470" cy="3143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429552" cy="8572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Схемы составления рассказов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1027" name="Picture 3" descr="C:\Users\Пользователь\Desktop\картинки мнемотехника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2214554"/>
            <a:ext cx="2714644" cy="1785950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  <p:pic>
        <p:nvPicPr>
          <p:cNvPr id="5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786190"/>
            <a:ext cx="2928958" cy="1928826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6786610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Сенсорно</a:t>
            </a:r>
            <a:r>
              <a:rPr lang="en-US" sz="2400" b="1" dirty="0" smtClean="0">
                <a:solidFill>
                  <a:srgbClr val="0033CC"/>
                </a:solidFill>
              </a:rPr>
              <a:t>-</a:t>
            </a:r>
            <a:r>
              <a:rPr lang="ru-RU" sz="2400" b="1" dirty="0" smtClean="0">
                <a:solidFill>
                  <a:srgbClr val="0033CC"/>
                </a:solidFill>
              </a:rPr>
              <a:t> графические схемы Воробьёвой В. К.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358114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357430"/>
            <a:ext cx="507209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00090"/>
            <a:ext cx="9144000" cy="7358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6000768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Что </a:t>
            </a:r>
            <a:r>
              <a:rPr lang="ru-RU" sz="2800" b="1" dirty="0" smtClean="0">
                <a:solidFill>
                  <a:srgbClr val="0033CC"/>
                </a:solidFill>
              </a:rPr>
              <a:t>такое мнемотехника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800" dirty="0" smtClean="0">
                <a:solidFill>
                  <a:srgbClr val="0033CC"/>
                </a:solidFill>
              </a:rPr>
              <a:t>Мнемотехника </a:t>
            </a:r>
            <a:r>
              <a:rPr lang="ru-RU" sz="2800" dirty="0" smtClean="0">
                <a:solidFill>
                  <a:srgbClr val="0033CC"/>
                </a:solidFill>
              </a:rPr>
              <a:t>– это техника развития памяти. </a:t>
            </a:r>
            <a:r>
              <a:rPr lang="ru-RU" sz="2800" b="1" dirty="0" smtClean="0">
                <a:solidFill>
                  <a:srgbClr val="0033CC"/>
                </a:solidFill>
              </a:rPr>
              <a:t/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  </a:t>
            </a:r>
            <a:r>
              <a:rPr lang="ru-RU" sz="2800" dirty="0" smtClean="0">
                <a:solidFill>
                  <a:srgbClr val="0033CC"/>
                </a:solidFill>
              </a:rPr>
              <a:t>Слово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происходит от греческого «</a:t>
            </a:r>
            <a:r>
              <a:rPr lang="ru-RU" sz="2800" dirty="0" err="1" smtClean="0">
                <a:solidFill>
                  <a:srgbClr val="0033CC"/>
                </a:solidFill>
              </a:rPr>
              <a:t>mnemonikon</a:t>
            </a:r>
            <a:r>
              <a:rPr lang="ru-RU" sz="2800" dirty="0" smtClean="0">
                <a:solidFill>
                  <a:srgbClr val="0033CC"/>
                </a:solidFill>
              </a:rPr>
              <a:t>» - искусство запоминания. </a:t>
            </a:r>
            <a:br>
              <a:rPr lang="ru-RU" sz="2800" dirty="0" smtClean="0">
                <a:solidFill>
                  <a:srgbClr val="0033CC"/>
                </a:solidFill>
              </a:rPr>
            </a:br>
            <a:r>
              <a:rPr lang="ru-RU" sz="2800" dirty="0" smtClean="0">
                <a:solidFill>
                  <a:srgbClr val="0033CC"/>
                </a:solidFill>
              </a:rPr>
              <a:t>   </a:t>
            </a:r>
            <a:r>
              <a:rPr lang="ru-RU" sz="2800" dirty="0" smtClean="0">
                <a:solidFill>
                  <a:srgbClr val="0033CC"/>
                </a:solidFill>
              </a:rPr>
              <a:t/>
            </a:r>
            <a:br>
              <a:rPr lang="ru-RU" sz="2800" dirty="0" smtClean="0">
                <a:solidFill>
                  <a:srgbClr val="0033CC"/>
                </a:solidFill>
              </a:rPr>
            </a:br>
            <a:r>
              <a:rPr lang="ru-RU" sz="2800" dirty="0" smtClean="0">
                <a:solidFill>
                  <a:srgbClr val="0033CC"/>
                </a:solidFill>
              </a:rPr>
              <a:t>Мнемотехника </a:t>
            </a:r>
            <a:r>
              <a:rPr lang="ru-RU" sz="2800" dirty="0" smtClean="0">
                <a:solidFill>
                  <a:srgbClr val="0033CC"/>
                </a:solidFill>
              </a:rPr>
              <a:t>представляет собой совокупность правил и приёмов, облегчающих запоминание сохранение и воспроизведение информации.</a:t>
            </a:r>
            <a:br>
              <a:rPr lang="ru-RU" sz="2800" dirty="0" smtClean="0">
                <a:solidFill>
                  <a:srgbClr val="0033CC"/>
                </a:solidFill>
              </a:rPr>
            </a:br>
            <a:endParaRPr lang="ru-RU" sz="2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3116"/>
            <a:ext cx="6929486" cy="192882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СПАСИБО ЗА ВНИМАНИЕ!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857364"/>
            <a:ext cx="7358114" cy="857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endParaRPr lang="ru-RU" sz="240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639" y="9128"/>
            <a:ext cx="9181639" cy="68488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429552" cy="5429288"/>
          </a:xfrm>
        </p:spPr>
        <p:txBody>
          <a:bodyPr anchor="t">
            <a:normAutofit fontScale="90000"/>
          </a:bodyPr>
          <a:lstStyle/>
          <a:p>
            <a:pPr marL="514350" indent="-514350" algn="just" fontAlgn="t"/>
            <a:r>
              <a:rPr lang="ru-RU" sz="3100" b="1" dirty="0" smtClean="0"/>
              <a:t>     </a:t>
            </a:r>
            <a:r>
              <a:rPr lang="ru-RU" sz="3100" b="1" dirty="0" smtClean="0">
                <a:solidFill>
                  <a:srgbClr val="0033CC"/>
                </a:solidFill>
              </a:rPr>
              <a:t>С </a:t>
            </a:r>
            <a:r>
              <a:rPr lang="ru-RU" sz="3100" b="1" dirty="0" smtClean="0">
                <a:solidFill>
                  <a:srgbClr val="0033CC"/>
                </a:solidFill>
              </a:rPr>
              <a:t>помощью мнемотехники можно  </a:t>
            </a:r>
            <a:br>
              <a:rPr lang="ru-RU" sz="3100" b="1" dirty="0" smtClean="0">
                <a:solidFill>
                  <a:srgbClr val="0033CC"/>
                </a:solidFill>
              </a:rPr>
            </a:br>
            <a:r>
              <a:rPr lang="ru-RU" sz="3100" b="1" dirty="0" smtClean="0">
                <a:solidFill>
                  <a:srgbClr val="0033CC"/>
                </a:solidFill>
              </a:rPr>
              <a:t>   решать  следующие задачи:</a:t>
            </a:r>
            <a:r>
              <a:rPr lang="en-US" sz="3100" b="1" dirty="0" smtClean="0">
                <a:solidFill>
                  <a:srgbClr val="0033CC"/>
                </a:solidFill>
              </a:rPr>
              <a:t/>
            </a:r>
            <a:br>
              <a:rPr lang="en-US" sz="3100" b="1" dirty="0" smtClean="0">
                <a:solidFill>
                  <a:srgbClr val="0033CC"/>
                </a:solidFill>
              </a:rPr>
            </a:br>
            <a:r>
              <a:rPr lang="ru-RU" sz="3100" b="1" dirty="0" smtClean="0">
                <a:solidFill>
                  <a:srgbClr val="0033CC"/>
                </a:solidFill>
              </a:rPr>
              <a:t>     </a:t>
            </a:r>
            <a:r>
              <a:rPr lang="ru-RU" sz="3100" b="1" dirty="0" smtClean="0">
                <a:solidFill>
                  <a:srgbClr val="0033CC"/>
                </a:solidFill>
              </a:rPr>
              <a:t/>
            </a:r>
            <a:br>
              <a:rPr lang="ru-RU" sz="3100" b="1" dirty="0" smtClean="0">
                <a:solidFill>
                  <a:srgbClr val="0033CC"/>
                </a:solidFill>
              </a:rPr>
            </a:br>
            <a:r>
              <a:rPr lang="ru-RU" sz="3100" b="1" dirty="0" smtClean="0">
                <a:solidFill>
                  <a:srgbClr val="0033CC"/>
                </a:solidFill>
              </a:rPr>
              <a:t>-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связную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речь.</a:t>
            </a:r>
            <a: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детей умение с помощью графической  аналогии понимать и рассказывать знакомые сказки, стихи.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-Обучать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детей правильному звукопроизношению.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детей сообразительность, умение сравнивать, выделять существенные признаки..</a:t>
            </a:r>
            <a:b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детей психические процессы: мышление, внимание, воображение, 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память.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5007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3"/>
            <a:ext cx="7358114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Мнемотехника строится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от простого к сложному:</a:t>
            </a: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2571744"/>
            <a:ext cx="3929090" cy="571504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2"/>
                </a:solidFill>
              </a:rPr>
              <a:t>мнемоквадрат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929066"/>
            <a:ext cx="3929090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мнемодорожка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286388"/>
            <a:ext cx="3857652" cy="642942"/>
          </a:xfrm>
          <a:prstGeom prst="rect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FF0000"/>
                </a:solidFill>
              </a:rPr>
              <a:t>мнемотаблица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4270531" y="3587593"/>
            <a:ext cx="603747" cy="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321967" y="4964917"/>
            <a:ext cx="50006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337" y="0"/>
            <a:ext cx="909366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42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072362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Мнемоквадрат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-   одиночное изображение, которое обозначает одно слово, словосочетание или простое предложение</a:t>
            </a:r>
            <a:r>
              <a:rPr lang="ru-RU" dirty="0" smtClean="0">
                <a:solidFill>
                  <a:srgbClr val="0033CC"/>
                </a:solidFill>
              </a:rPr>
              <a:t>.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Desktop\Безымяwнный.png"/>
          <p:cNvPicPr>
            <a:picLocks noChangeAspect="1" noChangeArrowheads="1"/>
          </p:cNvPicPr>
          <p:nvPr/>
        </p:nvPicPr>
        <p:blipFill>
          <a:blip r:embed="rId3" cstate="print"/>
          <a:srcRect r="70260" b="48877"/>
          <a:stretch>
            <a:fillRect/>
          </a:stretch>
        </p:blipFill>
        <p:spPr bwMode="auto">
          <a:xfrm rot="21191613">
            <a:off x="2252635" y="2507949"/>
            <a:ext cx="4545375" cy="31213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50072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1"/>
            <a:ext cx="6786610" cy="17859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33CC"/>
                </a:solidFill>
              </a:rPr>
              <a:t>    </a:t>
            </a:r>
            <a:r>
              <a:rPr lang="ru-RU" sz="2800" b="1" dirty="0" err="1" smtClean="0">
                <a:solidFill>
                  <a:srgbClr val="0033CC"/>
                </a:solidFill>
              </a:rPr>
              <a:t>Мнемодорожка</a:t>
            </a:r>
            <a:r>
              <a:rPr lang="ru-RU" sz="2800" dirty="0" smtClean="0">
                <a:solidFill>
                  <a:srgbClr val="0033CC"/>
                </a:solidFill>
              </a:rPr>
              <a:t> – ряд картинок (3-5), по которым можно составить небольшой рассказ в 2 - 4 предложения. </a:t>
            </a:r>
            <a:endParaRPr lang="ru-RU" sz="2800" dirty="0">
              <a:solidFill>
                <a:srgbClr val="0033CC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857496"/>
            <a:ext cx="63579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857232"/>
            <a:ext cx="6429420" cy="1143008"/>
          </a:xfrm>
        </p:spPr>
        <p:txBody>
          <a:bodyPr anchor="t">
            <a:noAutofit/>
          </a:bodyPr>
          <a:lstStyle/>
          <a:p>
            <a:pPr algn="l"/>
            <a:r>
              <a:rPr lang="ru-RU" sz="2800" b="1" dirty="0" err="1" smtClean="0">
                <a:solidFill>
                  <a:srgbClr val="0033CC"/>
                </a:solidFill>
              </a:rPr>
              <a:t>Мнемотаблица</a:t>
            </a:r>
            <a:r>
              <a:rPr lang="ru-RU" sz="2800" b="1" dirty="0" smtClean="0">
                <a:solidFill>
                  <a:srgbClr val="0033CC"/>
                </a:solidFill>
              </a:rPr>
              <a:t> </a:t>
            </a:r>
            <a:r>
              <a:rPr lang="ru-RU" sz="2800" dirty="0" smtClean="0">
                <a:solidFill>
                  <a:srgbClr val="0033CC"/>
                </a:solidFill>
              </a:rPr>
              <a:t>– это целая схема, в которую заложен текст </a:t>
            </a:r>
            <a:r>
              <a:rPr lang="ru-RU" sz="2800" dirty="0" smtClean="0">
                <a:solidFill>
                  <a:srgbClr val="0033CC"/>
                </a:solidFill>
              </a:rPr>
              <a:t>(рассказ</a:t>
            </a:r>
            <a:r>
              <a:rPr lang="ru-RU" sz="2800" dirty="0" smtClean="0">
                <a:solidFill>
                  <a:srgbClr val="0033CC"/>
                </a:solidFill>
              </a:rPr>
              <a:t>, </a:t>
            </a:r>
            <a:r>
              <a:rPr lang="ru-RU" sz="2800" dirty="0" smtClean="0">
                <a:solidFill>
                  <a:srgbClr val="0033CC"/>
                </a:solidFill>
              </a:rPr>
              <a:t>стихотворение , </a:t>
            </a:r>
            <a:r>
              <a:rPr lang="ru-RU" sz="2800" dirty="0" smtClean="0">
                <a:solidFill>
                  <a:srgbClr val="0033CC"/>
                </a:solidFill>
              </a:rPr>
              <a:t>сказка и т. п.)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786710" y="5500702"/>
            <a:ext cx="900090" cy="6254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4" descr="C:\Users\Пользователь\Загрузки\А434П.jpg"/>
          <p:cNvPicPr>
            <a:picLocks noGr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2714620"/>
            <a:ext cx="6072230" cy="285752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443814" cy="535785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400" b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4400" b="1" dirty="0" smtClean="0">
                <a:solidFill>
                  <a:srgbClr val="0033CC"/>
                </a:solidFill>
              </a:rPr>
              <a:t> служат дидактическим материалом для развития связной речи и используются с целью:</a:t>
            </a:r>
          </a:p>
          <a:p>
            <a:pPr algn="ctr">
              <a:buFont typeface="Wingdings" pitchFamily="2" charset="2"/>
              <a:buChar char="Ø"/>
            </a:pPr>
            <a:endParaRPr lang="ru-RU" sz="4400" dirty="0" smtClean="0">
              <a:solidFill>
                <a:srgbClr val="0033CC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CC"/>
                </a:solidFill>
              </a:rPr>
              <a:t>Изображения последовательности умывания, одевания, сервировки стола и т. </a:t>
            </a:r>
            <a:r>
              <a:rPr lang="ru-RU" sz="4400" dirty="0" smtClean="0">
                <a:solidFill>
                  <a:srgbClr val="0033CC"/>
                </a:solidFill>
              </a:rPr>
              <a:t>Д.</a:t>
            </a:r>
          </a:p>
          <a:p>
            <a:pPr algn="just">
              <a:buFont typeface="Wingdings" pitchFamily="2" charset="2"/>
              <a:buChar char="Ø"/>
            </a:pPr>
            <a:endParaRPr lang="ru-RU" sz="4400" dirty="0" smtClean="0">
              <a:solidFill>
                <a:srgbClr val="0033CC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CC"/>
                </a:solidFill>
              </a:rPr>
              <a:t>Заучивания стихов, </a:t>
            </a:r>
            <a:r>
              <a:rPr lang="ru-RU" sz="4400" dirty="0" err="1" smtClean="0">
                <a:solidFill>
                  <a:srgbClr val="0033CC"/>
                </a:solidFill>
              </a:rPr>
              <a:t>потешек</a:t>
            </a:r>
            <a:r>
              <a:rPr lang="ru-RU" sz="4400" dirty="0" smtClean="0">
                <a:solidFill>
                  <a:srgbClr val="0033CC"/>
                </a:solidFill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4400" dirty="0" smtClean="0">
              <a:solidFill>
                <a:srgbClr val="0033CC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CC"/>
                </a:solidFill>
              </a:rPr>
              <a:t>При отгадывании и загадывании загадок</a:t>
            </a:r>
            <a:r>
              <a:rPr lang="ru-RU" sz="4400" dirty="0" smtClean="0">
                <a:solidFill>
                  <a:srgbClr val="0033CC"/>
                </a:solidFill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4400" dirty="0" smtClean="0">
              <a:solidFill>
                <a:srgbClr val="0033CC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CC"/>
                </a:solidFill>
              </a:rPr>
              <a:t>При пересказе  текстов</a:t>
            </a:r>
            <a:r>
              <a:rPr lang="ru-RU" sz="4400" dirty="0" smtClean="0">
                <a:solidFill>
                  <a:srgbClr val="0033CC"/>
                </a:solidFill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endParaRPr lang="ru-RU" sz="4400" dirty="0" smtClean="0">
              <a:solidFill>
                <a:srgbClr val="0033CC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33CC"/>
                </a:solidFill>
              </a:rPr>
              <a:t>При составлении описательных </a:t>
            </a:r>
            <a:r>
              <a:rPr lang="ru-RU" sz="4400" dirty="0" smtClean="0">
                <a:solidFill>
                  <a:srgbClr val="0033CC"/>
                </a:solidFill>
              </a:rPr>
              <a:t>рассказов</a:t>
            </a:r>
          </a:p>
          <a:p>
            <a:pPr algn="just">
              <a:buNone/>
            </a:pPr>
            <a:endParaRPr lang="ru-RU" sz="3400" dirty="0" smtClean="0">
              <a:solidFill>
                <a:srgbClr val="0033CC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	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fon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358114" cy="5572164"/>
          </a:xfrm>
        </p:spPr>
        <p:txBody>
          <a:bodyPr anchor="t">
            <a:normAutofit/>
          </a:bodyPr>
          <a:lstStyle/>
          <a:p>
            <a:r>
              <a:rPr lang="ru-RU" sz="2800" b="1" dirty="0" err="1" smtClean="0">
                <a:solidFill>
                  <a:srgbClr val="0033CC"/>
                </a:solidFill>
              </a:rPr>
              <a:t>Мнемотаблицы</a:t>
            </a:r>
            <a:r>
              <a:rPr lang="ru-RU" sz="2800" b="1" dirty="0" smtClean="0">
                <a:solidFill>
                  <a:srgbClr val="0033CC"/>
                </a:solidFill>
              </a:rPr>
              <a:t>, отображающие </a:t>
            </a:r>
            <a:br>
              <a:rPr lang="ru-RU" sz="2800" b="1" dirty="0" smtClean="0">
                <a:solidFill>
                  <a:srgbClr val="0033CC"/>
                </a:solidFill>
              </a:rPr>
            </a:br>
            <a:r>
              <a:rPr lang="ru-RU" sz="2800" b="1" dirty="0" smtClean="0">
                <a:solidFill>
                  <a:srgbClr val="0033CC"/>
                </a:solidFill>
              </a:rPr>
              <a:t>последовательность действий</a:t>
            </a:r>
            <a:r>
              <a:rPr lang="ru-RU" sz="2400" b="1" dirty="0" smtClean="0">
                <a:solidFill>
                  <a:srgbClr val="0033CC"/>
                </a:solidFill>
              </a:rPr>
              <a:t>.</a:t>
            </a:r>
            <a:endParaRPr lang="ru-RU" sz="2400" b="1" dirty="0">
              <a:solidFill>
                <a:srgbClr val="0033CC"/>
              </a:solidFill>
            </a:endParaRPr>
          </a:p>
        </p:txBody>
      </p:sp>
      <p:pic>
        <p:nvPicPr>
          <p:cNvPr id="1026" name="Picture 2" descr="C:\Users\Пользователь\Загрузки\o5-tp-algoritm-odevaniya-ziney-odezhdy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4578" y="2143116"/>
            <a:ext cx="3314297" cy="25328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143900" y="857232"/>
            <a:ext cx="71438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Пользователь\Desktop\4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786190"/>
            <a:ext cx="3331076" cy="24288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233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МБДОУ г. Иркутска детский сад  №168   Использование мнемотехники  в развитии связной речи дошкольников                                                              Подготовила воспитатель                                                                        Смирнова Екатерина Михайловна                                                                                                                                                                                 </vt:lpstr>
      <vt:lpstr>Что такое мнемотехника    Мнемотехника – это техника развития памяти.    Слово происходит от греческого «mnemonikon» - искусство запоминания.      Мнемотехника представляет собой совокупность правил и приёмов, облегчающих запоминание сохранение и воспроизведение информации. </vt:lpstr>
      <vt:lpstr>     С помощью мнемотехники можно      решать  следующие задачи:       -Развивать связную речь. - Развивать у детей умение с помощью графической  аналогии понимать и рассказывать знакомые сказки, стихи. -Обучать детей правильному звукопроизношению. - Развивать у детей сообразительность, умение сравнивать, выделять существенные признаки.. - Развивать у детей психические процессы: мышление, внимание, воображение, память. </vt:lpstr>
      <vt:lpstr>Слайд 4</vt:lpstr>
      <vt:lpstr>Слайд 5</vt:lpstr>
      <vt:lpstr> </vt:lpstr>
      <vt:lpstr>Мнемотаблица – это целая схема, в которую заложен текст (рассказ, стихотворение , сказка и т. п.) </vt:lpstr>
      <vt:lpstr>Слайд 8</vt:lpstr>
      <vt:lpstr>Мнемотаблицы, отображающие  последовательность действий.</vt:lpstr>
      <vt:lpstr>Отгадывание загадок</vt:lpstr>
      <vt:lpstr>Проговаривание чистоговорок </vt:lpstr>
      <vt:lpstr>Проговаривание скороговорок, заучивание потешек.</vt:lpstr>
      <vt:lpstr>Заучивание стихотворений  В руки фрукты мы берем И в  корзинку их кладем: Слива, персик, апельсин, Груша, киви, мандарин.</vt:lpstr>
      <vt:lpstr>Пересказ художественных текстов</vt:lpstr>
      <vt:lpstr>Слайд 15</vt:lpstr>
      <vt:lpstr>    Коллаж –это объединение на одном листе (фланелеграфе) картинок, букв, цифр, фигур,  которые должны быть связаны одной темой    и целью.</vt:lpstr>
      <vt:lpstr> Предметно-схематические модели Ткаченко Т.А.  схема описания игрушки </vt:lpstr>
      <vt:lpstr>Схемы составления рассказов</vt:lpstr>
      <vt:lpstr>Сенсорно- графические схемы Воробьёвой В. К.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</dc:title>
  <dc:creator>Пользователь</dc:creator>
  <cp:lastModifiedBy>User</cp:lastModifiedBy>
  <cp:revision>173</cp:revision>
  <dcterms:created xsi:type="dcterms:W3CDTF">2014-11-22T07:46:32Z</dcterms:created>
  <dcterms:modified xsi:type="dcterms:W3CDTF">2024-04-15T08:26:51Z</dcterms:modified>
</cp:coreProperties>
</file>