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4" r:id="rId5"/>
    <p:sldId id="277" r:id="rId6"/>
    <p:sldId id="276" r:id="rId7"/>
    <p:sldId id="259" r:id="rId8"/>
    <p:sldId id="281" r:id="rId9"/>
    <p:sldId id="279" r:id="rId10"/>
    <p:sldId id="289" r:id="rId11"/>
    <p:sldId id="290" r:id="rId12"/>
    <p:sldId id="291" r:id="rId13"/>
    <p:sldId id="271" r:id="rId14"/>
    <p:sldId id="282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051720" y="404665"/>
            <a:ext cx="6192688" cy="93610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ПРОЕКТ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Кукла тряпичная – игрушка отличная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6056" y="5589240"/>
            <a:ext cx="3600400" cy="7200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Подготовила воспитатель:</a:t>
            </a:r>
          </a:p>
          <a:p>
            <a:r>
              <a:rPr lang="ru-RU" dirty="0" smtClean="0"/>
              <a:t>1 </a:t>
            </a:r>
            <a:r>
              <a:rPr lang="ru-RU" dirty="0" err="1" smtClean="0"/>
              <a:t>кв.категория</a:t>
            </a:r>
            <a:r>
              <a:rPr lang="ru-RU" dirty="0" smtClean="0"/>
              <a:t> Скляр Ю.В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1463184"/>
            <a:ext cx="7992888" cy="39100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Из всех существующих в мире загадок тайна куклы самая загадочная; без понимания сущности куклы невозможно понять и человека.</a:t>
            </a:r>
          </a:p>
          <a:p>
            <a:pPr algn="r"/>
            <a:r>
              <a:rPr lang="ru-RU" b="1" dirty="0" smtClean="0"/>
              <a:t>М.Е. Салтыков – Щедрин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Без неё, без куклы мир бы рассыпался, развалился, и дети бы перестали </a:t>
            </a:r>
            <a:r>
              <a:rPr lang="ru-RU" b="1" dirty="0" err="1" smtClean="0"/>
              <a:t>похоить</a:t>
            </a:r>
            <a:r>
              <a:rPr lang="ru-RU" b="1" dirty="0" smtClean="0"/>
              <a:t> на родителей и народ бы рассеялся пылью по лицу земли.</a:t>
            </a:r>
          </a:p>
          <a:p>
            <a:pPr algn="r"/>
            <a:r>
              <a:rPr lang="ru-RU" b="1" dirty="0" err="1" smtClean="0"/>
              <a:t>А.Синявский</a:t>
            </a: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Кто в куклы не играл – тот счастья не видал</a:t>
            </a:r>
          </a:p>
          <a:p>
            <a:pPr algn="r"/>
            <a:r>
              <a:rPr lang="ru-RU" b="1" dirty="0" smtClean="0"/>
              <a:t>Пословица</a:t>
            </a:r>
          </a:p>
          <a:p>
            <a:pPr algn="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27859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27584" y="836712"/>
            <a:ext cx="7776864" cy="51125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Следующим шагом на первом этапе было: </a:t>
            </a:r>
            <a:endParaRPr lang="ru-RU" b="1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Выбор </a:t>
            </a:r>
            <a:r>
              <a:rPr lang="ru-RU" dirty="0"/>
              <a:t>темы, постановка цели, задач. Подбор методического и наглядного материала, разработка конспектов </a:t>
            </a:r>
            <a:r>
              <a:rPr lang="ru-RU" dirty="0" smtClean="0"/>
              <a:t>занятий;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Знакомство </a:t>
            </a:r>
            <a:r>
              <a:rPr lang="ru-RU" dirty="0"/>
              <a:t>детей с историей возникновения тряпичных </a:t>
            </a:r>
            <a:r>
              <a:rPr lang="ru-RU" dirty="0" smtClean="0"/>
              <a:t>кукол;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Разучивание </a:t>
            </a:r>
            <a:r>
              <a:rPr lang="ru-RU" dirty="0"/>
              <a:t>и прослушивание колыбельных песен, народных игр, частушек, пословиц. Чтение русских народных сказок. Сюжетно – ролевая игра «дочки – матери». Рассматривание альбомов, </a:t>
            </a:r>
            <a:r>
              <a:rPr lang="ru-RU" dirty="0" smtClean="0"/>
              <a:t>иллюстраций;, старинных фотографий;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Анкетирование родителей;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Беседы </a:t>
            </a:r>
            <a:r>
              <a:rPr lang="ru-RU" dirty="0"/>
              <a:t>с детьми, знакомство с русским народным бытом (</a:t>
            </a:r>
            <a:r>
              <a:rPr lang="ru-RU" dirty="0" smtClean="0"/>
              <a:t>презентация «</a:t>
            </a:r>
            <a:r>
              <a:rPr lang="ru-RU" dirty="0"/>
              <a:t>Русская </a:t>
            </a:r>
            <a:r>
              <a:rPr lang="ru-RU" dirty="0" smtClean="0"/>
              <a:t>изба, </a:t>
            </a:r>
            <a:r>
              <a:rPr lang="ru-RU" dirty="0" err="1" smtClean="0"/>
              <a:t>лепбук</a:t>
            </a:r>
            <a:r>
              <a:rPr lang="ru-RU" dirty="0" smtClean="0"/>
              <a:t> «Русская изба»);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консультации </a:t>
            </a:r>
            <a:r>
              <a:rPr lang="ru-RU" dirty="0"/>
              <a:t>для родителей «Тряпичная кукла – </a:t>
            </a:r>
            <a:r>
              <a:rPr lang="ru-RU" dirty="0" err="1"/>
              <a:t>мотанка</a:t>
            </a:r>
            <a:r>
              <a:rPr lang="ru-RU" dirty="0"/>
              <a:t>», «Народная кукла в игре современных детей</a:t>
            </a:r>
            <a:r>
              <a:rPr lang="ru-RU" dirty="0" smtClean="0"/>
              <a:t>»;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Составление </a:t>
            </a:r>
            <a:r>
              <a:rPr lang="ru-RU" dirty="0"/>
              <a:t>плана работы по реализации проекта «Кукла тряпичная – игрушка </a:t>
            </a:r>
            <a:r>
              <a:rPr lang="ru-RU" dirty="0" smtClean="0"/>
              <a:t>отличная»;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определение </a:t>
            </a:r>
            <a:r>
              <a:rPr lang="ru-RU" dirty="0"/>
              <a:t>места под мини – </a:t>
            </a:r>
            <a:r>
              <a:rPr lang="ru-RU" dirty="0" smtClean="0"/>
              <a:t>музей.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dirty="0"/>
          </a:p>
          <a:p>
            <a:pPr marL="285750" indent="-285750" algn="just">
              <a:buFont typeface="Wingdings" pitchFamily="2" charset="2"/>
              <a:buChar char="ü"/>
            </a:pPr>
            <a:endParaRPr lang="ru-RU" dirty="0"/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7220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971600" y="476672"/>
            <a:ext cx="7488832" cy="56886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/>
              <a:t>Анкета для родителей:</a:t>
            </a:r>
          </a:p>
          <a:p>
            <a:pPr algn="just"/>
            <a:r>
              <a:rPr lang="ru-RU" b="1" dirty="0" smtClean="0"/>
              <a:t>«Игры </a:t>
            </a:r>
            <a:r>
              <a:rPr lang="ru-RU" b="1" dirty="0"/>
              <a:t>и игрушки </a:t>
            </a:r>
            <a:r>
              <a:rPr lang="ru-RU" b="1" dirty="0" smtClean="0"/>
              <a:t>детей»</a:t>
            </a:r>
            <a:endParaRPr lang="ru-RU" b="1" dirty="0"/>
          </a:p>
          <a:p>
            <a:pPr algn="just"/>
            <a:r>
              <a:rPr lang="ru-RU" dirty="0"/>
              <a:t>Уважаемые родители! </a:t>
            </a:r>
            <a:r>
              <a:rPr lang="ru-RU" dirty="0" smtClean="0"/>
              <a:t>В рамках реализации проектной деятельности мы проводим </a:t>
            </a:r>
            <a:r>
              <a:rPr lang="ru-RU" dirty="0"/>
              <a:t>опрос родителей по теме: </a:t>
            </a:r>
            <a:r>
              <a:rPr lang="ru-RU" b="1" dirty="0"/>
              <a:t>«Игры и игрушки детей»</a:t>
            </a:r>
          </a:p>
          <a:p>
            <a:pPr algn="just"/>
            <a:r>
              <a:rPr lang="ru-RU" dirty="0"/>
              <a:t>Будем благодарны вам за участие в </a:t>
            </a:r>
            <a:r>
              <a:rPr lang="ru-RU" b="1" dirty="0"/>
              <a:t>опросе.</a:t>
            </a:r>
          </a:p>
          <a:p>
            <a:pPr algn="just"/>
            <a:r>
              <a:rPr lang="ru-RU" dirty="0" smtClean="0"/>
              <a:t>1. Любит </a:t>
            </a:r>
            <a:r>
              <a:rPr lang="ru-RU" dirty="0"/>
              <a:t>ли ваш ребенок играть?</a:t>
            </a:r>
          </a:p>
          <a:p>
            <a:pPr algn="just"/>
            <a:r>
              <a:rPr lang="ru-RU" dirty="0" smtClean="0"/>
              <a:t>2. В </a:t>
            </a:r>
            <a:r>
              <a:rPr lang="ru-RU" dirty="0"/>
              <a:t>какие игры вы играете с ребенком дома?</a:t>
            </a:r>
          </a:p>
          <a:p>
            <a:pPr algn="just"/>
            <a:r>
              <a:rPr lang="ru-RU" dirty="0" smtClean="0"/>
              <a:t>3. Любимая </a:t>
            </a:r>
            <a:r>
              <a:rPr lang="ru-RU" dirty="0"/>
              <a:t>игра ребенка – это…</a:t>
            </a:r>
          </a:p>
          <a:p>
            <a:pPr algn="just"/>
            <a:r>
              <a:rPr lang="ru-RU" dirty="0" smtClean="0"/>
              <a:t>4. Чему </a:t>
            </a:r>
            <a:r>
              <a:rPr lang="ru-RU" dirty="0"/>
              <a:t>могут научить ребенка эти игры?</a:t>
            </a:r>
          </a:p>
          <a:p>
            <a:pPr algn="just"/>
            <a:r>
              <a:rPr lang="ru-RU" dirty="0" smtClean="0"/>
              <a:t>5. Как </a:t>
            </a:r>
            <a:r>
              <a:rPr lang="ru-RU" dirty="0"/>
              <a:t>часто играете на свежем воздухе?</a:t>
            </a:r>
          </a:p>
          <a:p>
            <a:pPr algn="just"/>
            <a:r>
              <a:rPr lang="ru-RU" dirty="0" smtClean="0"/>
              <a:t>6. Какие </a:t>
            </a:r>
            <a:r>
              <a:rPr lang="ru-RU" dirty="0"/>
              <a:t>игрушки вы покупаете своему ребенку?</a:t>
            </a:r>
          </a:p>
          <a:p>
            <a:pPr algn="just"/>
            <a:r>
              <a:rPr lang="ru-RU" dirty="0" smtClean="0"/>
              <a:t>7. Чем </a:t>
            </a:r>
            <a:r>
              <a:rPr lang="ru-RU" dirty="0"/>
              <a:t>руководствуетесь при выборе игрушек?</a:t>
            </a:r>
          </a:p>
          <a:p>
            <a:pPr algn="just"/>
            <a:r>
              <a:rPr lang="ru-RU" dirty="0" smtClean="0"/>
              <a:t>8. Часто </a:t>
            </a:r>
            <a:r>
              <a:rPr lang="ru-RU" dirty="0"/>
              <a:t>ли ваш ребенок просит вас купить ему новую игрушку?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9. Какие </a:t>
            </a:r>
            <a:r>
              <a:rPr lang="ru-RU" dirty="0"/>
              <a:t>герои мультфильмов являются любимыми игровыми персонажами вашего ребенка?</a:t>
            </a:r>
          </a:p>
          <a:p>
            <a:pPr algn="just"/>
            <a:r>
              <a:rPr lang="ru-RU" dirty="0"/>
              <a:t>Большое спасибо за ваши ответы!</a:t>
            </a:r>
          </a:p>
        </p:txBody>
      </p:sp>
    </p:spTree>
    <p:extLst>
      <p:ext uri="{BB962C8B-B14F-4D97-AF65-F5344CB8AC3E}">
        <p14:creationId xmlns:p14="http://schemas.microsoft.com/office/powerpoint/2010/main" val="182407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39552" y="476672"/>
            <a:ext cx="7920880" cy="60486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/>
              <a:t>Результаты анкетирования.</a:t>
            </a:r>
          </a:p>
          <a:p>
            <a:pPr algn="just"/>
            <a:r>
              <a:rPr lang="ru-RU" sz="1600" dirty="0"/>
              <a:t>В анкетировании участвовало 13 человек.</a:t>
            </a:r>
          </a:p>
          <a:p>
            <a:pPr algn="just"/>
            <a:r>
              <a:rPr lang="ru-RU" sz="1600" b="1" dirty="0"/>
              <a:t>На первый вопрос </a:t>
            </a:r>
            <a:r>
              <a:rPr lang="ru-RU" sz="1600" dirty="0"/>
              <a:t>все ответили </a:t>
            </a:r>
            <a:r>
              <a:rPr lang="ru-RU" sz="1600" dirty="0" smtClean="0"/>
              <a:t>утвердительно.</a:t>
            </a:r>
            <a:endParaRPr lang="ru-RU" sz="1600" dirty="0"/>
          </a:p>
          <a:p>
            <a:pPr algn="just"/>
            <a:r>
              <a:rPr lang="ru-RU" sz="1600" b="1" dirty="0"/>
              <a:t>Второй вопрос</a:t>
            </a:r>
            <a:r>
              <a:rPr lang="ru-RU" sz="1600" dirty="0"/>
              <a:t>. 8 родителей ответили, что играют в </a:t>
            </a:r>
            <a:r>
              <a:rPr lang="ru-RU" sz="1600" dirty="0" smtClean="0"/>
              <a:t>с/р </a:t>
            </a:r>
            <a:r>
              <a:rPr lang="ru-RU" sz="1600" dirty="0"/>
              <a:t>игры (школа, детский сад, магазин), 2 ребенка играют в спортивные и подвижные  игры, 3 ребенка любят настольно – печатные </a:t>
            </a:r>
            <a:r>
              <a:rPr lang="ru-RU" sz="1600" dirty="0" smtClean="0"/>
              <a:t>игры. </a:t>
            </a:r>
            <a:r>
              <a:rPr lang="ru-RU" sz="1600" dirty="0"/>
              <a:t>Все родители ответили, что дети любят </a:t>
            </a:r>
            <a:r>
              <a:rPr lang="ru-RU" sz="1600" dirty="0" smtClean="0"/>
              <a:t> </a:t>
            </a:r>
            <a:r>
              <a:rPr lang="ru-RU" sz="1600" dirty="0"/>
              <a:t>играть мелкими игрушками, </a:t>
            </a:r>
            <a:r>
              <a:rPr lang="ru-RU" sz="1600" dirty="0" smtClean="0"/>
              <a:t>куклами.</a:t>
            </a:r>
            <a:endParaRPr lang="ru-RU" sz="1600" dirty="0"/>
          </a:p>
          <a:p>
            <a:pPr algn="just"/>
            <a:r>
              <a:rPr lang="ru-RU" sz="1600" b="1" dirty="0"/>
              <a:t>Третий </a:t>
            </a:r>
            <a:r>
              <a:rPr lang="ru-RU" sz="1600" b="1" dirty="0" smtClean="0"/>
              <a:t>вопрос. </a:t>
            </a:r>
            <a:r>
              <a:rPr lang="ru-RU" sz="1600" dirty="0" smtClean="0"/>
              <a:t>7 </a:t>
            </a:r>
            <a:r>
              <a:rPr lang="ru-RU" sz="1600" dirty="0"/>
              <a:t>родителей ответили  - любимая игрушка по мотивам мультфильмов </a:t>
            </a:r>
            <a:r>
              <a:rPr lang="ru-RU" sz="1600" dirty="0" smtClean="0"/>
              <a:t>«Три </a:t>
            </a:r>
            <a:r>
              <a:rPr lang="ru-RU" sz="1600" dirty="0"/>
              <a:t>кота», </a:t>
            </a:r>
            <a:r>
              <a:rPr lang="ru-RU" sz="1600" dirty="0" smtClean="0"/>
              <a:t>3 </a:t>
            </a:r>
            <a:r>
              <a:rPr lang="ru-RU" sz="1600" dirty="0"/>
              <a:t>родителя ответили, что дети любят конструктор, и еще 3и ответили, что дети любят </a:t>
            </a:r>
            <a:r>
              <a:rPr lang="ru-RU" sz="1600" dirty="0" smtClean="0"/>
              <a:t>играть подручными средствами – игрушками - заместителями.</a:t>
            </a:r>
            <a:endParaRPr lang="ru-RU" sz="1600" dirty="0"/>
          </a:p>
          <a:p>
            <a:pPr algn="just"/>
            <a:r>
              <a:rPr lang="ru-RU" sz="1600" b="1" dirty="0"/>
              <a:t>Четвертый вопрос.  </a:t>
            </a:r>
            <a:r>
              <a:rPr lang="ru-RU" sz="1600" dirty="0"/>
              <a:t>Все родители ответили, что игры учат коммуникабельности, учат вести себя в обществе.</a:t>
            </a:r>
          </a:p>
          <a:p>
            <a:pPr algn="just"/>
            <a:r>
              <a:rPr lang="ru-RU" sz="1600" b="1" dirty="0"/>
              <a:t>Пятый вопрос. </a:t>
            </a:r>
            <a:r>
              <a:rPr lang="ru-RU" sz="1600" dirty="0"/>
              <a:t>На свежем воздухе играют все, в зависимости от погодных условий.</a:t>
            </a:r>
          </a:p>
          <a:p>
            <a:pPr algn="just"/>
            <a:r>
              <a:rPr lang="ru-RU" sz="1600" b="1" dirty="0"/>
              <a:t>Шестой вопрос.  </a:t>
            </a:r>
            <a:r>
              <a:rPr lang="ru-RU" sz="1600" dirty="0"/>
              <a:t>Игрушки родители покупают своим детям в зависимости от увлечений (машинки, конструкторы, куклы)</a:t>
            </a:r>
          </a:p>
          <a:p>
            <a:pPr algn="just"/>
            <a:r>
              <a:rPr lang="ru-RU" sz="1600" b="1" dirty="0"/>
              <a:t>Седьмой вопрос.  </a:t>
            </a:r>
            <a:r>
              <a:rPr lang="ru-RU" sz="1600" dirty="0"/>
              <a:t>Все родителя ответили, что при покупке игрушек руководствуются интересами ребенка и возрастными ограничениями, 4 человека ответили, что руководствуются своим мнением.</a:t>
            </a:r>
          </a:p>
          <a:p>
            <a:pPr algn="just"/>
            <a:r>
              <a:rPr lang="ru-RU" sz="1600" b="1" dirty="0"/>
              <a:t>Восьмой вопрос.  </a:t>
            </a:r>
            <a:r>
              <a:rPr lang="ru-RU" sz="1600" dirty="0"/>
              <a:t>Настольные игры есть у всех и родители часто покупают новые игры для развития детей.</a:t>
            </a:r>
          </a:p>
          <a:p>
            <a:pPr algn="just"/>
            <a:r>
              <a:rPr lang="ru-RU" sz="1600" b="1" dirty="0"/>
              <a:t>Девятый вопрос. </a:t>
            </a:r>
            <a:r>
              <a:rPr lang="ru-RU" sz="1600" dirty="0"/>
              <a:t>Любимыми персонажами  детей были названы ( </a:t>
            </a:r>
            <a:r>
              <a:rPr lang="ru-RU" sz="1600" dirty="0" err="1"/>
              <a:t>Фиксики</a:t>
            </a:r>
            <a:r>
              <a:rPr lang="ru-RU" sz="1600" dirty="0"/>
              <a:t>, </a:t>
            </a:r>
            <a:r>
              <a:rPr lang="ru-RU" sz="1600" dirty="0" err="1"/>
              <a:t>Барбоскины</a:t>
            </a:r>
            <a:r>
              <a:rPr lang="ru-RU" sz="1600" dirty="0"/>
              <a:t>,  Три кота, Роботы) </a:t>
            </a:r>
          </a:p>
        </p:txBody>
      </p:sp>
    </p:spTree>
    <p:extLst>
      <p:ext uri="{BB962C8B-B14F-4D97-AF65-F5344CB8AC3E}">
        <p14:creationId xmlns:p14="http://schemas.microsoft.com/office/powerpoint/2010/main" val="663757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3568" y="620688"/>
            <a:ext cx="8136904" cy="53285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2 </a:t>
            </a:r>
            <a:r>
              <a:rPr lang="ru-RU" b="1" dirty="0"/>
              <a:t>ЭТАП - РЕАЛИЗАЦИЯ ПРОЕКТА.</a:t>
            </a:r>
            <a:br>
              <a:rPr lang="ru-RU" b="1" dirty="0"/>
            </a:br>
            <a:r>
              <a:rPr lang="ru-RU" b="1" dirty="0"/>
              <a:t>ФОРМИРОВАНИЕ  ЗНАНИЙ, УМЕНИЙ, НАВЫКОВ, В ЧАСТНОСТИ, ПРИ РЕШЕНИИ ПРОБЛЕМ С ПОМОЩЬЮ ВЗРОСЛОГО И </a:t>
            </a:r>
            <a:r>
              <a:rPr lang="ru-RU" b="1" dirty="0" smtClean="0"/>
              <a:t>САМОСТОЯТЕЛЬНО: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/>
              <a:t>НОД, беседы, чтение художественной </a:t>
            </a:r>
            <a:r>
              <a:rPr lang="ru-RU" dirty="0" smtClean="0"/>
              <a:t>литературы; </a:t>
            </a:r>
            <a:r>
              <a:rPr lang="ru-RU" dirty="0"/>
              <a:t>ситуативные разговоры с </a:t>
            </a:r>
            <a:r>
              <a:rPr lang="ru-RU" dirty="0" smtClean="0"/>
              <a:t>детьми;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/>
              <a:t>Дидактические</a:t>
            </a:r>
            <a:r>
              <a:rPr lang="ru-RU" dirty="0"/>
              <a:t>, сюжетно – ролевые игры, подвижные </a:t>
            </a:r>
            <a:r>
              <a:rPr lang="ru-RU" dirty="0" smtClean="0"/>
              <a:t>игры;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/>
              <a:t>Рассматривание </a:t>
            </a:r>
            <a:r>
              <a:rPr lang="ru-RU" dirty="0"/>
              <a:t>энциклопедий, наглядно-иллюстративного материала; просмотр презентаций по теме </a:t>
            </a:r>
            <a:r>
              <a:rPr lang="ru-RU" dirty="0" smtClean="0"/>
              <a:t>проекта; старинных фотографий.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/>
              <a:t>Творческо-продуктивная </a:t>
            </a:r>
            <a:r>
              <a:rPr lang="ru-RU" dirty="0"/>
              <a:t>деятельность (</a:t>
            </a:r>
            <a:r>
              <a:rPr lang="ru-RU" dirty="0" smtClean="0"/>
              <a:t>рисование, аппликация);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/>
              <a:t>Создание </a:t>
            </a:r>
            <a:r>
              <a:rPr lang="ru-RU" dirty="0"/>
              <a:t>и работа с  </a:t>
            </a:r>
            <a:r>
              <a:rPr lang="ru-RU" dirty="0" smtClean="0"/>
              <a:t>альбомами «История тряпичной куклы», «Русский народный костюм», «Малые фольклорные формы», «Фотографии тряпичных куколок»; 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/>
              <a:t>Создание тряпичных куколок на мастер – классе в формате дети – родители - воспитатели;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/>
              <a:t>Творческие </a:t>
            </a:r>
            <a:r>
              <a:rPr lang="ru-RU" dirty="0"/>
              <a:t>задания для </a:t>
            </a:r>
            <a:r>
              <a:rPr lang="ru-RU" dirty="0" smtClean="0"/>
              <a:t>родителей;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/>
              <a:t>Создание музея народной тряпичной куклы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513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755576" y="1196752"/>
            <a:ext cx="7632848" cy="39604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r>
              <a:rPr lang="ru-RU" b="1" dirty="0" smtClean="0"/>
              <a:t>III </a:t>
            </a:r>
            <a:r>
              <a:rPr lang="ru-RU" b="1" dirty="0"/>
              <a:t>ЭТАП. ЗАКЛЮЧИТЕЛЬНЫЙ. САМОРЕАЛИЗАЦИЯ ВСЕХ УЧАСТНИКОВ </a:t>
            </a:r>
            <a:r>
              <a:rPr lang="ru-RU" b="1" dirty="0" smtClean="0"/>
              <a:t>ПРОЕКТА: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Показ </a:t>
            </a:r>
            <a:r>
              <a:rPr lang="ru-RU" dirty="0"/>
              <a:t>открытого  интегрированного занятия по </a:t>
            </a:r>
            <a:r>
              <a:rPr lang="ru-RU" dirty="0" smtClean="0"/>
              <a:t>музейной </a:t>
            </a:r>
            <a:r>
              <a:rPr lang="ru-RU" dirty="0"/>
              <a:t>деятельности </a:t>
            </a:r>
            <a:r>
              <a:rPr lang="ru-RU" dirty="0" smtClean="0"/>
              <a:t>«Славянские куклы-обереги»;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/>
              <a:t>Презентация к </a:t>
            </a:r>
            <a:r>
              <a:rPr lang="ru-RU" dirty="0" smtClean="0"/>
              <a:t>проекту «Кукла тряпичная – игрушка отличная»;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Тряпичные куклы сделанные в совместной деятельности с детьми и родителями;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Кукла - Хранительница музея в народной одежде;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Создание мини – музея «Тряпичная кукла».</a:t>
            </a:r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636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164" y="-25361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99592" y="476672"/>
            <a:ext cx="6912768" cy="51125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smtClean="0"/>
          </a:p>
          <a:p>
            <a:pPr algn="ctr"/>
            <a:r>
              <a:rPr lang="ru-RU" b="1" smtClean="0"/>
              <a:t>Результат </a:t>
            </a:r>
            <a:r>
              <a:rPr lang="ru-RU" b="1" dirty="0"/>
              <a:t>проекта: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Оформлен мини – музей народной тряпичной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куклы;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знают и умеют изготавливать некоторые виды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кукол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пеленашку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колокольчик);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используют знания, полученные в процессе подготовки к открытию мини – музея (играя куклами поют колыбельные, придумывают новые сюжеты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игр);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значение и назначение слов: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(кокошник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сарафан, рукодельница, безликая кукла,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закрутка,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закрутка, оберег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лоскут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фартук, сорочка,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нянюшка)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принимают активное участие в жизни группы.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гипотеза о том, 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организованная работа по знакомству с разнообразием народных лоскутных кукол,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расширению и систематизации знаний у детей о традиционной народной тряпичной кукле, об обычаях и традициях, связанных с тряпичными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куклами подтвердилась на открытом занятии.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285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67544" y="332656"/>
            <a:ext cx="8280920" cy="61926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ВНИМАНИЕ!!!</a:t>
            </a:r>
            <a:endParaRPr lang="en-US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just"/>
            <a:endParaRPr lang="en-US" b="1" dirty="0"/>
          </a:p>
          <a:p>
            <a:pPr algn="just"/>
            <a:endParaRPr lang="ru-RU" b="1" dirty="0" smtClean="0"/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  <a:p>
            <a:pPr algn="just"/>
            <a:endParaRPr lang="ru-RU" sz="1600" b="1" dirty="0" smtClean="0"/>
          </a:p>
          <a:p>
            <a:pPr algn="ctr"/>
            <a:endParaRPr lang="ru-RU" sz="1600" dirty="0" smtClean="0"/>
          </a:p>
          <a:p>
            <a:pPr algn="ctr"/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814961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594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67544" y="620688"/>
            <a:ext cx="7920880" cy="55446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ПАСПОРТ ПРОЕКТА:</a:t>
            </a:r>
          </a:p>
          <a:p>
            <a:pPr algn="just"/>
            <a:r>
              <a:rPr lang="ru-RU" b="1" dirty="0" smtClean="0"/>
              <a:t>Вид проекта</a:t>
            </a:r>
            <a:r>
              <a:rPr lang="ru-RU" dirty="0" smtClean="0"/>
              <a:t>: групповой, познавательный, творческий, информационный.</a:t>
            </a:r>
            <a:endParaRPr lang="ru-RU" dirty="0"/>
          </a:p>
          <a:p>
            <a:pPr algn="just"/>
            <a:r>
              <a:rPr lang="ru-RU" b="1" dirty="0" smtClean="0"/>
              <a:t>Продолжительность</a:t>
            </a:r>
            <a:r>
              <a:rPr lang="ru-RU" b="1" dirty="0"/>
              <a:t>:</a:t>
            </a:r>
            <a:r>
              <a:rPr lang="ru-RU" dirty="0"/>
              <a:t> </a:t>
            </a:r>
            <a:r>
              <a:rPr lang="ru-RU" dirty="0" smtClean="0"/>
              <a:t>среднесрочный (март – апрель) </a:t>
            </a:r>
            <a:endParaRPr lang="ru-RU" dirty="0"/>
          </a:p>
          <a:p>
            <a:pPr algn="just"/>
            <a:r>
              <a:rPr lang="ru-RU" b="1" dirty="0" smtClean="0"/>
              <a:t>Участники проекта: </a:t>
            </a:r>
            <a:r>
              <a:rPr lang="ru-RU" dirty="0"/>
              <a:t>воспитатели, дети </a:t>
            </a:r>
            <a:r>
              <a:rPr lang="ru-RU" dirty="0" smtClean="0"/>
              <a:t>средней группы «Рыбки», </a:t>
            </a:r>
            <a:r>
              <a:rPr lang="ru-RU" dirty="0"/>
              <a:t>родители воспитанников</a:t>
            </a:r>
            <a:r>
              <a:rPr lang="ru-RU" dirty="0" smtClean="0"/>
              <a:t>.</a:t>
            </a:r>
            <a:r>
              <a:rPr lang="ru-RU" b="1" dirty="0"/>
              <a:t> </a:t>
            </a:r>
            <a:endParaRPr lang="ru-RU" b="1" dirty="0" smtClean="0"/>
          </a:p>
          <a:p>
            <a:pPr algn="just"/>
            <a:r>
              <a:rPr lang="ru-RU" b="1" dirty="0" smtClean="0"/>
              <a:t>Возраст </a:t>
            </a:r>
            <a:r>
              <a:rPr lang="ru-RU" b="1" dirty="0"/>
              <a:t>детей: </a:t>
            </a:r>
            <a:r>
              <a:rPr lang="ru-RU" dirty="0"/>
              <a:t>4-5  лет (средняя группа</a:t>
            </a:r>
            <a:r>
              <a:rPr lang="ru-RU" dirty="0" smtClean="0"/>
              <a:t>)</a:t>
            </a:r>
          </a:p>
          <a:p>
            <a:pPr algn="just"/>
            <a:r>
              <a:rPr lang="ru-RU" b="1" dirty="0"/>
              <a:t>ПРОБЛЕМА.  </a:t>
            </a:r>
          </a:p>
          <a:p>
            <a:pPr algn="just"/>
            <a:r>
              <a:rPr lang="ru-RU" dirty="0"/>
              <a:t>	Кукла – одна из интереснейших страниц в истории культуры. С давних времен кукол делали из травы, веточек, лоскутов. Они символизировали то тайное, волшебное, что есть в человеческой душе. </a:t>
            </a:r>
          </a:p>
          <a:p>
            <a:pPr algn="just"/>
            <a:r>
              <a:rPr lang="ru-RU" dirty="0"/>
              <a:t>	В настоящее время  рынок игрушек поражает изобилием  интересных,  ярких,  но порой  бесполезных, а иногда и вредных игрушек, с точки зрения воспитания и развития детей.</a:t>
            </a:r>
          </a:p>
          <a:p>
            <a:pPr algn="just"/>
            <a:r>
              <a:rPr lang="ru-RU" dirty="0"/>
              <a:t>	Какую же игрушку выбрать? Есть ли в современном мире место рукотворным куклам и другим подобным игрушкам? </a:t>
            </a:r>
          </a:p>
          <a:p>
            <a:pPr algn="just"/>
            <a:r>
              <a:rPr lang="ru-RU" dirty="0"/>
              <a:t> Работать над этими проблемами необходимо. И одним из возможных путей  решения является изучение народной куклы в игре современных дошкольников.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9931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3568" y="476672"/>
            <a:ext cx="8064896" cy="59046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sz="2400" b="1" dirty="0" smtClean="0">
                <a:solidFill>
                  <a:prstClr val="black"/>
                </a:solidFill>
              </a:rPr>
              <a:t>АКТУАЛЬНОСТЬ: </a:t>
            </a:r>
            <a:r>
              <a:rPr lang="ru-RU" sz="1600" dirty="0">
                <a:solidFill>
                  <a:prstClr val="black"/>
                </a:solidFill>
              </a:rPr>
              <a:t>Рукотворные изделия, и в их числе куклы, всегда были нужны людям  не только для практических целей: они связывают людей с опытом прошлого, с местными традициями, национальной культурой.  Народная игровая кукла, как и игрушка вообще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dirty="0">
                <a:solidFill>
                  <a:prstClr val="black"/>
                </a:solidFill>
              </a:rPr>
              <a:t>является необходимым традиционным элементом воспитательного процесса. Через игру с куклой ребенок познает мир, происходит его социализация в обществе. Народная тряпичная кукла способствует передаче ребенку нравственных, символических, мифологических знаний. Эта игрушка по-своему уникальна, содержит символические знания предыдущих поколений.</a:t>
            </a: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</a:rPr>
              <a:t>Народная </a:t>
            </a:r>
            <a:r>
              <a:rPr lang="ru-RU" sz="1600" dirty="0">
                <a:solidFill>
                  <a:prstClr val="black"/>
                </a:solidFill>
              </a:rPr>
              <a:t>тряпичная кукла – это  та игрушка, которая больше всего отвечает потребностям  познавательной деятельности ребенка дошкольного возраста.  Являясь образцом человека, она позволяет играющему с ней ребенку, подражать миру взрослых отношений.  В игре с народной тряпичной куклой ребенок познает окружающий мир, учится выражать свои чувства, у ребенка появляются навыки общения. </a:t>
            </a: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</a:rPr>
              <a:t>Кроме </a:t>
            </a:r>
            <a:r>
              <a:rPr lang="ru-RU" sz="1600" dirty="0">
                <a:solidFill>
                  <a:prstClr val="black"/>
                </a:solidFill>
              </a:rPr>
              <a:t>всего прочего, народная тряпичная кукла – это великолепный образец  для занятий по рукоделию, художественному труду  и творчеству, декоративно-прикладному и текстильному дизайну.</a:t>
            </a:r>
            <a:endParaRPr lang="ru-RU" sz="16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121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11560" y="764704"/>
            <a:ext cx="8136904" cy="49685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2000" b="1" dirty="0" smtClean="0">
              <a:solidFill>
                <a:prstClr val="black"/>
              </a:solidFill>
            </a:endParaRPr>
          </a:p>
          <a:p>
            <a:pPr lvl="0" algn="just"/>
            <a:endParaRPr lang="ru-RU" sz="2000" b="1" dirty="0">
              <a:solidFill>
                <a:prstClr val="black"/>
              </a:solidFill>
            </a:endParaRPr>
          </a:p>
          <a:p>
            <a:pPr lvl="0" algn="just"/>
            <a:endParaRPr lang="ru-RU" sz="2000" b="1" dirty="0" smtClean="0">
              <a:solidFill>
                <a:prstClr val="black"/>
              </a:solidFill>
            </a:endParaRPr>
          </a:p>
          <a:p>
            <a:pPr lvl="0" algn="just"/>
            <a:endParaRPr lang="ru-RU" sz="2000" b="1" dirty="0">
              <a:solidFill>
                <a:prstClr val="black"/>
              </a:solidFill>
            </a:endParaRPr>
          </a:p>
          <a:p>
            <a:pPr lvl="0" algn="just"/>
            <a:endParaRPr lang="ru-RU" sz="2000" b="1" dirty="0" smtClean="0">
              <a:solidFill>
                <a:prstClr val="black"/>
              </a:solidFill>
            </a:endParaRPr>
          </a:p>
          <a:p>
            <a:pPr lvl="0" algn="just"/>
            <a:endParaRPr lang="ru-RU" sz="2000" b="1" dirty="0">
              <a:solidFill>
                <a:prstClr val="black"/>
              </a:solidFill>
            </a:endParaRPr>
          </a:p>
          <a:p>
            <a:pPr lvl="0" algn="just"/>
            <a:endParaRPr lang="ru-RU" sz="2000" b="1" dirty="0" smtClean="0">
              <a:solidFill>
                <a:prstClr val="black"/>
              </a:solidFill>
            </a:endParaRPr>
          </a:p>
          <a:p>
            <a:pPr lvl="0" algn="just"/>
            <a:endParaRPr lang="ru-RU" sz="2000" b="1" dirty="0">
              <a:solidFill>
                <a:prstClr val="black"/>
              </a:solidFill>
            </a:endParaRPr>
          </a:p>
          <a:p>
            <a:pPr lvl="0" algn="just"/>
            <a:endParaRPr lang="ru-RU" sz="2000" b="1" dirty="0" smtClean="0">
              <a:solidFill>
                <a:prstClr val="black"/>
              </a:solidFill>
            </a:endParaRPr>
          </a:p>
          <a:p>
            <a:pPr lvl="0" algn="just"/>
            <a:endParaRPr lang="ru-RU" sz="2000" b="1" dirty="0">
              <a:solidFill>
                <a:prstClr val="black"/>
              </a:solidFill>
            </a:endParaRPr>
          </a:p>
          <a:p>
            <a:pPr lvl="0" algn="just"/>
            <a:endParaRPr lang="ru-RU" sz="2000" b="1" dirty="0" smtClean="0">
              <a:solidFill>
                <a:prstClr val="black"/>
              </a:solidFill>
            </a:endParaRP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положений ФГОС дошкольного образования по приобщению дошкольников к социокультурным нормам и традициям, пробуждение интереса детей к русской культуре через знакомство с народной куклой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Познакомить детей с русскими народными куклами (историей, традициями, в которых  были  задействованы лоскутные куклы, способами их изготовления);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Обогащать словарный запас, знакомить с новыми словами и их значением (кокошник, сарафан, рукодельница, безликая кукла, кукла – закрутка, оберег, лоскут, безликая кукла, фартук, сорочка, нянюшка, рукодельница );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Воспитывать патриотические чувства через развитие интереса к народным промыслам;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Развивать воображение, художественный вкус, моторику рук (пеленание, игры с куклами);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Привлечь родителей к культурно – досуговой деятельности детского сада и к изготовлению экспонатов для мини-музея тряпичной куклы.</a:t>
            </a:r>
          </a:p>
          <a:p>
            <a:pPr lvl="0" algn="just"/>
            <a:endParaRPr lang="ru-RU" dirty="0">
              <a:solidFill>
                <a:prstClr val="black"/>
              </a:solidFill>
            </a:endParaRPr>
          </a:p>
          <a:p>
            <a:pPr lvl="0" algn="just"/>
            <a:endParaRPr lang="ru-RU" dirty="0" smtClean="0">
              <a:solidFill>
                <a:prstClr val="black"/>
              </a:solidFill>
            </a:endParaRPr>
          </a:p>
          <a:p>
            <a:pPr lvl="0" algn="just"/>
            <a:endParaRPr lang="ru-RU" dirty="0">
              <a:solidFill>
                <a:prstClr val="black"/>
              </a:solidFill>
            </a:endParaRPr>
          </a:p>
          <a:p>
            <a:pPr lvl="0" algn="just"/>
            <a:endParaRPr lang="ru-RU" dirty="0" smtClean="0">
              <a:solidFill>
                <a:prstClr val="black"/>
              </a:solidFill>
            </a:endParaRPr>
          </a:p>
          <a:p>
            <a:pPr lvl="0" algn="just"/>
            <a:endParaRPr lang="ru-RU" dirty="0">
              <a:solidFill>
                <a:prstClr val="black"/>
              </a:solidFill>
            </a:endParaRPr>
          </a:p>
          <a:p>
            <a:pPr lvl="0" algn="just"/>
            <a:endParaRPr lang="ru-RU" dirty="0" smtClean="0">
              <a:solidFill>
                <a:prstClr val="black"/>
              </a:solidFill>
            </a:endParaRPr>
          </a:p>
          <a:p>
            <a:pPr lvl="0" algn="just"/>
            <a:endParaRPr lang="ru-RU" dirty="0">
              <a:solidFill>
                <a:prstClr val="black"/>
              </a:solidFill>
            </a:endParaRPr>
          </a:p>
          <a:p>
            <a:pPr lvl="0" algn="just"/>
            <a:endParaRPr lang="ru-RU" dirty="0" smtClean="0">
              <a:solidFill>
                <a:prstClr val="black"/>
              </a:solidFill>
            </a:endParaRPr>
          </a:p>
          <a:p>
            <a:pPr lvl="0" algn="just"/>
            <a:endParaRPr lang="ru-RU" dirty="0">
              <a:solidFill>
                <a:prstClr val="black"/>
              </a:solidFill>
            </a:endParaRPr>
          </a:p>
          <a:p>
            <a:pPr lvl="0" algn="just"/>
            <a:endParaRPr lang="ru-RU" dirty="0" smtClean="0">
              <a:solidFill>
                <a:prstClr val="black"/>
              </a:solidFill>
            </a:endParaRPr>
          </a:p>
          <a:p>
            <a:pPr lvl="0" algn="just"/>
            <a:endParaRPr lang="ru-RU" dirty="0">
              <a:solidFill>
                <a:prstClr val="black"/>
              </a:solidFill>
            </a:endParaRPr>
          </a:p>
          <a:p>
            <a:pPr lvl="0" algn="just"/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02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332656"/>
            <a:ext cx="8136904" cy="58326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 В основу </a:t>
            </a:r>
            <a:r>
              <a:rPr lang="ru-RU" b="1" dirty="0"/>
              <a:t>решения этих задач положены следующие принципы: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/>
              <a:t>Принцип учёта возрастных особенностей </a:t>
            </a:r>
            <a:r>
              <a:rPr lang="ru-RU" dirty="0" smtClean="0"/>
              <a:t>дошкольников;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Принцип </a:t>
            </a:r>
            <a:r>
              <a:rPr lang="ru-RU" dirty="0"/>
              <a:t>опоры на интересы </a:t>
            </a:r>
            <a:r>
              <a:rPr lang="ru-RU" dirty="0" smtClean="0"/>
              <a:t>ребёнка;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Принцип </a:t>
            </a:r>
            <a:r>
              <a:rPr lang="ru-RU" dirty="0"/>
              <a:t>осуществления взаимодействия воспитателя с детьми при руководящей роли </a:t>
            </a:r>
            <a:r>
              <a:rPr lang="ru-RU" dirty="0" smtClean="0"/>
              <a:t>взрослого;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Принцип наглядности;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Принцип последовательности;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/>
              <a:t>Принцип </a:t>
            </a:r>
            <a:r>
              <a:rPr lang="ru-RU" dirty="0"/>
              <a:t>сотрудничества и </a:t>
            </a:r>
            <a:r>
              <a:rPr lang="ru-RU" dirty="0" smtClean="0"/>
              <a:t>взаимоуважения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/>
              <a:t>Объект исследования: тряпичная кукла.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/>
              <a:t>Предмет исследования: характерные особенности куклы, обычаи и традиции связанные с их изготовлением.</a:t>
            </a:r>
          </a:p>
          <a:p>
            <a:pPr algn="just"/>
            <a:r>
              <a:rPr lang="ru-RU" b="1" dirty="0" smtClean="0"/>
              <a:t>Гипотеза: </a:t>
            </a:r>
            <a:r>
              <a:rPr lang="ru-RU" dirty="0" smtClean="0"/>
              <a:t>предполагается</a:t>
            </a:r>
            <a:r>
              <a:rPr lang="ru-RU" dirty="0"/>
              <a:t>, что организованная работа по знакомству с разнообразием народных лоскутных кукол, в соответствии с современными требованиями, будет способствовать расширению и систематизации знаний у детей о традиционной народной тряпичной кукле, об обычаях и традициях, связанных с тряпичными куклами.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 smtClean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/>
          </a:p>
          <a:p>
            <a:pPr marL="285750" indent="-285750" algn="just"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204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332656"/>
            <a:ext cx="8352928" cy="61206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r>
              <a:rPr lang="ru-RU" b="1" dirty="0" smtClean="0"/>
              <a:t>Практическая </a:t>
            </a:r>
            <a:r>
              <a:rPr lang="ru-RU" b="1" dirty="0"/>
              <a:t>значимость </a:t>
            </a:r>
            <a:r>
              <a:rPr lang="ru-RU" dirty="0"/>
              <a:t>данной проектной работы заключается в том, что дети, </a:t>
            </a:r>
            <a:r>
              <a:rPr lang="ru-RU" dirty="0" smtClean="0"/>
              <a:t>при помощи родителей и воспитателей смогут </a:t>
            </a:r>
            <a:r>
              <a:rPr lang="ru-RU" dirty="0"/>
              <a:t>проявить </a:t>
            </a:r>
            <a:r>
              <a:rPr lang="ru-RU" dirty="0" smtClean="0"/>
              <a:t>свои творческие способности - создадут экспонаты для мини - музея традиционной тряпичной куклы в группе: пополнят музей куклами, сделанными своими руками на мастер классе с родителями и педагогами, сделают уникальные </a:t>
            </a:r>
            <a:r>
              <a:rPr lang="ru-RU" dirty="0"/>
              <a:t>дизайны  для  </a:t>
            </a:r>
            <a:r>
              <a:rPr lang="ru-RU" dirty="0" smtClean="0"/>
              <a:t>кукольной одежды по народным мотивам и опираясь на обычаи традиционной русской одежды; родители помогут в создании тематических альбомов для рассматривания, опираясь на запросы и вопросы детей подберут тематику этих альбомов, продумают их </a:t>
            </a:r>
            <a:r>
              <a:rPr lang="ru-RU" dirty="0"/>
              <a:t>наполняемость. В дальнейшем данные пособия послужат детям как наглядный материал для </a:t>
            </a:r>
            <a:r>
              <a:rPr lang="ru-RU" dirty="0" smtClean="0"/>
              <a:t>ознакомления с обычаями и традициями русского народа, для составления </a:t>
            </a:r>
            <a:r>
              <a:rPr lang="ru-RU" dirty="0"/>
              <a:t>описательных </a:t>
            </a:r>
            <a:r>
              <a:rPr lang="ru-RU" dirty="0" smtClean="0"/>
              <a:t>рассказов на занятиях по речевому развитию, </a:t>
            </a:r>
            <a:r>
              <a:rPr lang="ru-RU" dirty="0"/>
              <a:t>для индивидуальных занятий и игр - викторин.</a:t>
            </a:r>
          </a:p>
          <a:p>
            <a:pPr algn="just"/>
            <a:r>
              <a:rPr lang="ru-RU" dirty="0"/>
              <a:t>	Кроме </a:t>
            </a:r>
            <a:r>
              <a:rPr lang="ru-RU" dirty="0" smtClean="0"/>
              <a:t>красочных альбомов и кукол, родители принесут цветные лоскутки с народным орнаментом и тесемки, для «сундучка мастерицы», дети при желании, могут сами делать куклы и использовать их в своих играх; сделают традиционную мебель для рассадки наших музейных кукол  - стол и лавку, для эстетического воспитания. Планируем, что у нас будут сменные экспозиции кукол. </a:t>
            </a:r>
          </a:p>
          <a:p>
            <a:pPr algn="just"/>
            <a:r>
              <a:rPr lang="ru-RU" dirty="0" smtClean="0"/>
              <a:t>Все </a:t>
            </a:r>
            <a:r>
              <a:rPr lang="ru-RU" dirty="0"/>
              <a:t>это будет способствовать расширению знаний детей и накоплению методического материала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341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11560" y="764704"/>
            <a:ext cx="7920879" cy="3600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Предполагаемый результат, продукт проекта:  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оздание мини – музея  - «Русская тряпичная кукла»;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Возросший уровень знаний детей по теме проекта;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в процессе </a:t>
            </a:r>
            <a:r>
              <a:rPr lang="ru-RU" dirty="0"/>
              <a:t>занятий, бесед, совместной деятельности, игр у детей активизируется словарный запас, повысится уровень коммуникативной компетентности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Собран дидактический и методический материал по теме;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/>
              <a:t>родители воспитанников будут принимать активное участие в жизнедеятельности нашей группы и проявлять инициативу по содействию проведения совместных мероприятий  - родители – дети – воспитатели.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888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67544" y="548680"/>
            <a:ext cx="8280920" cy="60486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Интеграция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образовательных областей: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познавательное развитие, социально-коммуникативное, речевое развитие, художественно- эстетическое развитие 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Формы: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НОД, совместная деятельность педагога и детей в ходе режимных моментов, совместная деятельность детей и родителей.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наглядный; ИКТ; словесный; игровой; практическая деятельность.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Техническое обеспечение: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компьютер-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принтер – фотоаппарат – проектор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аудио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видеотехника.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Подбор иллюстративного материала по теме проекта,  материалов для изготовления кукол;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Подбор методической литературы, художественной литературы для чтения, загадок,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закличек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 теме, аудиозаписей,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видеопрезентаций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Подбор и распечатка буклетов, рекомендаций в родительский уголок.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Родители: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Подбор материала для наполнения мини - музея «Тряпичная народная кукла»;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Чтение вместе с детьми рассказов о истории создания кукол;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Выполнение домашних творческих занятий вместе с детьми.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029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04107_62-p-fon-dlya-prezentatsii-po-nemetskomu-yaziku-7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11560" y="476672"/>
            <a:ext cx="8064896" cy="60486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/>
              <a:t>1 ЭТАП ПРОЕКТА ПОДГОТОВИТЕЛЬНЫЙ. </a:t>
            </a:r>
            <a:br>
              <a:rPr lang="ru-RU" b="1" dirty="0"/>
            </a:br>
            <a:r>
              <a:rPr lang="ru-RU" b="1" dirty="0"/>
              <a:t> ФОРМИРОВАНИЕ    УСТОЙЧИВОГО ИНТЕРЕСА  К ТЕМАТИКЕ </a:t>
            </a:r>
            <a:r>
              <a:rPr lang="ru-RU" b="1" dirty="0" smtClean="0"/>
              <a:t>ПРОЕКТА.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/>
              <a:t>первом этапе сбора информации мы использовали метод «трёх вопросов» и объединили ответы детей в логический </a:t>
            </a:r>
            <a:r>
              <a:rPr lang="ru-RU" dirty="0" smtClean="0"/>
              <a:t>план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529513"/>
              </p:ext>
            </p:extLst>
          </p:nvPr>
        </p:nvGraphicFramePr>
        <p:xfrm>
          <a:off x="971601" y="1988840"/>
          <a:ext cx="7704854" cy="39604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194694"/>
                <a:gridCol w="1973194"/>
                <a:gridCol w="2536966"/>
              </a:tblGrid>
              <a:tr h="76090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Что мы знаем?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Что мы </a:t>
                      </a:r>
                    </a:p>
                    <a:p>
                      <a:r>
                        <a:rPr lang="ru-RU" sz="1600" dirty="0" smtClean="0"/>
                        <a:t>хотим узнать?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Как нам найти ответы на свои вопросы?</a:t>
                      </a:r>
                      <a:endParaRPr lang="ru-RU" sz="1600" dirty="0"/>
                    </a:p>
                  </a:txBody>
                  <a:tcPr/>
                </a:tc>
              </a:tr>
              <a:tr h="3199539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В результате опросов, бесед, в игровой деятельности, выяснили, что дети имеют ограниченное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представление о народных тряпичных</a:t>
                      </a:r>
                      <a:r>
                        <a:rPr lang="ru-RU" sz="1600" baseline="0" dirty="0" smtClean="0"/>
                        <a:t> куклах</a:t>
                      </a:r>
                      <a:r>
                        <a:rPr lang="ru-RU" sz="1600" dirty="0" smtClean="0"/>
                        <a:t>,</a:t>
                      </a:r>
                      <a:r>
                        <a:rPr lang="ru-RU" sz="1600" baseline="0" dirty="0" smtClean="0"/>
                        <a:t> о значении их в жизни наших предков. Но, при этом дети предположили, что  игрушки  были и их делали из подручных материалов – дерева, ткани.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Детей заинтересовало, какими именно были игрушки в старину, как они выглядели, из</a:t>
                      </a:r>
                      <a:r>
                        <a:rPr lang="ru-RU" sz="1600" baseline="0" dirty="0" smtClean="0"/>
                        <a:t> чего их делали</a:t>
                      </a:r>
                      <a:r>
                        <a:rPr lang="ru-RU" sz="1600" dirty="0" smtClean="0"/>
                        <a:t> 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Этот вопрос мы задали детям нашей группы – и они нам стали наперебой рассказывать, что их папы и мамы и бабушки с дедушками наверняка все знают и смогут и нам рассказать, ну а если у нас не хватит информации, то мы обратимся к книгам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60999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1719</Words>
  <Application>Microsoft Office PowerPoint</Application>
  <PresentationFormat>Экран (4:3)</PresentationFormat>
  <Paragraphs>306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Группа 3</dc:creator>
  <cp:lastModifiedBy>User</cp:lastModifiedBy>
  <cp:revision>153</cp:revision>
  <dcterms:created xsi:type="dcterms:W3CDTF">2024-03-14T12:59:00Z</dcterms:created>
  <dcterms:modified xsi:type="dcterms:W3CDTF">2024-04-25T05:35:12Z</dcterms:modified>
</cp:coreProperties>
</file>