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2"/>
  </p:notesMasterIdLst>
  <p:sldIdLst>
    <p:sldId id="256" r:id="rId3"/>
    <p:sldId id="281" r:id="rId4"/>
    <p:sldId id="280" r:id="rId5"/>
    <p:sldId id="286" r:id="rId6"/>
    <p:sldId id="287" r:id="rId7"/>
    <p:sldId id="285" r:id="rId8"/>
    <p:sldId id="284" r:id="rId9"/>
    <p:sldId id="289" r:id="rId10"/>
    <p:sldId id="288" r:id="rId11"/>
    <p:sldId id="290" r:id="rId12"/>
    <p:sldId id="292" r:id="rId13"/>
    <p:sldId id="291" r:id="rId14"/>
    <p:sldId id="294" r:id="rId15"/>
    <p:sldId id="293" r:id="rId16"/>
    <p:sldId id="295" r:id="rId17"/>
    <p:sldId id="296" r:id="rId18"/>
  </p:sldIdLst>
  <p:sldSz cx="9144000" cy="6858000" type="screen4x3"/>
  <p:notesSz cx="6858000" cy="9144000"/>
  <p:custDataLst>
    <p:tags r:id="rId19"/>
  </p:custDataLst>
  <p:defaultTextStyle>
    <a:defPPr>
      <a:defRPr lang="en-US"/>
    </a:defPPr>
    <a:lvl1pPr algn="l" rtl="0" fontAlgn="base">
      <a:spcBef>
        <a:spcPct val="0"/>
      </a:spcBef>
      <a:spcAft>
        <a:spcPct val="0"/>
      </a:spcAft>
      <a:defRPr sz="2400" kern="1200">
        <a:solidFill>
          <a:schemeClr val="tx1"/>
        </a:solidFill>
        <a:latin typeface="Arial" pitchFamily="34"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66"/>
    <a:srgbClr val="040E08"/>
    <a:srgbClr val="000099"/>
    <a:srgbClr val="B92D14"/>
    <a:srgbClr val="35759D"/>
    <a:srgbClr val="35B19D"/>
    <a:srgbClr val="000000"/>
    <a:srgbClr val="FFFF00"/>
    <a:srgbClr val="4914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30" autoAdjust="0"/>
    <p:restoredTop sz="95596" autoAdjust="0"/>
  </p:normalViewPr>
  <p:slideViewPr>
    <p:cSldViewPr>
      <p:cViewPr varScale="1">
        <p:scale>
          <a:sx n="69" d="100"/>
          <a:sy n="69" d="100"/>
        </p:scale>
        <p:origin x="1206" y="78"/>
      </p:cViewPr>
      <p:guideLst>
        <p:guide orient="horz" pos="2160"/>
        <p:guide pos="2880"/>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tags" Target="tags/tag1.xml" /><Relationship Id="rId2" Type="http://schemas.openxmlformats.org/officeDocument/2006/relationships/notesMaster" Target="notesMasters/notesMaster1.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heme" Target="theme/theme1.xml" /><Relationship Id="rId23"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bg>
      <p:bgPr>
        <a:solidFill>
          <a:schemeClr val="bg1"/>
        </a:solidFill>
        <a:effectLst/>
      </p:bgPr>
    </p:bg>
    <p:spTree>
      <p:nvGrpSpPr>
        <p:cNvPr id="1" name=""/>
        <p:cNvGrpSpPr/>
        <p:nvPr/>
      </p:nvGrpSpPr>
      <p:grpSpPr>
        <a:xfrm>
          <a:off x="0" y="0"/>
          <a: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ru-RU"/>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230A76F-B98F-40F2-84DC-6A01F80CE8B6}" type="slidenum">
              <a:rPr lang="en-US" altLang="ru-RU"/>
              <a:t>‹#›</a:t>
            </a:fld>
            <a:endParaRPr lang="en-US" altLang="ru-RU"/>
          </a:p>
        </p:txBody>
      </p:sp>
    </p:spTree>
    <p:extLst>
      <p:ext uri="{BB962C8B-B14F-4D97-AF65-F5344CB8AC3E}">
        <p14:creationId xmlns:p14="http://schemas.microsoft.com/office/powerpoint/2010/main" val="12897532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_rels/notesSlide7.xml.rels>&#65279;<?xml version="1.0" encoding="utf-8" standalone="yes"?><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8.xml.rels>&#65279;<?xml version="1.0" encoding="utf-8" standalone="yes"?><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9.xml.rels>&#65279;<?xml version="1.0" encoding="utf-8" standalone="yes"?><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67D061EB-487C-4B00-94EC-33820ECE0118}" type="slidenum">
              <a:rPr lang="en-US" altLang="ru-RU"/>
              <a:t>1</a:t>
            </a:fld>
            <a:endParaRPr lang="en-US" altLang="ru-RU"/>
          </a:p>
        </p:txBody>
      </p:sp>
      <p:sp>
        <p:nvSpPr>
          <p:cNvPr id="107522" name="Rectangle 2"/>
          <p:cNvSpPr>
            <a:spLocks noGrp="1" noRot="1" noChangeAspect="1" noChangeArrowheads="1" noTextEdit="1"/>
          </p:cNvSpPr>
          <p:nvPr>
            <p:ph type="sldImg"/>
          </p:nvPr>
        </p:nvSpPr>
        <p:spPr/>
      </p:sp>
      <p:sp>
        <p:nvSpPr>
          <p:cNvPr id="10752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solidFill>
                  <a:prstClr val="black"/>
                </a:solidFill>
              </a:rPr>
              <a:t>2</a:t>
            </a:fld>
            <a:endParaRPr lang="en-US" altLang="ru-RU">
              <a:solidFill>
                <a:prstClr val="black"/>
              </a:solidFill>
            </a:endParaRPr>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05C6AEE8-786C-4D56-98CE-A1B6DBF6B6ED}" type="slidenum">
              <a:rPr lang="en-US" altLang="ru-RU">
                <a:solidFill>
                  <a:prstClr val="black"/>
                </a:solidFill>
              </a:rPr>
              <a:t>4</a:t>
            </a:fld>
            <a:endParaRPr lang="en-US" altLang="ru-RU">
              <a:solidFill>
                <a:prstClr val="black"/>
              </a:solidFill>
            </a:endParaRPr>
          </a:p>
        </p:txBody>
      </p:sp>
      <p:sp>
        <p:nvSpPr>
          <p:cNvPr id="112642" name="Rectangle 2"/>
          <p:cNvSpPr>
            <a:spLocks noGrp="1" noRot="1" noChangeAspect="1" noChangeArrowheads="1" noTextEdit="1"/>
          </p:cNvSpPr>
          <p:nvPr>
            <p:ph type="sldImg"/>
          </p:nvPr>
        </p:nvSpPr>
        <p:spPr/>
      </p:sp>
      <p:sp>
        <p:nvSpPr>
          <p:cNvPr id="112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solidFill>
                  <a:prstClr val="black"/>
                </a:solidFill>
              </a:rPr>
              <a:t>7</a:t>
            </a:fld>
            <a:endParaRPr lang="en-US" altLang="ru-RU">
              <a:solidFill>
                <a:prstClr val="black"/>
              </a:solidFill>
            </a:endParaRPr>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solidFill>
                  <a:prstClr val="black"/>
                </a:solidFill>
              </a:rPr>
              <a:t>8</a:t>
            </a:fld>
            <a:endParaRPr lang="en-US" altLang="ru-RU">
              <a:solidFill>
                <a:prstClr val="black"/>
              </a:solidFill>
            </a:endParaRPr>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t>9</a:t>
            </a:fld>
            <a:endParaRPr lang="en-US" altLang="ru-RU"/>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solidFill>
                  <a:prstClr val="black"/>
                </a:solidFill>
              </a:rPr>
              <a:t>10</a:t>
            </a:fld>
            <a:endParaRPr lang="en-US" altLang="ru-RU">
              <a:solidFill>
                <a:prstClr val="black"/>
              </a:solidFill>
            </a:endParaRPr>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solidFill>
                  <a:prstClr val="black"/>
                </a:solidFill>
              </a:rPr>
              <a:t>11</a:t>
            </a:fld>
            <a:endParaRPr lang="en-US" altLang="ru-RU">
              <a:solidFill>
                <a:prstClr val="black"/>
              </a:solidFill>
            </a:endParaRPr>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7" name="Rectangle 7"/>
          <p:cNvSpPr>
            <a:spLocks noGrp="1" noChangeArrowheads="1"/>
          </p:cNvSpPr>
          <p:nvPr>
            <p:ph type="sldNum" sz="quarter" idx="5"/>
          </p:nvPr>
        </p:nvSpPr>
        <p:spPr/>
        <p:txBody>
          <a:bodyPr/>
          <a:lstStyle/>
          <a:p>
            <a:fld id="{81428868-AB43-40FF-9EAD-EEAFBB0C2B4B}" type="slidenum">
              <a:rPr lang="en-US" altLang="ru-RU"/>
              <a:t>12</a:t>
            </a:fld>
            <a:endParaRPr lang="en-US" altLang="ru-RU"/>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 preserve="1">
  <p:cSld name="Титульный слайд">
    <p:bg>
      <p:bgPr>
        <a:blipFill dpi="0" rotWithShape="0">
          <a:blip r:embed="rId1">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sp>
        <p:nvSpPr>
          <p:cNvPr id="3074" name="Rectangle 2"/>
          <p:cNvSpPr>
            <a:spLocks noGrp="1" noChangeArrowheads="1"/>
          </p:cNvSpPr>
          <p:nvPr>
            <p:ph type="ctrTitle"/>
          </p:nvPr>
        </p:nvSpPr>
        <p:spPr>
          <a:xfrm>
            <a:off x="409575" y="2733675"/>
            <a:ext cx="8305800" cy="70485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algn="ctr">
              <a:defRPr sz="3600"/>
            </a:lvl1pPr>
          </a:lstStyle>
          <a:p>
            <a:pPr lvl="0"/>
            <a:r>
              <a:rPr lang="ru-RU" altLang="ru-RU" noProof="0" smtClean="0"/>
              <a:t>Образец заголовка</a:t>
            </a:r>
            <a:endParaRPr lang="en-US" altLang="ru-RU" noProof="0" smtClean="0"/>
          </a:p>
        </p:txBody>
      </p:sp>
      <p:sp>
        <p:nvSpPr>
          <p:cNvPr id="3075" name="Rectangle 3"/>
          <p:cNvSpPr>
            <a:spLocks noGrp="1" noChangeArrowheads="1"/>
          </p:cNvSpPr>
          <p:nvPr>
            <p:ph type="subTitle" idx="1"/>
          </p:nvPr>
        </p:nvSpPr>
        <p:spPr>
          <a:xfrm>
            <a:off x="409575" y="3419475"/>
            <a:ext cx="8305800" cy="45720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marL="0" indent="0" algn="ctr">
              <a:buFontTx/>
              <a:buNone/>
              <a:defRPr sz="2400"/>
            </a:lvl1pPr>
          </a:lstStyle>
          <a:p>
            <a:pPr lvl="0"/>
            <a:r>
              <a:rPr lang="ru-RU" altLang="ru-RU" noProof="0" smtClean="0"/>
              <a:t>Образец подзаголовка</a:t>
            </a:r>
            <a:endParaRPr lang="en-US" altLang="ru-RU" noProof="0" smtClean="0"/>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obj" preserve="1">
  <p:cSld name="Заголовок и объект">
    <p:spTree>
      <p:nvGrpSpPr>
        <p:cNvPr id="1" name=""/>
        <p:cNvGrpSpPr/>
        <p:nvPr/>
      </p:nvGrpSpPr>
      <p:grpSpPr>
        <a:xfrm>
          <a:off x="0" y="0"/>
          <a: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4171018225"/>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Only" preserve="1">
  <p:cSld name="Только заголовок">
    <p:spTree>
      <p:nvGrpSpPr>
        <p:cNvPr id="1" name=""/>
        <p:cNvGrpSpPr/>
        <p:nvPr/>
      </p:nvGrpSpPr>
      <p:grpSpPr>
        <a:xfrm>
          <a:off x="0" y="0"/>
          <a: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2511873344"/>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blank" preserve="1">
  <p:cSld name="Пустой слайд">
    <p:spTree>
      <p:nvGrpSpPr>
        <p:cNvPr id="1" name=""/>
        <p:cNvGrpSpPr/>
        <p:nvPr/>
      </p:nvGrpSpPr>
      <p:grpSpPr>
        <a:xfrm>
          <a:off x="0" y="0"/>
          <a:ext cx="0" cy="0"/>
        </a:xfrm>
      </p:grpSpPr>
    </p:spTree>
    <p:extLst>
      <p:ext uri="{BB962C8B-B14F-4D97-AF65-F5344CB8AC3E}">
        <p14:creationId xmlns:p14="http://schemas.microsoft.com/office/powerpoint/2010/main" val="1481687413"/>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image" Target="../media/image2.jpeg" /><Relationship Id="rId6"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0">
          <a:blip r:embed="rId5">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sp>
        <p:nvSpPr>
          <p:cNvPr id="1026" name="Rectangle 2"/>
          <p:cNvSpPr>
            <a:spLocks noGrp="1" noChangeArrowheads="1"/>
          </p:cNvSpPr>
          <p:nvPr>
            <p:ph type="title"/>
          </p:nvPr>
        </p:nvSpPr>
        <p:spPr bwMode="auto">
          <a:xfrm>
            <a:off x="142875" y="142875"/>
            <a:ext cx="746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990600" y="1752600"/>
            <a:ext cx="7467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Lst>
  <p:transition/>
  <p:timing/>
  <p:txStyles>
    <p:title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bg1"/>
          </a:solidFill>
          <a:latin typeface="Microsoft Sans Serif" pitchFamily="34" charset="0"/>
        </a:defRPr>
      </a:lvl2pPr>
      <a:lvl3pPr algn="l" rtl="0" eaLnBrk="1" fontAlgn="base" hangingPunct="1">
        <a:spcBef>
          <a:spcPct val="0"/>
        </a:spcBef>
        <a:spcAft>
          <a:spcPct val="0"/>
        </a:spcAft>
        <a:defRPr sz="4000">
          <a:solidFill>
            <a:schemeClr val="bg1"/>
          </a:solidFill>
          <a:latin typeface="Microsoft Sans Serif" pitchFamily="34" charset="0"/>
        </a:defRPr>
      </a:lvl3pPr>
      <a:lvl4pPr algn="l" rtl="0" eaLnBrk="1" fontAlgn="base" hangingPunct="1">
        <a:spcBef>
          <a:spcPct val="0"/>
        </a:spcBef>
        <a:spcAft>
          <a:spcPct val="0"/>
        </a:spcAft>
        <a:defRPr sz="4000">
          <a:solidFill>
            <a:schemeClr val="bg1"/>
          </a:solidFill>
          <a:latin typeface="Microsoft Sans Serif" pitchFamily="34" charset="0"/>
        </a:defRPr>
      </a:lvl4pPr>
      <a:lvl5pPr algn="l" rtl="0" eaLnBrk="1" fontAlgn="base" hangingPunct="1">
        <a:spcBef>
          <a:spcPct val="0"/>
        </a:spcBef>
        <a:spcAft>
          <a:spcPct val="0"/>
        </a:spcAft>
        <a:defRPr sz="4000">
          <a:solidFill>
            <a:schemeClr val="bg1"/>
          </a:solidFill>
          <a:latin typeface="Microsoft Sans Serif" pitchFamily="34" charset="0"/>
        </a:defRPr>
      </a:lvl5pPr>
      <a:lvl6pPr marL="457200" algn="l" rtl="0" eaLnBrk="1" fontAlgn="base" hangingPunct="1">
        <a:spcBef>
          <a:spcPct val="0"/>
        </a:spcBef>
        <a:spcAft>
          <a:spcPct val="0"/>
        </a:spcAft>
        <a:defRPr sz="4000">
          <a:solidFill>
            <a:schemeClr val="bg1"/>
          </a:solidFill>
          <a:latin typeface="Microsoft Sans Serif" pitchFamily="34" charset="0"/>
        </a:defRPr>
      </a:lvl6pPr>
      <a:lvl7pPr marL="914400" algn="l" rtl="0" eaLnBrk="1" fontAlgn="base" hangingPunct="1">
        <a:spcBef>
          <a:spcPct val="0"/>
        </a:spcBef>
        <a:spcAft>
          <a:spcPct val="0"/>
        </a:spcAft>
        <a:defRPr sz="4000">
          <a:solidFill>
            <a:schemeClr val="bg1"/>
          </a:solidFill>
          <a:latin typeface="Microsoft Sans Serif" pitchFamily="34" charset="0"/>
        </a:defRPr>
      </a:lvl7pPr>
      <a:lvl8pPr marL="1371600" algn="l" rtl="0" eaLnBrk="1" fontAlgn="base" hangingPunct="1">
        <a:spcBef>
          <a:spcPct val="0"/>
        </a:spcBef>
        <a:spcAft>
          <a:spcPct val="0"/>
        </a:spcAft>
        <a:defRPr sz="4000">
          <a:solidFill>
            <a:schemeClr val="bg1"/>
          </a:solidFill>
          <a:latin typeface="Microsoft Sans Serif" pitchFamily="34" charset="0"/>
        </a:defRPr>
      </a:lvl8pPr>
      <a:lvl9pPr marL="1828800" algn="l" rtl="0" eaLnBrk="1" fontAlgn="base" hangingPunct="1">
        <a:spcBef>
          <a:spcPct val="0"/>
        </a:spcBef>
        <a:spcAft>
          <a:spcPct val="0"/>
        </a:spcAft>
        <a:defRPr sz="40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7.xml" /><Relationship Id="rId3" Type="http://schemas.openxmlformats.org/officeDocument/2006/relationships/image" Target="../media/image20.jpeg" /><Relationship Id="rId4" Type="http://schemas.openxmlformats.org/officeDocument/2006/relationships/image" Target="../media/image21.jpeg" /><Relationship Id="rId5" Type="http://schemas.openxmlformats.org/officeDocument/2006/relationships/image" Target="../media/image3.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8.xml" /><Relationship Id="rId3" Type="http://schemas.openxmlformats.org/officeDocument/2006/relationships/image" Target="../media/image22.jpeg" /><Relationship Id="rId4" Type="http://schemas.openxmlformats.org/officeDocument/2006/relationships/image" Target="../media/image23.jpeg" /><Relationship Id="rId5" Type="http://schemas.openxmlformats.org/officeDocument/2006/relationships/image" Target="../media/image24.jpeg" /><Relationship Id="rId6" Type="http://schemas.openxmlformats.org/officeDocument/2006/relationships/image" Target="../media/image4.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9.xml" /><Relationship Id="rId3" Type="http://schemas.openxmlformats.org/officeDocument/2006/relationships/image" Target="../media/image25.png" /><Relationship Id="rId4" Type="http://schemas.openxmlformats.org/officeDocument/2006/relationships/image" Target="../media/image26.jpeg" /><Relationship Id="rId5" Type="http://schemas.openxmlformats.org/officeDocument/2006/relationships/image" Target="../media/image27.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5.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5.png" /><Relationship Id="rId3" Type="http://schemas.openxmlformats.org/officeDocument/2006/relationships/image" Target="../media/image28.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5.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2.xml" /><Relationship Id="rId3" Type="http://schemas.openxmlformats.org/officeDocument/2006/relationships/image" Target="../media/image3.jpeg" /><Relationship Id="rId4" Type="http://schemas.openxmlformats.org/officeDocument/2006/relationships/image" Target="../media/image4.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3.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5.jpeg" /><Relationship Id="rId3" Type="http://schemas.openxmlformats.org/officeDocument/2006/relationships/image" Target="../media/image6.jpeg" /><Relationship Id="rId4" Type="http://schemas.openxmlformats.org/officeDocument/2006/relationships/image" Target="../media/image3.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4.xml" /><Relationship Id="rId3" Type="http://schemas.openxmlformats.org/officeDocument/2006/relationships/image" Target="../media/image3.jpeg" /><Relationship Id="rId4" Type="http://schemas.openxmlformats.org/officeDocument/2006/relationships/image" Target="../media/image7.jpeg" /><Relationship Id="rId5" Type="http://schemas.openxmlformats.org/officeDocument/2006/relationships/image" Target="../media/image8.jpeg" /><Relationship Id="rId6" Type="http://schemas.openxmlformats.org/officeDocument/2006/relationships/image" Target="../media/image9.jpeg" /><Relationship Id="rId7" Type="http://schemas.openxmlformats.org/officeDocument/2006/relationships/image" Target="../media/image10.jpeg" /><Relationship Id="rId8" Type="http://schemas.openxmlformats.org/officeDocument/2006/relationships/image" Target="../media/image11.jpeg" /><Relationship Id="rId9" Type="http://schemas.openxmlformats.org/officeDocument/2006/relationships/image" Target="../media/image4.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5.xml" /><Relationship Id="rId3" Type="http://schemas.openxmlformats.org/officeDocument/2006/relationships/image" Target="../media/image12.jpeg" /><Relationship Id="rId4" Type="http://schemas.openxmlformats.org/officeDocument/2006/relationships/image" Target="../media/image13.jpeg" /><Relationship Id="rId5" Type="http://schemas.openxmlformats.org/officeDocument/2006/relationships/image" Target="../media/image14.jpeg" /><Relationship Id="rId6" Type="http://schemas.openxmlformats.org/officeDocument/2006/relationships/image" Target="../media/image15.jpeg" /><Relationship Id="rId7" Type="http://schemas.openxmlformats.org/officeDocument/2006/relationships/image" Target="../media/image16.jpeg" /><Relationship Id="rId8" Type="http://schemas.openxmlformats.org/officeDocument/2006/relationships/image" Target="../media/image4.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6.xml" /><Relationship Id="rId3" Type="http://schemas.openxmlformats.org/officeDocument/2006/relationships/image" Target="../media/image17.jpeg" /><Relationship Id="rId4" Type="http://schemas.openxmlformats.org/officeDocument/2006/relationships/image" Target="../media/image18.jpeg" /><Relationship Id="rId5" Type="http://schemas.openxmlformats.org/officeDocument/2006/relationships/image" Target="../media/image19.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053" name="Rectangle 5"/>
          <p:cNvSpPr>
            <a:spLocks noGrp="1" noChangeArrowheads="1"/>
          </p:cNvSpPr>
          <p:nvPr>
            <p:ph type="ctrTitle"/>
          </p:nvPr>
        </p:nvSpPr>
        <p:spPr>
          <a:xfrm>
            <a:off x="409575" y="404664"/>
            <a:ext cx="8305800" cy="4104456"/>
          </a:xfrm>
        </p:spPr>
        <p:txBody>
          <a:bodyPr/>
          <a:lstStyle/>
          <a:p>
            <a:pPr fontAlgn="t">
              <a:spcBef>
                <a:spcPts val="600"/>
              </a:spcBef>
              <a:spcAft>
                <a:spcPts val="600"/>
              </a:spcAft>
            </a:pPr>
            <a:r>
              <a:rPr lang="ru-RU" kern="1800">
                <a:solidFill>
                  <a:srgbClr val="0000FF"/>
                </a:solidFill>
                <a:latin typeface="Arial" pitchFamily="34" charset="0"/>
                <a:ea typeface="Times New Roman" panose="02020603050405020304" pitchFamily="18" charset="0"/>
                <a:cs typeface="Times New Roman" panose="02020603050405020304" pitchFamily="18" charset="0"/>
              </a:rPr>
              <a:t>Индивидуальный подход к детям с отклонениями в развитии на уроках швейного дела в коррекционной школе-интернате VIII вида</a:t>
            </a:r>
            <a:r>
              <a:rPr lang="ru-RU">
                <a:solidFill>
                  <a:srgbClr val="0000FF"/>
                </a:solidFill>
                <a:latin typeface="Calibri" panose="020f0502020204030204" pitchFamily="34" charset="0"/>
                <a:ea typeface="Calibri" panose="020f0502020204030204" pitchFamily="34" charset="0"/>
                <a:cs typeface="Times New Roman" panose="02020603050405020304" pitchFamily="18" charset="0"/>
              </a:rPr>
              <a:t> </a:t>
            </a:r>
            <a:br>
              <a:rPr lang="ru-RU">
                <a:solidFill>
                  <a:srgbClr val="0000FF"/>
                </a:solidFill>
                <a:latin typeface="Calibri" panose="020f0502020204030204" pitchFamily="34" charset="0"/>
                <a:ea typeface="Calibri" panose="020f0502020204030204" pitchFamily="34" charset="0"/>
                <a:cs typeface="Times New Roman" panose="02020603050405020304" pitchFamily="18" charset="0"/>
              </a:rPr>
            </a:br>
            <a:br>
              <a:rPr lang="ru-RU" sz="5400" b="1" kern="1200" smtClean="0">
                <a:solidFill>
                  <a:srgbClr val="002060"/>
                </a:solidFill>
                <a:latin typeface="Monotype Corsiva" pitchFamily="66" charset="0"/>
              </a:rPr>
            </a:br>
            <a:r>
              <a:rPr lang="ru-RU" sz="5400" b="1" kern="1200" smtClean="0">
                <a:solidFill>
                  <a:srgbClr val="002060"/>
                </a:solidFill>
                <a:latin typeface="Monotype Corsiva" pitchFamily="66" charset="0"/>
              </a:rPr>
              <a:t> </a:t>
            </a:r>
            <a:endParaRPr lang="ru-RU" altLang="ru-RU"/>
          </a:p>
        </p:txBody>
      </p:sp>
      <p:sp>
        <p:nvSpPr>
          <p:cNvPr id="2055" name="Rectangle 7"/>
          <p:cNvSpPr>
            <a:spLocks noGrp="1" noChangeArrowheads="1"/>
          </p:cNvSpPr>
          <p:nvPr>
            <p:ph type="subTitle" idx="1"/>
          </p:nvPr>
        </p:nvSpPr>
        <p:spPr>
          <a:xfrm>
            <a:off x="409575" y="5013176"/>
            <a:ext cx="8305800" cy="1152127"/>
          </a:xfrm>
        </p:spPr>
        <p:txBody>
          <a:bodyPr/>
          <a:lstStyle/>
          <a:p>
            <a:r>
              <a:rPr lang="ru-RU" altLang="ru-RU" smtClean="0"/>
              <a:t> </a:t>
            </a:r>
            <a:r>
              <a:rPr lang="ru-RU" altLang="ru-RU" smtClean="0">
                <a:solidFill>
                  <a:srgbClr val="002060"/>
                </a:solidFill>
              </a:rPr>
              <a:t> </a:t>
            </a:r>
            <a:r>
              <a:rPr lang="ru-RU" altLang="ru-RU" sz="2000" b="1" i="1" err="1" smtClean="0">
                <a:solidFill>
                  <a:srgbClr val="002060"/>
                </a:solidFill>
              </a:rPr>
              <a:t>Усынина   Евгения  Валерьевна, учитель технологии  </a:t>
            </a:r>
          </a:p>
          <a:p>
            <a:r>
              <a:rPr lang="ru-RU" altLang="ru-RU" sz="2000" b="1" i="1" smtClean="0">
                <a:solidFill>
                  <a:srgbClr val="002060"/>
                </a:solidFill>
              </a:rPr>
              <a:t>ГБОУ  « Селенгинская  специальная   коррекционная   </a:t>
            </a:r>
          </a:p>
          <a:p>
            <a:r>
              <a:rPr lang="ru-RU" altLang="ru-RU" sz="2000" b="1" i="1" smtClean="0">
                <a:solidFill>
                  <a:srgbClr val="002060"/>
                </a:solidFill>
              </a:rPr>
              <a:t>школа –интернат»   </a:t>
            </a:r>
            <a:endParaRPr lang="en-US" altLang="ru-RU" sz="2000"/>
          </a:p>
          <a:p>
            <a:endParaRPr lang="ru-RU" altLang="ru-RU"/>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60418" name="Rectangle 2"/>
          <p:cNvSpPr>
            <a:spLocks noGrp="1" noChangeArrowheads="1"/>
          </p:cNvSpPr>
          <p:nvPr>
            <p:ph type="title"/>
          </p:nvPr>
        </p:nvSpPr>
        <p:spPr>
          <a:xfrm>
            <a:off x="323528" y="332656"/>
            <a:ext cx="8591872" cy="2808312"/>
          </a:xfrm>
        </p:spPr>
        <p:txBody>
          <a:bodyPr/>
          <a:lstStyle/>
          <a:p>
            <a:pPr algn="just"/>
            <a:r>
              <a:rPr lang="ru-RU" altLang="ru-RU" sz="3600" b="1" smtClean="0">
                <a:solidFill>
                  <a:schemeClr val="tx1"/>
                </a:solidFill>
              </a:rPr>
              <a:t> </a:t>
            </a:r>
            <a:br>
              <a:rPr lang="ru-RU" altLang="ru-RU" sz="3600" b="1" smtClean="0">
                <a:solidFill>
                  <a:schemeClr val="tx1"/>
                </a:solidFill>
              </a:rPr>
            </a:br>
            <a:r>
              <a:rPr lang="ru-RU" sz="3600" b="1" smtClean="0">
                <a:solidFill>
                  <a:srgbClr val="002060"/>
                </a:solidFill>
                <a:latin typeface="Times New Roman"/>
                <a:ea typeface="Calibri"/>
              </a:rPr>
              <a:t> </a:t>
            </a:r>
            <a:r>
              <a:rPr lang="ru-RU" sz="2400" b="1">
                <a:solidFill>
                  <a:srgbClr val="002060"/>
                </a:solidFill>
                <a:latin typeface="Times New Roman"/>
                <a:ea typeface="Calibri"/>
              </a:rPr>
              <a:t>Изучение индивидуальных особенностей учащихся будет более успешным, если знать наиболее характерные особенности различных типов умственной отсталости. Учет различий в умственном развитии ребенка с ранним поражением мозга и ребенка с более поздним поражением (например, нарушения в результате травматизма или заболевания) дает ключ к пониманию индивидуальных особенностей подростка и помогает сделать оправданный выбор педагогических средств воздействия на его развитие.</a:t>
            </a:r>
            <a:endParaRPr lang="en-US" altLang="ru-RU" sz="2400" b="1">
              <a:solidFill>
                <a:srgbClr val="002060"/>
              </a:solidFill>
            </a:endParaRPr>
          </a:p>
        </p:txBody>
      </p:sp>
      <p:sp>
        <p:nvSpPr>
          <p:cNvPr id="60419" name="Rectangle 3"/>
          <p:cNvSpPr>
            <a:spLocks noGrp="1" noChangeArrowheads="1"/>
          </p:cNvSpPr>
          <p:nvPr>
            <p:ph type="body" idx="1"/>
          </p:nvPr>
        </p:nvSpPr>
        <p:spPr>
          <a:xfrm>
            <a:off x="1619672" y="2780928"/>
            <a:ext cx="7295728" cy="3888432"/>
          </a:xfrm>
        </p:spPr>
        <p:txBody>
          <a:bodyPr/>
          <a:lstStyle/>
          <a:p>
            <a:pPr>
              <a:lnSpc>
                <a:spcPct val="80000"/>
              </a:lnSpc>
            </a:pPr>
            <a:r>
              <a:rPr lang="ru-RU" altLang="ko-KR" sz="2000" smtClean="0">
                <a:solidFill>
                  <a:schemeClr val="tx1"/>
                </a:solidFill>
                <a:latin typeface="18"/>
                <a:ea typeface="굴림" pitchFamily="34" charset="-127"/>
              </a:rPr>
              <a:t> </a:t>
            </a:r>
            <a:endParaRPr lang="en-US" altLang="ru-RU" sz="2000">
              <a:solidFill>
                <a:schemeClr val="tx1"/>
              </a:solidFill>
              <a:latin typeface="1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7092280" y="4103712"/>
            <a:ext cx="1607583" cy="25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499992" y="4404420"/>
            <a:ext cx="1872208" cy="2237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23528" y="5279907"/>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23528" y="5250139"/>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5442123"/>
      </p:ext>
    </p:extLst>
  </p:cSld>
  <p:clrMapOvr>
    <a:masterClrMapping/>
  </p:clrMapOvr>
  <p:transition/>
  <p:timing/>
</p:sld>
</file>

<file path=ppt/slides/slide1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0">
          <a:blip r:embed="rId6">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sp>
        <p:nvSpPr>
          <p:cNvPr id="60418" name="Rectangle 2"/>
          <p:cNvSpPr>
            <a:spLocks noGrp="1" noChangeArrowheads="1"/>
          </p:cNvSpPr>
          <p:nvPr>
            <p:ph type="title"/>
          </p:nvPr>
        </p:nvSpPr>
        <p:spPr>
          <a:xfrm>
            <a:off x="1981200" y="685800"/>
            <a:ext cx="6934200" cy="715963"/>
          </a:xfrm>
        </p:spPr>
        <p:txBody>
          <a:bodyPr/>
          <a:lstStyle/>
          <a:p>
            <a:r>
              <a:rPr lang="ru-RU" altLang="ru-RU" sz="3600" smtClean="0">
                <a:solidFill>
                  <a:schemeClr val="tx1"/>
                </a:solidFill>
              </a:rPr>
              <a:t> </a:t>
            </a:r>
            <a:endParaRPr lang="en-US" altLang="ru-RU" sz="3600">
              <a:solidFill>
                <a:schemeClr val="tx1"/>
              </a:solidFill>
            </a:endParaRPr>
          </a:p>
        </p:txBody>
      </p:sp>
      <p:sp>
        <p:nvSpPr>
          <p:cNvPr id="60419" name="Rectangle 3"/>
          <p:cNvSpPr>
            <a:spLocks noGrp="1" noChangeArrowheads="1"/>
          </p:cNvSpPr>
          <p:nvPr>
            <p:ph type="body" idx="1"/>
          </p:nvPr>
        </p:nvSpPr>
        <p:spPr>
          <a:xfrm>
            <a:off x="1981200" y="1831975"/>
            <a:ext cx="6934200" cy="4081463"/>
          </a:xfrm>
        </p:spPr>
        <p:txBody>
          <a:bodyPr/>
          <a:lstStyle/>
          <a:p>
            <a:pPr marL="0" indent="0">
              <a:lnSpc>
                <a:spcPct val="80000"/>
              </a:lnSpc>
              <a:buNone/>
            </a:pPr>
            <a:r>
              <a:rPr lang="ru-RU" altLang="ko-KR" sz="2000" smtClean="0">
                <a:solidFill>
                  <a:schemeClr val="tx1"/>
                </a:solidFill>
                <a:latin typeface="18"/>
                <a:ea typeface="굴림" pitchFamily="34" charset="-127"/>
              </a:rPr>
              <a:t> </a:t>
            </a:r>
            <a:endParaRPr lang="en-US" altLang="ru-RU" sz="2000">
              <a:solidFill>
                <a:schemeClr val="tx1"/>
              </a:solidFill>
              <a:latin typeface="18"/>
            </a:endParaRPr>
          </a:p>
        </p:txBody>
      </p:sp>
      <p:sp>
        <p:nvSpPr>
          <p:cNvPr id="2" name="Прямоугольник 1"/>
          <p:cNvSpPr/>
          <p:nvPr/>
        </p:nvSpPr>
        <p:spPr>
          <a:xfrm>
            <a:off x="107504" y="243513"/>
            <a:ext cx="8856984" cy="4524315"/>
          </a:xfrm>
          <a:prstGeom prst="rect">
            <a:avLst/>
          </a:prstGeom>
        </p:spPr>
        <p:txBody>
          <a:bodyPr wrap="square">
            <a:spAutoFit/>
          </a:bodyPr>
          <a:lstStyle/>
          <a:p>
            <a:pPr algn="just"/>
            <a:r>
              <a:rPr lang="ru-RU" b="1">
                <a:solidFill>
                  <a:srgbClr val="002060"/>
                </a:solidFill>
                <a:latin typeface="Times New Roman" panose="02020603050405020304" pitchFamily="18" charset="0"/>
                <a:cs typeface="Times New Roman" panose="02020603050405020304" pitchFamily="18" charset="0"/>
              </a:rPr>
              <a:t>Постоянные наблюдения за поведением детей </a:t>
            </a:r>
            <a:r>
              <a:rPr lang="ru-RU" b="1" smtClean="0">
                <a:solidFill>
                  <a:srgbClr val="002060"/>
                </a:solidFill>
                <a:latin typeface="Times New Roman" panose="02020603050405020304" pitchFamily="18" charset="0"/>
                <a:cs typeface="Times New Roman" panose="02020603050405020304" pitchFamily="18" charset="0"/>
              </a:rPr>
              <a:t>позволяют выявлять </a:t>
            </a:r>
            <a:r>
              <a:rPr lang="ru-RU" b="1">
                <a:solidFill>
                  <a:srgbClr val="002060"/>
                </a:solidFill>
                <a:latin typeface="Times New Roman" panose="02020603050405020304" pitchFamily="18" charset="0"/>
                <a:cs typeface="Times New Roman" panose="02020603050405020304" pitchFamily="18" charset="0"/>
              </a:rPr>
              <a:t>их индивидуальные особенности. Что позволяет модифицировать методы и приемы трудового обучения. Большое </a:t>
            </a:r>
            <a:r>
              <a:rPr lang="ru-RU" b="1" smtClean="0">
                <a:solidFill>
                  <a:srgbClr val="002060"/>
                </a:solidFill>
                <a:latin typeface="Times New Roman" panose="02020603050405020304" pitchFamily="18" charset="0"/>
                <a:cs typeface="Times New Roman" panose="02020603050405020304" pitchFamily="18" charset="0"/>
              </a:rPr>
              <a:t>значение надо уделять </a:t>
            </a:r>
            <a:r>
              <a:rPr lang="ru-RU" b="1">
                <a:solidFill>
                  <a:srgbClr val="002060"/>
                </a:solidFill>
                <a:latin typeface="Times New Roman" panose="02020603050405020304" pitchFamily="18" charset="0"/>
                <a:cs typeface="Times New Roman" panose="02020603050405020304" pitchFamily="18" charset="0"/>
              </a:rPr>
              <a:t>формированию интереса к занятиям трудом и швейным делом. На уроках для каждого ученика </a:t>
            </a:r>
            <a:r>
              <a:rPr lang="ru-RU" b="1" smtClean="0">
                <a:solidFill>
                  <a:srgbClr val="002060"/>
                </a:solidFill>
                <a:latin typeface="Times New Roman" panose="02020603050405020304" pitchFamily="18" charset="0"/>
                <a:cs typeface="Times New Roman" panose="02020603050405020304" pitchFamily="18" charset="0"/>
              </a:rPr>
              <a:t>создаётся такая ситуация, </a:t>
            </a:r>
            <a:r>
              <a:rPr lang="ru-RU" b="1">
                <a:solidFill>
                  <a:srgbClr val="002060"/>
                </a:solidFill>
                <a:latin typeface="Times New Roman" panose="02020603050405020304" pitchFamily="18" charset="0"/>
                <a:cs typeface="Times New Roman" panose="02020603050405020304" pitchFamily="18" charset="0"/>
              </a:rPr>
              <a:t>в которой он добивается успеха. По результатам работы </a:t>
            </a:r>
            <a:r>
              <a:rPr lang="ru-RU" b="1" smtClean="0">
                <a:solidFill>
                  <a:srgbClr val="002060"/>
                </a:solidFill>
                <a:latin typeface="Times New Roman" panose="02020603050405020304" pitchFamily="18" charset="0"/>
                <a:cs typeface="Times New Roman" panose="02020603050405020304" pitchFamily="18" charset="0"/>
              </a:rPr>
              <a:t>используется похвала, </a:t>
            </a:r>
            <a:r>
              <a:rPr lang="ru-RU" b="1">
                <a:solidFill>
                  <a:srgbClr val="002060"/>
                </a:solidFill>
                <a:latin typeface="Times New Roman" panose="02020603050405020304" pitchFamily="18" charset="0"/>
                <a:cs typeface="Times New Roman" panose="02020603050405020304" pitchFamily="18" charset="0"/>
              </a:rPr>
              <a:t>подбадривание</a:t>
            </a:r>
            <a:r>
              <a:rPr lang="ru-RU" b="1" smtClean="0">
                <a:solidFill>
                  <a:srgbClr val="002060"/>
                </a:solidFill>
                <a:latin typeface="Times New Roman" panose="02020603050405020304" pitchFamily="18" charset="0"/>
                <a:cs typeface="Times New Roman" panose="02020603050405020304" pitchFamily="18" charset="0"/>
              </a:rPr>
              <a:t>, демонстрация. </a:t>
            </a:r>
            <a:r>
              <a:rPr lang="ru-RU" b="1">
                <a:solidFill>
                  <a:srgbClr val="002060"/>
                </a:solidFill>
                <a:latin typeface="Times New Roman" panose="02020603050405020304" pitchFamily="18" charset="0"/>
                <a:cs typeface="Times New Roman" panose="02020603050405020304" pitchFamily="18" charset="0"/>
              </a:rPr>
              <a:t>Поделки, которые изготовляют дети, выставляются на выставках. Дети должны видеть, что результат их труда используется в общей работе и других </a:t>
            </a:r>
            <a:r>
              <a:rPr lang="ru-RU" b="1" smtClean="0">
                <a:solidFill>
                  <a:srgbClr val="002060"/>
                </a:solidFill>
                <a:latin typeface="Times New Roman" panose="02020603050405020304" pitchFamily="18" charset="0"/>
                <a:cs typeface="Times New Roman" panose="02020603050405020304" pitchFamily="18" charset="0"/>
              </a:rPr>
              <a:t>радует их успех</a:t>
            </a:r>
            <a:r>
              <a:rPr lang="ru-RU" b="1">
                <a:solidFill>
                  <a:srgbClr val="002060"/>
                </a:solidFill>
                <a:latin typeface="Times New Roman" panose="02020603050405020304" pitchFamily="18" charset="0"/>
                <a:cs typeface="Times New Roman" panose="02020603050405020304" pitchFamily="18" charset="0"/>
              </a:rPr>
              <a:t>.</a:t>
            </a:r>
            <a:br>
              <a:rPr lang="ru-RU" b="1">
                <a:solidFill>
                  <a:srgbClr val="002060"/>
                </a:solidFill>
                <a:latin typeface="Times New Roman" panose="02020603050405020304" pitchFamily="18" charset="0"/>
                <a:cs typeface="Times New Roman" panose="02020603050405020304" pitchFamily="18" charset="0"/>
              </a:rPr>
            </a:br>
            <a:endParaRPr lang="ru-RU" b="1">
              <a:solidFill>
                <a:srgbClr val="002060"/>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07504" y="4703813"/>
            <a:ext cx="3096344" cy="2026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6141218" y="4761354"/>
            <a:ext cx="2843808" cy="1910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309950" y="4221088"/>
            <a:ext cx="2737098" cy="1798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3057024"/>
      </p:ext>
    </p:extLst>
  </p:cSld>
  <p:clrMapOvr>
    <a:masterClrMapping/>
  </p:clrMapOvr>
  <p:transition/>
  <p:timing/>
</p:sld>
</file>

<file path=ppt/slides/slide1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Picture 2" descr="C:\Users\Евгения\Desktop\ШКОЛЬНЫЕ ДНИ\доклады\c85d4ccaa693.png"/>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948264" y="5157192"/>
            <a:ext cx="1885950" cy="1463675"/>
          </a:xfrm>
          <a:prstGeom prst="rect">
            <a:avLst/>
          </a:prstGeom>
          <a:noFill/>
          <a:extLst>
            <a:ext uri="{909E8E84-426E-40DD-AFC4-6F175D3DCCD1}">
              <a14:hiddenFill xmlns:a14="http://schemas.microsoft.com/office/drawing/2010/main">
                <a:solidFill>
                  <a:srgbClr val="FFFFFF"/>
                </a:solidFill>
              </a14:hiddenFill>
            </a:ext>
          </a:extLst>
        </p:spPr>
      </p:pic>
      <p:sp>
        <p:nvSpPr>
          <p:cNvPr id="60418" name="Rectangle 2"/>
          <p:cNvSpPr>
            <a:spLocks noGrp="1" noChangeArrowheads="1"/>
          </p:cNvSpPr>
          <p:nvPr>
            <p:ph type="title"/>
          </p:nvPr>
        </p:nvSpPr>
        <p:spPr>
          <a:xfrm>
            <a:off x="2051720" y="620688"/>
            <a:ext cx="6934200" cy="715963"/>
          </a:xfrm>
        </p:spPr>
        <p:txBody>
          <a:bodyPr/>
          <a:lstStyle/>
          <a:p>
            <a:r>
              <a:rPr lang="ru-RU" altLang="ru-RU" sz="3600" smtClean="0">
                <a:solidFill>
                  <a:schemeClr val="tx1"/>
                </a:solidFill>
              </a:rPr>
              <a:t> </a:t>
            </a:r>
            <a:endParaRPr lang="en-US" altLang="ru-RU" sz="3600">
              <a:solidFill>
                <a:schemeClr val="tx1"/>
              </a:solidFill>
            </a:endParaRPr>
          </a:p>
        </p:txBody>
      </p:sp>
      <p:sp>
        <p:nvSpPr>
          <p:cNvPr id="60419" name="Rectangle 3"/>
          <p:cNvSpPr>
            <a:spLocks noGrp="1" noChangeArrowheads="1"/>
          </p:cNvSpPr>
          <p:nvPr>
            <p:ph type="body" idx="1"/>
          </p:nvPr>
        </p:nvSpPr>
        <p:spPr>
          <a:xfrm>
            <a:off x="1849438" y="80628"/>
            <a:ext cx="6984776" cy="5544616"/>
          </a:xfrm>
        </p:spPr>
        <p:txBody>
          <a:bodyPr/>
          <a:lstStyle/>
          <a:p>
            <a:pPr marL="0" indent="0" algn="just">
              <a:lnSpc>
                <a:spcPct val="80000"/>
              </a:lnSpc>
              <a:buNone/>
            </a:pPr>
            <a:r>
              <a:rPr lang="ru-RU" sz="2400" b="1">
                <a:solidFill>
                  <a:srgbClr val="000066"/>
                </a:solidFill>
                <a:latin typeface="Times New Roman" panose="02020603050405020304" pitchFamily="18" charset="0"/>
                <a:cs typeface="Times New Roman" panose="02020603050405020304" pitchFamily="18" charset="0"/>
              </a:rPr>
              <a:t>Более слабым учащимся уделяется особое внимание, задания для них имеют свои характерные </a:t>
            </a:r>
            <a:r>
              <a:rPr lang="ru-RU" sz="2400" b="1" smtClean="0">
                <a:solidFill>
                  <a:srgbClr val="000066"/>
                </a:solidFill>
                <a:latin typeface="Times New Roman" panose="02020603050405020304" pitchFamily="18" charset="0"/>
                <a:cs typeface="Times New Roman" panose="02020603050405020304" pitchFamily="18" charset="0"/>
              </a:rPr>
              <a:t>особенности.</a:t>
            </a:r>
            <a:r>
              <a:rPr lang="ru-RU" sz="2400" b="1">
                <a:solidFill>
                  <a:srgbClr val="000066"/>
                </a:solidFill>
                <a:latin typeface="Times New Roman" panose="02020603050405020304" pitchFamily="18" charset="0"/>
                <a:cs typeface="Times New Roman" panose="02020603050405020304" pitchFamily="18" charset="0"/>
              </a:rPr>
              <a:t> </a:t>
            </a:r>
            <a:endParaRPr lang="ru-RU" sz="2400" b="1" smtClean="0">
              <a:solidFill>
                <a:srgbClr val="000066"/>
              </a:solidFill>
              <a:latin typeface="Times New Roman" panose="02020603050405020304" pitchFamily="18" charset="0"/>
              <a:cs typeface="Times New Roman" panose="02020603050405020304" pitchFamily="18" charset="0"/>
            </a:endParaRPr>
          </a:p>
          <a:p>
            <a:pPr marL="0" indent="0" algn="just">
              <a:lnSpc>
                <a:spcPct val="80000"/>
              </a:lnSpc>
              <a:buNone/>
            </a:pPr>
            <a:r>
              <a:rPr lang="ru-RU" sz="2400" b="1">
                <a:solidFill>
                  <a:srgbClr val="000066"/>
                </a:solidFill>
                <a:latin typeface="Times New Roman" panose="02020603050405020304" pitchFamily="18" charset="0"/>
                <a:cs typeface="Times New Roman" panose="02020603050405020304" pitchFamily="18" charset="0"/>
              </a:rPr>
              <a:t> </a:t>
            </a:r>
            <a:r>
              <a:rPr lang="ru-RU" sz="2400" b="1" smtClean="0">
                <a:solidFill>
                  <a:srgbClr val="000066"/>
                </a:solidFill>
                <a:latin typeface="Times New Roman" panose="02020603050405020304" pitchFamily="18" charset="0"/>
                <a:cs typeface="Times New Roman" panose="02020603050405020304" pitchFamily="18" charset="0"/>
              </a:rPr>
              <a:t>    Но </a:t>
            </a:r>
            <a:r>
              <a:rPr lang="ru-RU" sz="2400" b="1">
                <a:solidFill>
                  <a:srgbClr val="000066"/>
                </a:solidFill>
                <a:latin typeface="Times New Roman" panose="02020603050405020304" pitchFamily="18" charset="0"/>
                <a:cs typeface="Times New Roman" panose="02020603050405020304" pitchFamily="18" charset="0"/>
              </a:rPr>
              <a:t>не всегда причина отставания может быть одинакова. Например, на уроках швейного дела в 7 </a:t>
            </a:r>
            <a:r>
              <a:rPr lang="ru-RU" sz="2400" b="1" err="1" smtClean="0">
                <a:solidFill>
                  <a:srgbClr val="000066"/>
                </a:solidFill>
                <a:latin typeface="Times New Roman" panose="02020603050405020304" pitchFamily="18" charset="0"/>
                <a:cs typeface="Times New Roman" panose="02020603050405020304" pitchFamily="18" charset="0"/>
              </a:rPr>
              <a:t>кл. 2 </a:t>
            </a:r>
            <a:r>
              <a:rPr lang="ru-RU" sz="2400" b="1">
                <a:solidFill>
                  <a:srgbClr val="000066"/>
                </a:solidFill>
                <a:latin typeface="Times New Roman" panose="02020603050405020304" pitchFamily="18" charset="0"/>
                <a:cs typeface="Times New Roman" panose="02020603050405020304" pitchFamily="18" charset="0"/>
              </a:rPr>
              <a:t>девочки отстают в изготовлении изделий от остальных, качество изделий у них низкое и можно отнести их к группе слабоуспевающих. Однако причины отставания у них разные: одна отстает из-за локальных двигательных нарушений, имея сравнительно сохранный интеллект, проявляющийся в умении анализировать особенности изделия, планировать работу и адекватно ее </a:t>
            </a:r>
            <a:r>
              <a:rPr lang="ru-RU" sz="2400" b="1" smtClean="0">
                <a:solidFill>
                  <a:srgbClr val="000066"/>
                </a:solidFill>
                <a:latin typeface="Times New Roman" panose="02020603050405020304" pitchFamily="18" charset="0"/>
                <a:cs typeface="Times New Roman" panose="02020603050405020304" pitchFamily="18" charset="0"/>
              </a:rPr>
              <a:t>оценивать .                       Другая — из-за</a:t>
            </a:r>
            <a:r>
              <a:rPr lang="ru-RU" sz="2400" b="1">
                <a:solidFill>
                  <a:srgbClr val="000066"/>
                </a:solidFill>
                <a:latin typeface="Times New Roman" panose="02020603050405020304" pitchFamily="18" charset="0"/>
                <a:cs typeface="Times New Roman" panose="02020603050405020304" pitchFamily="18" charset="0"/>
              </a:rPr>
              <a:t>   низкого   уровня   интеллектуального развития связанного с этим патологической медлительности </a:t>
            </a:r>
            <a:r>
              <a:rPr lang="ru-RU" sz="2400" b="1" smtClean="0">
                <a:solidFill>
                  <a:srgbClr val="000066"/>
                </a:solidFill>
                <a:latin typeface="Times New Roman" panose="02020603050405020304" pitchFamily="18" charset="0"/>
                <a:cs typeface="Times New Roman" panose="02020603050405020304" pitchFamily="18" charset="0"/>
              </a:rPr>
              <a:t>движений</a:t>
            </a:r>
            <a:r>
              <a:rPr lang="ru-RU" sz="2400" b="1">
                <a:solidFill>
                  <a:srgbClr val="000066"/>
                </a:solidFill>
                <a:latin typeface="Times New Roman" panose="02020603050405020304" pitchFamily="18" charset="0"/>
                <a:cs typeface="Times New Roman" panose="02020603050405020304" pitchFamily="18" charset="0"/>
              </a:rPr>
              <a:t>.</a:t>
            </a:r>
            <a:r>
              <a:rPr lang="ru-RU" sz="2400" b="1" smtClean="0">
                <a:solidFill>
                  <a:srgbClr val="000066"/>
                </a:solidFill>
                <a:latin typeface="Times New Roman" panose="02020603050405020304" pitchFamily="18" charset="0"/>
                <a:cs typeface="Times New Roman" panose="02020603050405020304" pitchFamily="18" charset="0"/>
              </a:rPr>
              <a:t> </a:t>
            </a:r>
            <a:endParaRPr lang="en-US" altLang="ru-RU" sz="2000">
              <a:solidFill>
                <a:srgbClr val="000066"/>
              </a:solidFill>
              <a:latin typeface="18"/>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0" y="548680"/>
            <a:ext cx="1612432"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109047" y="3501008"/>
            <a:ext cx="1528551" cy="25803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0381338"/>
      </p:ext>
    </p:extLst>
  </p:cSld>
  <p:clrMapOvr>
    <a:masterClrMapping/>
  </p:clrMapOvr>
  <p:transition/>
  <p:timing/>
</p:sld>
</file>

<file path=ppt/slides/slide1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8194" name="Picture 2" descr="C:\Users\Евгения\Desktop\ШКОЛЬНЫЕ ДНИ\доклады\c85d4ccaa693.png"/>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516216" y="5013176"/>
            <a:ext cx="1885950" cy="146367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369940"/>
            <a:ext cx="8712968" cy="5632311"/>
          </a:xfrm>
          <a:prstGeom prst="rect">
            <a:avLst/>
          </a:prstGeom>
        </p:spPr>
        <p:txBody>
          <a:bodyPr wrap="square">
            <a:spAutoFit/>
          </a:bodyPr>
          <a:lstStyle/>
          <a:p>
            <a:pPr algn="just"/>
            <a:r>
              <a:rPr lang="ru-RU" b="1">
                <a:solidFill>
                  <a:srgbClr val="002060"/>
                </a:solidFill>
                <a:latin typeface="Times New Roman" panose="02020603050405020304" pitchFamily="18" charset="0"/>
                <a:cs typeface="Times New Roman" panose="02020603050405020304" pitchFamily="18" charset="0"/>
              </a:rPr>
              <a:t>В силу разных причин отставания эти учащиеся не могут быть отнесены к одной группе и меры дифференцированного подхода к ним существенно различны</a:t>
            </a:r>
            <a:r>
              <a:rPr lang="ru-RU" b="1" i="1">
                <a:solidFill>
                  <a:srgbClr val="002060"/>
                </a:solidFill>
                <a:latin typeface="Times New Roman" panose="02020603050405020304" pitchFamily="18" charset="0"/>
                <a:cs typeface="Times New Roman" panose="02020603050405020304" pitchFamily="18" charset="0"/>
              </a:rPr>
              <a:t>. </a:t>
            </a:r>
            <a:endParaRPr lang="ru-RU" b="1" i="1" smtClean="0">
              <a:solidFill>
                <a:srgbClr val="002060"/>
              </a:solidFill>
              <a:latin typeface="Times New Roman" panose="02020603050405020304" pitchFamily="18" charset="0"/>
              <a:cs typeface="Times New Roman" panose="02020603050405020304" pitchFamily="18" charset="0"/>
            </a:endParaRPr>
          </a:p>
          <a:p>
            <a:pPr algn="just"/>
            <a:r>
              <a:rPr lang="ru-RU" b="1" i="1">
                <a:solidFill>
                  <a:srgbClr val="002060"/>
                </a:solidFill>
                <a:latin typeface="Times New Roman" panose="02020603050405020304" pitchFamily="18" charset="0"/>
                <a:cs typeface="Times New Roman" panose="02020603050405020304" pitchFamily="18" charset="0"/>
              </a:rPr>
              <a:t> </a:t>
            </a:r>
            <a:r>
              <a:rPr lang="ru-RU" b="1" i="1" smtClean="0">
                <a:solidFill>
                  <a:srgbClr val="002060"/>
                </a:solidFill>
                <a:latin typeface="Times New Roman" panose="02020603050405020304" pitchFamily="18" charset="0"/>
                <a:cs typeface="Times New Roman" panose="02020603050405020304" pitchFamily="18" charset="0"/>
              </a:rPr>
              <a:t>  </a:t>
            </a:r>
            <a:r>
              <a:rPr lang="ru-RU" b="1" smtClean="0">
                <a:solidFill>
                  <a:srgbClr val="002060"/>
                </a:solidFill>
                <a:latin typeface="Times New Roman" panose="02020603050405020304" pitchFamily="18" charset="0"/>
                <a:cs typeface="Times New Roman" panose="02020603050405020304" pitchFamily="18" charset="0"/>
              </a:rPr>
              <a:t>Получается</a:t>
            </a:r>
            <a:r>
              <a:rPr lang="ru-RU" b="1">
                <a:solidFill>
                  <a:srgbClr val="002060"/>
                </a:solidFill>
                <a:latin typeface="Times New Roman" panose="02020603050405020304" pitchFamily="18" charset="0"/>
                <a:cs typeface="Times New Roman" panose="02020603050405020304" pitchFamily="18" charset="0"/>
              </a:rPr>
              <a:t>, что индивидуальный подход является конкретизацией дифференцированного подхода. Он направлен на создание благоприятных условий обучения, учитывающих как индивидуальные особенности каждого </a:t>
            </a:r>
            <a:r>
              <a:rPr lang="ru-RU" b="1" smtClean="0">
                <a:solidFill>
                  <a:srgbClr val="002060"/>
                </a:solidFill>
                <a:latin typeface="Times New Roman" panose="02020603050405020304" pitchFamily="18" charset="0"/>
                <a:cs typeface="Times New Roman" panose="02020603050405020304" pitchFamily="18" charset="0"/>
              </a:rPr>
              <a:t>ребенка, </a:t>
            </a:r>
            <a:r>
              <a:rPr lang="ru-RU" b="1">
                <a:solidFill>
                  <a:srgbClr val="002060"/>
                </a:solidFill>
                <a:latin typeface="Times New Roman" panose="02020603050405020304" pitchFamily="18" charset="0"/>
                <a:cs typeface="Times New Roman" panose="02020603050405020304" pitchFamily="18" charset="0"/>
              </a:rPr>
              <a:t>так и его специфические особенности, свойственные детям с данной категорией нарушения развития. </a:t>
            </a:r>
            <a:endParaRPr lang="ru-RU" b="1" smtClean="0">
              <a:solidFill>
                <a:srgbClr val="002060"/>
              </a:solidFill>
              <a:latin typeface="Times New Roman" panose="02020603050405020304" pitchFamily="18" charset="0"/>
              <a:cs typeface="Times New Roman" panose="02020603050405020304" pitchFamily="18" charset="0"/>
            </a:endParaRPr>
          </a:p>
          <a:p>
            <a:pPr algn="just"/>
            <a:r>
              <a:rPr lang="ru-RU" b="1" smtClean="0">
                <a:solidFill>
                  <a:srgbClr val="002060"/>
                </a:solidFill>
                <a:latin typeface="Times New Roman" panose="02020603050405020304" pitchFamily="18" charset="0"/>
                <a:cs typeface="Times New Roman" panose="02020603050405020304" pitchFamily="18" charset="0"/>
              </a:rPr>
              <a:t>  Главная </a:t>
            </a:r>
            <a:r>
              <a:rPr lang="ru-RU" b="1">
                <a:solidFill>
                  <a:srgbClr val="002060"/>
                </a:solidFill>
                <a:latin typeface="Times New Roman" panose="02020603050405020304" pitchFamily="18" charset="0"/>
                <a:cs typeface="Times New Roman" panose="02020603050405020304" pitchFamily="18" charset="0"/>
              </a:rPr>
              <a:t>цель трудового обучения – это связь обучения с жизнью. Необходимо научить детей учиться и применять полученные знания в быту, дома, но выполнить это можно, если обеспечена прочная мотивация на идейный конечный результат – маяк, к которому следует стремиться при решении учебных и трудовых задач.</a:t>
            </a:r>
          </a:p>
        </p:txBody>
      </p:sp>
    </p:spTree>
    <p:extLst>
      <p:ext uri="{BB962C8B-B14F-4D97-AF65-F5344CB8AC3E}">
        <p14:creationId xmlns:p14="http://schemas.microsoft.com/office/powerpoint/2010/main" val="3544725534"/>
      </p:ext>
    </p:extLst>
  </p:cSld>
  <p:clrMapOvr>
    <a:masterClrMapping/>
  </p:clrMapOvr>
  <p:transition/>
  <p:timing/>
</p:sld>
</file>

<file path=ppt/slides/slide1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p:cNvSpPr>
            <a:spLocks noGrp="1"/>
          </p:cNvSpPr>
          <p:nvPr>
            <p:ph type="title"/>
          </p:nvPr>
        </p:nvSpPr>
        <p:spPr/>
        <p:txBody>
          <a:bodyPr/>
          <a:lstStyle/>
          <a:p>
            <a:r>
              <a:rPr lang="ru-RU" smtClean="0"/>
              <a:t> </a:t>
            </a:r>
            <a:endParaRPr lang="ru-RU"/>
          </a:p>
        </p:txBody>
      </p:sp>
      <p:sp>
        <p:nvSpPr>
          <p:cNvPr id="3" name="Объект 2"/>
          <p:cNvSpPr>
            <a:spLocks noGrp="1"/>
          </p:cNvSpPr>
          <p:nvPr>
            <p:ph idx="1"/>
          </p:nvPr>
        </p:nvSpPr>
        <p:spPr>
          <a:xfrm>
            <a:off x="251520" y="260648"/>
            <a:ext cx="8640960" cy="5904656"/>
          </a:xfrm>
        </p:spPr>
        <p:txBody>
          <a:bodyPr/>
          <a:lstStyle/>
          <a:p>
            <a:pPr marL="0" indent="0" algn="just">
              <a:buNone/>
            </a:pPr>
            <a:r>
              <a:rPr lang="ru-RU" sz="2400" b="1">
                <a:solidFill>
                  <a:srgbClr val="002060"/>
                </a:solidFill>
                <a:latin typeface="Times New Roman" panose="02020603050405020304" pitchFamily="18" charset="0"/>
                <a:cs typeface="Times New Roman" panose="02020603050405020304" pitchFamily="18" charset="0"/>
              </a:rPr>
              <a:t>Индивидуальный подход необходим умственно отсталым школьникам, независимо от их успехов в учебе. Нельзя искусственно задерживать в развитии</a:t>
            </a:r>
            <a:r>
              <a:rPr lang="ru-RU" sz="2400" b="1">
                <a:solidFill>
                  <a:srgbClr val="FF0000"/>
                </a:solidFill>
                <a:latin typeface="Times New Roman" panose="02020603050405020304" pitchFamily="18" charset="0"/>
                <a:cs typeface="Times New Roman" panose="02020603050405020304" pitchFamily="18" charset="0"/>
              </a:rPr>
              <a:t> </a:t>
            </a:r>
            <a:r>
              <a:rPr lang="ru-RU" sz="2400" b="1" u="sng" smtClean="0">
                <a:solidFill>
                  <a:srgbClr val="C00000"/>
                </a:solidFill>
                <a:latin typeface="Times New Roman" panose="02020603050405020304" pitchFamily="18" charset="0"/>
                <a:cs typeface="Times New Roman" panose="02020603050405020304" pitchFamily="18" charset="0"/>
              </a:rPr>
              <a:t> </a:t>
            </a:r>
            <a:r>
              <a:rPr lang="ru-RU" sz="2400" b="1" u="sng" smtClean="0">
                <a:solidFill>
                  <a:srgbClr val="00B0F0"/>
                </a:solidFill>
                <a:latin typeface="Times New Roman" panose="02020603050405020304" pitchFamily="18" charset="0"/>
                <a:cs typeface="Times New Roman" panose="02020603050405020304" pitchFamily="18" charset="0"/>
              </a:rPr>
              <a:t>хорошо успевающих учеников</a:t>
            </a:r>
            <a:r>
              <a:rPr lang="ru-RU" sz="2400" b="1" smtClean="0">
                <a:solidFill>
                  <a:srgbClr val="002060"/>
                </a:solidFill>
                <a:latin typeface="Times New Roman" panose="02020603050405020304" pitchFamily="18" charset="0"/>
                <a:cs typeface="Times New Roman" panose="02020603050405020304" pitchFamily="18" charset="0"/>
              </a:rPr>
              <a:t>, </a:t>
            </a:r>
            <a:r>
              <a:rPr lang="ru-RU" sz="2400" b="1">
                <a:solidFill>
                  <a:srgbClr val="002060"/>
                </a:solidFill>
                <a:latin typeface="Times New Roman" panose="02020603050405020304" pitchFamily="18" charset="0"/>
                <a:cs typeface="Times New Roman" panose="02020603050405020304" pitchFamily="18" charset="0"/>
              </a:rPr>
              <a:t>им нужно давать дополнительные задания, иногда, может быть, и сверх программных требований, </a:t>
            </a:r>
            <a:r>
              <a:rPr lang="ru-RU" sz="2400" b="1" smtClean="0">
                <a:solidFill>
                  <a:srgbClr val="002060"/>
                </a:solidFill>
                <a:latin typeface="Times New Roman" panose="02020603050405020304" pitchFamily="18" charset="0"/>
                <a:cs typeface="Times New Roman" panose="02020603050405020304" pitchFamily="18" charset="0"/>
              </a:rPr>
              <a:t>чтобы поддерживать </a:t>
            </a:r>
            <a:r>
              <a:rPr lang="ru-RU" sz="2400" b="1">
                <a:solidFill>
                  <a:srgbClr val="002060"/>
                </a:solidFill>
                <a:latin typeface="Times New Roman" panose="02020603050405020304" pitchFamily="18" charset="0"/>
                <a:cs typeface="Times New Roman" panose="02020603050405020304" pitchFamily="18" charset="0"/>
              </a:rPr>
              <a:t>у них и развивать интерес к учению. </a:t>
            </a:r>
            <a:endParaRPr lang="ru-RU" sz="2400" b="1" smtClean="0">
              <a:solidFill>
                <a:srgbClr val="002060"/>
              </a:solidFill>
              <a:latin typeface="Times New Roman" panose="02020603050405020304" pitchFamily="18" charset="0"/>
              <a:cs typeface="Times New Roman" panose="02020603050405020304" pitchFamily="18" charset="0"/>
            </a:endParaRPr>
          </a:p>
          <a:p>
            <a:pPr marL="0" indent="0" algn="just">
              <a:buNone/>
            </a:pPr>
            <a:r>
              <a:rPr lang="ru-RU" sz="2400" b="1" i="1" u="sng" smtClean="0">
                <a:solidFill>
                  <a:srgbClr val="002060"/>
                </a:solidFill>
                <a:latin typeface="Times New Roman" panose="02020603050405020304" pitchFamily="18" charset="0"/>
                <a:cs typeface="Times New Roman" panose="02020603050405020304" pitchFamily="18" charset="0"/>
              </a:rPr>
              <a:t>Дифференцированный </a:t>
            </a:r>
            <a:r>
              <a:rPr lang="ru-RU" sz="2400" b="1" i="1" u="sng">
                <a:solidFill>
                  <a:srgbClr val="002060"/>
                </a:solidFill>
                <a:latin typeface="Times New Roman" panose="02020603050405020304" pitchFamily="18" charset="0"/>
                <a:cs typeface="Times New Roman" panose="02020603050405020304" pitchFamily="18" charset="0"/>
              </a:rPr>
              <a:t>подход – это одна из форм коррекционной работы</a:t>
            </a:r>
            <a:r>
              <a:rPr lang="ru-RU" sz="2400" b="1">
                <a:solidFill>
                  <a:srgbClr val="002060"/>
                </a:solidFill>
                <a:latin typeface="Times New Roman" panose="02020603050405020304" pitchFamily="18" charset="0"/>
                <a:cs typeface="Times New Roman" panose="02020603050405020304" pitchFamily="18" charset="0"/>
              </a:rPr>
              <a:t>. В результате обучения одни недостатки у учащихся преодолеваются, другие ослабевают. Трудовая деятельность позволяет включать учащихся в процессы, которые оказывают благотворное влияние на весь организм ребенка. Включение школьников в разнообразный труд позво­ляет также постигнуть его красоту, получить удовлет­ворение от его результата</a:t>
            </a:r>
            <a:r>
              <a:rPr lang="ru-RU" sz="2400"/>
              <a:t>. </a:t>
            </a:r>
            <a:endParaRPr lang="ru-RU" sz="2400" b="1">
              <a:solidFill>
                <a:srgbClr val="00206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395536" y="692696"/>
            <a:ext cx="7920880" cy="387798"/>
          </a:xfrm>
          <a:prstGeom prst="rect">
            <a:avLst/>
          </a:prstGeom>
        </p:spPr>
        <p:txBody>
          <a:bodyPr wrap="square">
            <a:spAutoFit/>
          </a:bodyPr>
          <a:lstStyle/>
          <a:p>
            <a:pPr marL="0" indent="0" algn="just">
              <a:lnSpc>
                <a:spcPct val="80000"/>
              </a:lnSpc>
              <a:buNone/>
            </a:pPr>
            <a:r>
              <a:rPr lang="ru-RU" b="1" smtClean="0">
                <a:solidFill>
                  <a:srgbClr val="000066"/>
                </a:solidFill>
                <a:latin typeface="Times New Roman" panose="02020603050405020304" pitchFamily="18" charset="0"/>
                <a:cs typeface="Times New Roman" panose="02020603050405020304" pitchFamily="18" charset="0"/>
              </a:rPr>
              <a:t> </a:t>
            </a:r>
            <a:endParaRPr lang="en-US" altLang="ru-RU" sz="2000">
              <a:solidFill>
                <a:srgbClr val="000066"/>
              </a:solidFill>
              <a:latin typeface="18"/>
            </a:endParaRPr>
          </a:p>
        </p:txBody>
      </p:sp>
    </p:spTree>
    <p:extLst>
      <p:ext uri="{BB962C8B-B14F-4D97-AF65-F5344CB8AC3E}">
        <p14:creationId xmlns:p14="http://schemas.microsoft.com/office/powerpoint/2010/main" val="850150742"/>
      </p:ext>
    </p:extLst>
  </p:cSld>
  <p:clrMapOvr>
    <a:masterClrMapping/>
  </p:clrMapOvr>
  <p:transition/>
  <p:timing/>
</p:sld>
</file>

<file path=ppt/slides/slide1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Прямоугольник 1"/>
          <p:cNvSpPr/>
          <p:nvPr/>
        </p:nvSpPr>
        <p:spPr>
          <a:xfrm>
            <a:off x="251520" y="260649"/>
            <a:ext cx="8496944" cy="4524315"/>
          </a:xfrm>
          <a:prstGeom prst="rect">
            <a:avLst/>
          </a:prstGeom>
        </p:spPr>
        <p:txBody>
          <a:bodyPr wrap="square">
            <a:spAutoFit/>
          </a:bodyPr>
          <a:lstStyle/>
          <a:p>
            <a:pPr algn="just"/>
            <a:r>
              <a:rPr lang="ru-RU"/>
              <a:t> </a:t>
            </a:r>
            <a:r>
              <a:rPr lang="ru-RU" b="1" err="1">
                <a:solidFill>
                  <a:srgbClr val="002060"/>
                </a:solidFill>
                <a:latin typeface="Times New Roman" panose="02020603050405020304" pitchFamily="18" charset="0"/>
                <a:cs typeface="Times New Roman" panose="02020603050405020304" pitchFamily="18" charset="0"/>
              </a:rPr>
              <a:t>Т.о. реализация дифференцированного и индивидуального подходов в процессе обучения помогает оптимизировать  процесс обучения в разнородных группах и добиться как можно более высокого раскрытия потенциала каждого ученика или отдельно взятой группы. </a:t>
            </a:r>
            <a:br>
              <a:rPr lang="ru-RU" b="1" err="1">
                <a:solidFill>
                  <a:srgbClr val="002060"/>
                </a:solidFill>
                <a:latin typeface="Times New Roman" panose="02020603050405020304" pitchFamily="18" charset="0"/>
                <a:cs typeface="Times New Roman" panose="02020603050405020304" pitchFamily="18" charset="0"/>
              </a:rPr>
            </a:br>
            <a:r>
              <a:rPr lang="ru-RU" b="1" err="1">
                <a:solidFill>
                  <a:srgbClr val="002060"/>
                </a:solidFill>
                <a:latin typeface="Times New Roman" panose="02020603050405020304" pitchFamily="18" charset="0"/>
                <a:cs typeface="Times New Roman" panose="02020603050405020304" pitchFamily="18" charset="0"/>
              </a:rPr>
              <a:t>   При оценке работ обязательно </a:t>
            </a:r>
            <a:r>
              <a:rPr lang="ru-RU" b="1" smtClean="0">
                <a:solidFill>
                  <a:srgbClr val="002060"/>
                </a:solidFill>
                <a:latin typeface="Times New Roman" panose="02020603050405020304" pitchFamily="18" charset="0"/>
                <a:cs typeface="Times New Roman" panose="02020603050405020304" pitchFamily="18" charset="0"/>
              </a:rPr>
              <a:t>учитываются </a:t>
            </a:r>
            <a:r>
              <a:rPr lang="ru-RU" b="1">
                <a:solidFill>
                  <a:srgbClr val="002060"/>
                </a:solidFill>
                <a:latin typeface="Times New Roman" panose="02020603050405020304" pitchFamily="18" charset="0"/>
                <a:cs typeface="Times New Roman" panose="02020603050405020304" pitchFamily="18" charset="0"/>
              </a:rPr>
              <a:t>индивидуальные способности учащихся, так как важен личный результат каждого ученика в сравнении с самим собой, со своей предыдущей работой. При определении методики обучения </a:t>
            </a:r>
            <a:r>
              <a:rPr lang="ru-RU" b="1" smtClean="0">
                <a:solidFill>
                  <a:srgbClr val="002060"/>
                </a:solidFill>
                <a:latin typeface="Times New Roman" panose="02020603050405020304" pitchFamily="18" charset="0"/>
                <a:cs typeface="Times New Roman" panose="02020603050405020304" pitchFamily="18" charset="0"/>
              </a:rPr>
              <a:t>надо стараться </a:t>
            </a:r>
            <a:r>
              <a:rPr lang="ru-RU" b="1">
                <a:solidFill>
                  <a:srgbClr val="002060"/>
                </a:solidFill>
                <a:latin typeface="Times New Roman" panose="02020603050405020304" pitchFamily="18" charset="0"/>
                <a:cs typeface="Times New Roman" panose="02020603050405020304" pitchFamily="18" charset="0"/>
              </a:rPr>
              <a:t>учитывать не только отклонения от развития, но и опираться на все положительные качества ученика.</a:t>
            </a:r>
          </a:p>
        </p:txBody>
      </p:sp>
      <p:pic>
        <p:nvPicPr>
          <p:cNvPr id="3" name="Picture 2" descr="C:\Users\Евгения\Desktop\ШКОЛЬНЫЕ ДНИ\доклады\c85d4ccaa693.png"/>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39552" y="5033714"/>
            <a:ext cx="1885950" cy="1463675"/>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292080" y="4688049"/>
            <a:ext cx="3660738" cy="2024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4736586"/>
      </p:ext>
    </p:extLst>
  </p:cSld>
  <p:clrMapOvr>
    <a:masterClrMapping/>
  </p:clrMapOvr>
  <p:transition/>
  <p:timing/>
</p:sld>
</file>

<file path=ppt/slides/slide1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p:cNvSpPr>
            <a:spLocks noGrp="1"/>
          </p:cNvSpPr>
          <p:nvPr>
            <p:ph type="ctrTitle"/>
          </p:nvPr>
        </p:nvSpPr>
        <p:spPr/>
        <p:txBody>
          <a:bodyPr/>
          <a:lstStyle/>
          <a:p>
            <a:r>
              <a:rPr lang="ru-RU" sz="6600" b="1" smtClean="0">
                <a:solidFill>
                  <a:srgbClr val="002060"/>
                </a:solidFill>
                <a:latin typeface="Monotype Corsiva" pitchFamily="66" charset="0"/>
              </a:rPr>
              <a:t>Спасибо  за внимание.</a:t>
            </a:r>
            <a:endParaRPr lang="ru-RU" sz="6600" b="1">
              <a:solidFill>
                <a:srgbClr val="002060"/>
              </a:solidFill>
              <a:latin typeface="Monotype Corsiva" pitchFamily="66" charset="0"/>
            </a:endParaRPr>
          </a:p>
        </p:txBody>
      </p:sp>
      <p:sp>
        <p:nvSpPr>
          <p:cNvPr id="3" name="Подзаголовок 2"/>
          <p:cNvSpPr>
            <a:spLocks noGrp="1"/>
          </p:cNvSpPr>
          <p:nvPr>
            <p:ph type="subTitle" idx="1"/>
          </p:nvPr>
        </p:nvSpPr>
        <p:spPr>
          <a:xfrm>
            <a:off x="409575" y="3419474"/>
            <a:ext cx="8305800" cy="2961853"/>
          </a:xfrm>
        </p:spPr>
        <p:txBody>
          <a:bodyPr/>
          <a:lstStyle/>
          <a:p>
            <a:endParaRPr lang="ru-RU"/>
          </a:p>
        </p:txBody>
      </p:sp>
      <p:pic>
        <p:nvPicPr>
          <p:cNvPr id="4" name="Picture 2" descr="C:\Users\Евгения\Desktop\ШКОЛЬНЫЕ ДНИ\доклады\c85d4ccaa693.png"/>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3419872" y="4474417"/>
            <a:ext cx="1885950" cy="146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371517"/>
      </p:ext>
    </p:extLst>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0">
          <a:blip r:embed="rId4">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sp>
        <p:nvSpPr>
          <p:cNvPr id="60418" name="Rectangle 2"/>
          <p:cNvSpPr>
            <a:spLocks noGrp="1" noChangeArrowheads="1"/>
          </p:cNvSpPr>
          <p:nvPr>
            <p:ph type="title"/>
          </p:nvPr>
        </p:nvSpPr>
        <p:spPr>
          <a:xfrm>
            <a:off x="1981200" y="685800"/>
            <a:ext cx="6934200" cy="715963"/>
          </a:xfrm>
        </p:spPr>
        <p:txBody>
          <a:bodyPr/>
          <a:lstStyle/>
          <a:p>
            <a:r>
              <a:rPr lang="ru-RU" altLang="ru-RU" sz="3600" smtClean="0">
                <a:solidFill>
                  <a:schemeClr val="tx1"/>
                </a:solidFill>
              </a:rPr>
              <a:t> </a:t>
            </a:r>
            <a:endParaRPr lang="en-US" altLang="ru-RU" sz="3600">
              <a:solidFill>
                <a:schemeClr val="tx1"/>
              </a:solidFill>
            </a:endParaRPr>
          </a:p>
        </p:txBody>
      </p:sp>
      <p:sp>
        <p:nvSpPr>
          <p:cNvPr id="60419" name="Rectangle 3"/>
          <p:cNvSpPr>
            <a:spLocks noGrp="1" noChangeArrowheads="1"/>
          </p:cNvSpPr>
          <p:nvPr>
            <p:ph type="body" idx="1"/>
          </p:nvPr>
        </p:nvSpPr>
        <p:spPr>
          <a:xfrm>
            <a:off x="1547664" y="332656"/>
            <a:ext cx="7367736" cy="6120680"/>
          </a:xfrm>
        </p:spPr>
        <p:txBody>
          <a:bodyPr/>
          <a:lstStyle/>
          <a:p>
            <a:pPr>
              <a:lnSpc>
                <a:spcPct val="150000"/>
              </a:lnSpc>
            </a:pPr>
            <a:r>
              <a:rPr lang="ru-RU" altLang="ko-KR" sz="2000" b="1" smtClean="0">
                <a:solidFill>
                  <a:schemeClr val="tx1"/>
                </a:solidFill>
                <a:latin typeface="Times New Roman" panose="02020603050405020304" pitchFamily="18" charset="0"/>
                <a:ea typeface="굴림" pitchFamily="34" charset="-127"/>
                <a:cs typeface="Times New Roman" panose="02020603050405020304" pitchFamily="18" charset="0"/>
              </a:rPr>
              <a:t> </a:t>
            </a:r>
            <a:r>
              <a:rPr lang="ru-RU" sz="2000" b="1">
                <a:solidFill>
                  <a:srgbClr val="000000"/>
                </a:solidFill>
                <a:latin typeface="Times New Roman" panose="02020603050405020304" pitchFamily="18" charset="0"/>
                <a:ea typeface="Calibri"/>
                <a:cs typeface="Times New Roman" panose="02020603050405020304" pitchFamily="18" charset="0"/>
              </a:rPr>
              <a:t> </a:t>
            </a:r>
            <a:r>
              <a:rPr lang="ru-RU" sz="2400" b="1">
                <a:solidFill>
                  <a:srgbClr val="002060"/>
                </a:solidFill>
                <a:latin typeface="Times New Roman" panose="02020603050405020304" pitchFamily="18" charset="0"/>
                <a:ea typeface="Calibri"/>
                <a:cs typeface="Times New Roman" panose="02020603050405020304" pitchFamily="18" charset="0"/>
              </a:rPr>
              <a:t>Дифференциация в переводе с латинского «differentia</a:t>
            </a:r>
            <a:r>
              <a:rPr lang="ru-RU" sz="2400" b="1" smtClean="0">
                <a:solidFill>
                  <a:srgbClr val="002060"/>
                </a:solidFill>
                <a:latin typeface="Times New Roman" panose="02020603050405020304" pitchFamily="18" charset="0"/>
                <a:ea typeface="Calibri"/>
                <a:cs typeface="Times New Roman" panose="02020603050405020304" pitchFamily="18" charset="0"/>
              </a:rPr>
              <a:t>» </a:t>
            </a:r>
            <a:r>
              <a:rPr lang="ru-RU" sz="2400" b="1" u="sng" smtClean="0">
                <a:solidFill>
                  <a:schemeClr val="accent5">
                    <a:lumMod val="25000"/>
                  </a:schemeClr>
                </a:solidFill>
                <a:latin typeface="Times New Roman" panose="02020603050405020304" pitchFamily="18" charset="0"/>
                <a:ea typeface="Calibri"/>
                <a:cs typeface="Times New Roman" panose="02020603050405020304" pitchFamily="18" charset="0"/>
              </a:rPr>
              <a:t>означает разделение</a:t>
            </a:r>
            <a:r>
              <a:rPr lang="ru-RU" sz="2400" b="1" smtClean="0">
                <a:solidFill>
                  <a:srgbClr val="002060"/>
                </a:solidFill>
                <a:latin typeface="Times New Roman" panose="02020603050405020304" pitchFamily="18" charset="0"/>
                <a:ea typeface="Calibri"/>
                <a:cs typeface="Times New Roman" panose="02020603050405020304" pitchFamily="18" charset="0"/>
              </a:rPr>
              <a:t>, </a:t>
            </a:r>
            <a:r>
              <a:rPr lang="ru-RU" sz="2400" b="1">
                <a:solidFill>
                  <a:srgbClr val="002060"/>
                </a:solidFill>
                <a:latin typeface="Times New Roman" panose="02020603050405020304" pitchFamily="18" charset="0"/>
                <a:ea typeface="Calibri"/>
                <a:cs typeface="Times New Roman" panose="02020603050405020304" pitchFamily="18" charset="0"/>
              </a:rPr>
              <a:t>расслоение целого на различные части, формы, ступени. При этом под типологическими индивидуально-психологическими особенностями понимают такие особенности учеников, на основании которых их можно объединить в группы.</a:t>
            </a:r>
            <a:br>
              <a:rPr lang="ru-RU" sz="2400" b="1">
                <a:solidFill>
                  <a:srgbClr val="002060"/>
                </a:solidFill>
                <a:latin typeface="Times New Roman" panose="02020603050405020304" pitchFamily="18" charset="0"/>
                <a:ea typeface="Calibri"/>
                <a:cs typeface="Times New Roman" panose="02020603050405020304" pitchFamily="18" charset="0"/>
              </a:rPr>
            </a:br>
            <a:r>
              <a:rPr lang="ru-RU" sz="2400" b="1">
                <a:solidFill>
                  <a:srgbClr val="002060"/>
                </a:solidFill>
                <a:latin typeface="Times New Roman" panose="02020603050405020304" pitchFamily="18" charset="0"/>
                <a:ea typeface="Calibri"/>
                <a:cs typeface="Times New Roman" panose="02020603050405020304" pitchFamily="18" charset="0"/>
              </a:rPr>
              <a:t>Дифференцированный подход в обучении: - это создание разнообразных условий обучения для различных групп с целью учета особенностей их контингента. </a:t>
            </a:r>
            <a:endParaRPr lang="en-US" altLang="ru-RU" sz="2400" b="1">
              <a:solidFill>
                <a:srgbClr val="002060"/>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2128" y="5301208"/>
            <a:ext cx="1440160" cy="1112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529642"/>
      </p:ext>
    </p:extLst>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p:cNvSpPr>
            <a:spLocks noGrp="1"/>
          </p:cNvSpPr>
          <p:nvPr>
            <p:ph type="title"/>
          </p:nvPr>
        </p:nvSpPr>
        <p:spPr>
          <a:xfrm>
            <a:off x="142874" y="142874"/>
            <a:ext cx="8821613" cy="5950421"/>
          </a:xfrm>
        </p:spPr>
        <p:txBody>
          <a:bodyPr/>
          <a:lstStyle/>
          <a:p>
            <a:pPr indent="457200" algn="just"/>
            <a:br>
              <a:rPr lang="ru-RU" sz="2200" b="1" spc="-60" smtClean="0">
                <a:solidFill>
                  <a:srgbClr val="002060"/>
                </a:solidFill>
                <a:latin typeface="Times New Roman" panose="02020603050405020304" pitchFamily="18" charset="0"/>
                <a:cs typeface="Times New Roman" panose="02020603050405020304" pitchFamily="18" charset="0"/>
              </a:rPr>
            </a:br>
            <a:br>
              <a:rPr lang="ru-RU" sz="2200" b="1" spc="-60">
                <a:solidFill>
                  <a:srgbClr val="002060"/>
                </a:solidFill>
                <a:latin typeface="Times New Roman" panose="02020603050405020304" pitchFamily="18" charset="0"/>
                <a:cs typeface="Times New Roman" panose="02020603050405020304" pitchFamily="18" charset="0"/>
              </a:rPr>
            </a:br>
            <a:br>
              <a:rPr lang="ru-RU" sz="2200" b="1" spc="-60" smtClean="0">
                <a:solidFill>
                  <a:srgbClr val="002060"/>
                </a:solidFill>
                <a:latin typeface="Times New Roman" panose="02020603050405020304" pitchFamily="18" charset="0"/>
                <a:cs typeface="Times New Roman" panose="02020603050405020304" pitchFamily="18" charset="0"/>
              </a:rPr>
            </a:br>
            <a:r>
              <a:rPr lang="ru-RU" sz="2200" b="1" spc="-60" smtClean="0">
                <a:solidFill>
                  <a:srgbClr val="002060"/>
                </a:solidFill>
                <a:latin typeface="Times New Roman" panose="02020603050405020304" pitchFamily="18" charset="0"/>
                <a:cs typeface="Times New Roman" panose="02020603050405020304" pitchFamily="18" charset="0"/>
              </a:rPr>
              <a:t>Вопросы </a:t>
            </a:r>
            <a:r>
              <a:rPr lang="ru-RU" sz="2200" b="1" spc="-60">
                <a:solidFill>
                  <a:srgbClr val="002060"/>
                </a:solidFill>
                <a:latin typeface="Times New Roman" panose="02020603050405020304" pitchFamily="18" charset="0"/>
                <a:cs typeface="Times New Roman" panose="02020603050405020304" pitchFamily="18" charset="0"/>
              </a:rPr>
              <a:t>индивидуализации обучения не являются </a:t>
            </a:r>
            <a:r>
              <a:rPr lang="ru-RU" sz="2200" b="1" spc="-45">
                <a:solidFill>
                  <a:srgbClr val="002060"/>
                </a:solidFill>
                <a:latin typeface="Times New Roman" panose="02020603050405020304" pitchFamily="18" charset="0"/>
                <a:cs typeface="Times New Roman" panose="02020603050405020304" pitchFamily="18" charset="0"/>
              </a:rPr>
              <a:t>новыми в олигофренопедагогике. Они положены в основу дидактических принципов коррекционной школы. В ряде публикаций, изданных еще в период становления советской вспомогательной школы, была показана необходимость дифференцированного </a:t>
            </a:r>
            <a:r>
              <a:rPr lang="ru-RU" sz="2200" b="1" spc="-60">
                <a:solidFill>
                  <a:srgbClr val="002060"/>
                </a:solidFill>
                <a:latin typeface="Times New Roman" panose="02020603050405020304" pitchFamily="18" charset="0"/>
                <a:cs typeface="Times New Roman" panose="02020603050405020304" pitchFamily="18" charset="0"/>
              </a:rPr>
              <a:t>изучения учащихся с целью индивидуального подхода. Особое внимание к проблеме индивидуального подхода </a:t>
            </a:r>
            <a:r>
              <a:rPr lang="ru-RU" sz="2200" b="1" spc="-45">
                <a:solidFill>
                  <a:srgbClr val="002060"/>
                </a:solidFill>
                <a:latin typeface="Times New Roman" panose="02020603050405020304" pitchFamily="18" charset="0"/>
                <a:cs typeface="Times New Roman" panose="02020603050405020304" pitchFamily="18" charset="0"/>
              </a:rPr>
              <a:t>связывалось с большим разбросом учебных возможностей умственно </a:t>
            </a:r>
            <a:r>
              <a:rPr lang="ru-RU" sz="2200" b="1" spc="-45" smtClean="0">
                <a:solidFill>
                  <a:srgbClr val="002060"/>
                </a:solidFill>
                <a:latin typeface="Times New Roman" panose="02020603050405020304" pitchFamily="18" charset="0"/>
                <a:cs typeface="Times New Roman" panose="02020603050405020304" pitchFamily="18" charset="0"/>
              </a:rPr>
              <a:t>отсталых школьников </a:t>
            </a:r>
            <a:r>
              <a:rPr lang="ru-RU" sz="2200" b="1" spc="-45">
                <a:solidFill>
                  <a:srgbClr val="002060"/>
                </a:solidFill>
                <a:latin typeface="Times New Roman" panose="02020603050405020304" pitchFamily="18" charset="0"/>
                <a:cs typeface="Times New Roman" panose="02020603050405020304" pitchFamily="18" charset="0"/>
              </a:rPr>
              <a:t>одного </a:t>
            </a:r>
            <a:r>
              <a:rPr lang="ru-RU" sz="2200" b="1" spc="-50">
                <a:solidFill>
                  <a:srgbClr val="002060"/>
                </a:solidFill>
                <a:latin typeface="Times New Roman" panose="02020603050405020304" pitchFamily="18" charset="0"/>
                <a:cs typeface="Times New Roman" panose="02020603050405020304" pitchFamily="18" charset="0"/>
              </a:rPr>
              <a:t>возраста.</a:t>
            </a:r>
            <a:br>
              <a:rPr lang="ru-RU" sz="2200" b="1">
                <a:solidFill>
                  <a:srgbClr val="002060"/>
                </a:solidFill>
                <a:latin typeface="Times New Roman" panose="02020603050405020304" pitchFamily="18" charset="0"/>
                <a:cs typeface="Times New Roman" panose="02020603050405020304" pitchFamily="18" charset="0"/>
              </a:rPr>
            </a:br>
            <a:r>
              <a:rPr lang="ru-RU" sz="2200" b="1" smtClean="0">
                <a:solidFill>
                  <a:srgbClr val="002060"/>
                </a:solidFill>
                <a:latin typeface="Times New Roman" panose="02020603050405020304" pitchFamily="18" charset="0"/>
                <a:cs typeface="Times New Roman" panose="02020603050405020304" pitchFamily="18" charset="0"/>
              </a:rPr>
              <a:t>     </a:t>
            </a:r>
            <a:r>
              <a:rPr lang="ru-RU" sz="2200" b="1" spc="-50" smtClean="0">
                <a:solidFill>
                  <a:srgbClr val="002060"/>
                </a:solidFill>
                <a:latin typeface="Times New Roman" panose="02020603050405020304" pitchFamily="18" charset="0"/>
                <a:cs typeface="Times New Roman" panose="02020603050405020304" pitchFamily="18" charset="0"/>
              </a:rPr>
              <a:t> </a:t>
            </a:r>
            <a:r>
              <a:rPr lang="ru-RU" sz="2200" b="1" spc="-50">
                <a:solidFill>
                  <a:srgbClr val="002060"/>
                </a:solidFill>
                <a:latin typeface="Times New Roman" panose="02020603050405020304" pitchFamily="18" charset="0"/>
                <a:cs typeface="Times New Roman" panose="02020603050405020304" pitchFamily="18" charset="0"/>
              </a:rPr>
              <a:t>А. Н. Граборов об этом писал следующее: </a:t>
            </a:r>
            <a:r>
              <a:rPr lang="ru-RU" sz="2200" b="1" spc="-95" smtClean="0">
                <a:solidFill>
                  <a:srgbClr val="002060"/>
                </a:solidFill>
                <a:latin typeface="Times New Roman" panose="02020603050405020304" pitchFamily="18" charset="0"/>
                <a:cs typeface="Times New Roman" panose="02020603050405020304" pitchFamily="18" charset="0"/>
              </a:rPr>
              <a:t>«  нормальная </a:t>
            </a:r>
            <a:r>
              <a:rPr lang="ru-RU" sz="2200" b="1" spc="-95">
                <a:solidFill>
                  <a:srgbClr val="002060"/>
                </a:solidFill>
                <a:latin typeface="Times New Roman" panose="02020603050405020304" pitchFamily="18" charset="0"/>
                <a:cs typeface="Times New Roman" panose="02020603050405020304" pitchFamily="18" charset="0"/>
              </a:rPr>
              <a:t>школа свои требования варьирует, </a:t>
            </a:r>
            <a:r>
              <a:rPr lang="ru-RU" sz="2200" b="1" spc="-40">
                <a:solidFill>
                  <a:srgbClr val="002060"/>
                </a:solidFill>
                <a:latin typeface="Times New Roman" panose="02020603050405020304" pitchFamily="18" charset="0"/>
                <a:cs typeface="Times New Roman" panose="02020603050405020304" pitchFamily="18" charset="0"/>
              </a:rPr>
              <a:t>приспосабливая их к отдельным индивидуальным </a:t>
            </a:r>
            <a:r>
              <a:rPr lang="ru-RU" sz="2200" b="1" spc="-45">
                <a:solidFill>
                  <a:srgbClr val="002060"/>
                </a:solidFill>
                <a:latin typeface="Times New Roman" panose="02020603050405020304" pitchFamily="18" charset="0"/>
                <a:cs typeface="Times New Roman" panose="02020603050405020304" pitchFamily="18" charset="0"/>
              </a:rPr>
              <a:t>особенностям своих учащихся: одному облегчит нагрузку, другому усилит её, третьему даст дополнительные задания. Всех этих мероприятий для дебильных детей мало, так как дебильные дети по своим психологическим особенностям выходят за </a:t>
            </a:r>
            <a:r>
              <a:rPr lang="ru-RU" sz="2200" b="1" spc="-50">
                <a:solidFill>
                  <a:srgbClr val="002060"/>
                </a:solidFill>
                <a:latin typeface="Times New Roman" panose="02020603050405020304" pitchFamily="18" charset="0"/>
                <a:cs typeface="Times New Roman" panose="02020603050405020304" pitchFamily="18" charset="0"/>
              </a:rPr>
              <a:t>пределы индивидуальных колебаний того типа, </a:t>
            </a:r>
            <a:r>
              <a:rPr lang="ru-RU" sz="2200" b="1" spc="-45">
                <a:solidFill>
                  <a:srgbClr val="002060"/>
                </a:solidFill>
                <a:latin typeface="Times New Roman" panose="02020603050405020304" pitchFamily="18" charset="0"/>
                <a:cs typeface="Times New Roman" panose="02020603050405020304" pitchFamily="18" charset="0"/>
              </a:rPr>
              <a:t>который мы называем нормой». С предъявлениями </a:t>
            </a:r>
            <a:r>
              <a:rPr lang="ru-RU" sz="2200" b="1" spc="-50">
                <a:solidFill>
                  <a:srgbClr val="002060"/>
                </a:solidFill>
                <a:latin typeface="Times New Roman" panose="02020603050405020304" pitchFamily="18" charset="0"/>
                <a:cs typeface="Times New Roman" panose="02020603050405020304" pitchFamily="18" charset="0"/>
              </a:rPr>
              <a:t>новых требований к образовательному процессу, </a:t>
            </a:r>
            <a:r>
              <a:rPr lang="ru-RU" sz="2200" b="1" spc="-45">
                <a:solidFill>
                  <a:srgbClr val="002060"/>
                </a:solidFill>
                <a:latin typeface="Times New Roman" panose="02020603050405020304" pitchFamily="18" charset="0"/>
                <a:cs typeface="Times New Roman" panose="02020603050405020304" pitchFamily="18" charset="0"/>
              </a:rPr>
              <a:t>внедрением новых педагогических технологий этот принцип не теряет актуальности и требует </a:t>
            </a:r>
            <a:r>
              <a:rPr lang="ru-RU" sz="2200" b="1">
                <a:solidFill>
                  <a:srgbClr val="002060"/>
                </a:solidFill>
                <a:latin typeface="Times New Roman" panose="02020603050405020304" pitchFamily="18" charset="0"/>
                <a:cs typeface="Times New Roman" panose="02020603050405020304" pitchFamily="18" charset="0"/>
              </a:rPr>
              <a:t>системного подхода в осуществлении.</a:t>
            </a:r>
            <a:br>
              <a:rPr lang="ru-RU" sz="2200" b="1">
                <a:solidFill>
                  <a:srgbClr val="002060"/>
                </a:solidFill>
                <a:latin typeface="Times New Roman" panose="02020603050405020304" pitchFamily="18" charset="0"/>
                <a:cs typeface="Times New Roman" panose="02020603050405020304" pitchFamily="18" charset="0"/>
              </a:rPr>
            </a:br>
            <a:endParaRPr lang="ru-RU" sz="2200" b="1">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2183842"/>
      </p:ext>
    </p:extLst>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7415" name="Rectangle 7"/>
          <p:cNvSpPr>
            <a:spLocks noGrp="1" noChangeArrowheads="1"/>
          </p:cNvSpPr>
          <p:nvPr>
            <p:ph type="body" idx="1"/>
          </p:nvPr>
        </p:nvSpPr>
        <p:spPr>
          <a:xfrm>
            <a:off x="611560" y="1340768"/>
            <a:ext cx="8352928" cy="5184576"/>
          </a:xfrm>
        </p:spPr>
        <p:txBody>
          <a:bodyPr/>
          <a:lstStyle/>
          <a:p>
            <a:pPr>
              <a:lnSpc>
                <a:spcPct val="80000"/>
              </a:lnSpc>
            </a:pPr>
            <a:endParaRPr lang="en-US" altLang="ru-RU" sz="1800"/>
          </a:p>
          <a:p>
            <a:pPr>
              <a:buNone/>
            </a:pPr>
            <a:r>
              <a:rPr lang="ru-RU" sz="2600" b="1">
                <a:solidFill>
                  <a:srgbClr val="002060"/>
                </a:solidFill>
                <a:latin typeface="Times New Roman" panose="02020603050405020304" pitchFamily="18" charset="0"/>
                <a:cs typeface="Times New Roman" panose="02020603050405020304" pitchFamily="18" charset="0"/>
              </a:rPr>
              <a:t>Профессионально-трудовое обучение в школе VIII вида является основой подготовки детей со сниженным интеллектом к самостоятельной жизни, труду. </a:t>
            </a:r>
          </a:p>
          <a:p>
            <a:pPr>
              <a:buNone/>
            </a:pPr>
            <a:r>
              <a:rPr lang="ru-RU" sz="2600" b="1">
                <a:solidFill>
                  <a:srgbClr val="002060"/>
                </a:solidFill>
                <a:latin typeface="Times New Roman" panose="02020603050405020304" pitchFamily="18" charset="0"/>
                <a:cs typeface="Times New Roman" panose="02020603050405020304" pitchFamily="18" charset="0"/>
              </a:rPr>
              <a:t>Для детей с ограниченными возможностями здоровья характерны следующие особенности: </a:t>
            </a:r>
          </a:p>
          <a:p>
            <a:r>
              <a:rPr lang="ru-RU" sz="2600" b="1">
                <a:solidFill>
                  <a:srgbClr val="002060"/>
                </a:solidFill>
                <a:latin typeface="Times New Roman" panose="02020603050405020304" pitchFamily="18" charset="0"/>
                <a:cs typeface="Times New Roman" panose="02020603050405020304" pitchFamily="18" charset="0"/>
              </a:rPr>
              <a:t>низкая познавательная активность;</a:t>
            </a:r>
          </a:p>
          <a:p>
            <a:r>
              <a:rPr lang="ru-RU" sz="2600" b="1">
                <a:solidFill>
                  <a:srgbClr val="002060"/>
                </a:solidFill>
                <a:latin typeface="Times New Roman" panose="02020603050405020304" pitchFamily="18" charset="0"/>
                <a:cs typeface="Times New Roman" panose="02020603050405020304" pitchFamily="18" charset="0"/>
              </a:rPr>
              <a:t>недостаточная сформированность умственных действий;</a:t>
            </a:r>
          </a:p>
          <a:p>
            <a:r>
              <a:rPr lang="ru-RU" sz="2600" b="1">
                <a:solidFill>
                  <a:srgbClr val="002060"/>
                </a:solidFill>
                <a:latin typeface="Times New Roman" panose="02020603050405020304" pitchFamily="18" charset="0"/>
                <a:cs typeface="Times New Roman" panose="02020603050405020304" pitchFamily="18" charset="0"/>
              </a:rPr>
              <a:t>недоразвитие эмоционально-волевой сферы;</a:t>
            </a:r>
          </a:p>
          <a:p>
            <a:r>
              <a:rPr lang="ru-RU" sz="2600" b="1">
                <a:solidFill>
                  <a:srgbClr val="002060"/>
                </a:solidFill>
                <a:latin typeface="Times New Roman" panose="02020603050405020304" pitchFamily="18" charset="0"/>
                <a:cs typeface="Times New Roman" panose="02020603050405020304" pitchFamily="18" charset="0"/>
              </a:rPr>
              <a:t>недоразвитие  мелкой моторики рук. </a:t>
            </a:r>
          </a:p>
          <a:p>
            <a:pPr>
              <a:lnSpc>
                <a:spcPct val="80000"/>
              </a:lnSpc>
            </a:pPr>
            <a:endParaRPr lang="ru-RU" altLang="ru-RU" sz="1800"/>
          </a:p>
          <a:p>
            <a:pPr>
              <a:lnSpc>
                <a:spcPct val="80000"/>
              </a:lnSpc>
            </a:pPr>
            <a:endParaRPr lang="ru-RU" altLang="ru-RU" sz="1800"/>
          </a:p>
        </p:txBody>
      </p:sp>
      <p:sp>
        <p:nvSpPr>
          <p:cNvPr id="17416" name="Rectangle 8"/>
          <p:cNvSpPr>
            <a:spLocks noGrp="1" noChangeArrowheads="1"/>
          </p:cNvSpPr>
          <p:nvPr>
            <p:ph type="title"/>
          </p:nvPr>
        </p:nvSpPr>
        <p:spPr>
          <a:xfrm>
            <a:off x="395537" y="142874"/>
            <a:ext cx="8496944" cy="1053877"/>
          </a:xfrm>
        </p:spPr>
        <p:txBody>
          <a:bodyPr/>
          <a:lstStyle/>
          <a:p>
            <a:pPr algn="ctr"/>
            <a:r>
              <a:rPr lang="ru-RU" altLang="ru-RU" sz="3200" smtClean="0"/>
              <a:t> </a:t>
            </a:r>
            <a:r>
              <a:rPr lang="ru-RU" sz="3200" b="1">
                <a:latin typeface="Times New Roman" panose="02020603050405020304" pitchFamily="18" charset="0"/>
                <a:cs typeface="Times New Roman" panose="02020603050405020304" pitchFamily="18" charset="0"/>
              </a:rPr>
              <a:t>Особенности профессионально-трудового </a:t>
            </a:r>
            <a:r>
              <a:rPr lang="ru-RU" sz="3200" b="1" smtClean="0">
                <a:latin typeface="Times New Roman" panose="02020603050405020304" pitchFamily="18" charset="0"/>
                <a:cs typeface="Times New Roman" panose="02020603050405020304" pitchFamily="18" charset="0"/>
              </a:rPr>
              <a:t>обучения </a:t>
            </a:r>
            <a:r>
              <a:rPr lang="ru-RU" sz="3200" b="1">
                <a:latin typeface="Times New Roman" panose="02020603050405020304" pitchFamily="18" charset="0"/>
                <a:cs typeface="Times New Roman" panose="02020603050405020304" pitchFamily="18" charset="0"/>
              </a:rPr>
              <a:t>в школе </a:t>
            </a:r>
            <a:r>
              <a:rPr lang="en-US" sz="3200" b="1">
                <a:latin typeface="Times New Roman" panose="02020603050405020304" pitchFamily="18" charset="0"/>
                <a:cs typeface="Times New Roman" panose="02020603050405020304" pitchFamily="18" charset="0"/>
              </a:rPr>
              <a:t>VIII </a:t>
            </a:r>
            <a:r>
              <a:rPr lang="ru-RU" sz="3200" b="1">
                <a:latin typeface="Times New Roman" panose="02020603050405020304" pitchFamily="18" charset="0"/>
                <a:cs typeface="Times New Roman" panose="02020603050405020304" pitchFamily="18" charset="0"/>
              </a:rPr>
              <a:t>вида.</a:t>
            </a:r>
            <a:endParaRPr lang="ru-RU" altLang="ru-RU" sz="3200"/>
          </a:p>
        </p:txBody>
      </p:sp>
    </p:spTree>
    <p:extLst>
      <p:ext uri="{BB962C8B-B14F-4D97-AF65-F5344CB8AC3E}">
        <p14:creationId xmlns:p14="http://schemas.microsoft.com/office/powerpoint/2010/main" val="2254051590"/>
      </p:ext>
    </p:extLst>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Прямоугольник 1"/>
          <p:cNvSpPr/>
          <p:nvPr/>
        </p:nvSpPr>
        <p:spPr>
          <a:xfrm>
            <a:off x="2627784" y="620688"/>
            <a:ext cx="6120680" cy="2862322"/>
          </a:xfrm>
          <a:prstGeom prst="rect">
            <a:avLst/>
          </a:prstGeom>
        </p:spPr>
        <p:txBody>
          <a:bodyPr wrap="square">
            <a:spAutoFit/>
          </a:bodyPr>
          <a:lstStyle/>
          <a:p>
            <a:pPr fontAlgn="auto">
              <a:spcBef>
                <a:spcPct val="0"/>
              </a:spcBef>
              <a:spcAft>
                <a:spcPct val="0"/>
              </a:spcAft>
            </a:pPr>
            <a:r>
              <a:rPr lang="ru-RU" sz="2700" b="1" kern="0" smtClean="0">
                <a:solidFill>
                  <a:srgbClr val="002060"/>
                </a:solidFill>
                <a:latin typeface="Times New Roman" panose="02020603050405020304" pitchFamily="18" charset="0"/>
                <a:cs typeface="Times New Roman" panose="02020603050405020304" pitchFamily="18" charset="0"/>
              </a:rPr>
              <a:t>Уроки швейного дела создают наиболее благоприятные условия для коррекции недостатков, присущих детям с ограниченными возможностями здоровья в трудовой и познавательной деятельности.</a:t>
            </a:r>
            <a:br>
              <a:rPr lang="ru-RU" sz="1800" kern="0" smtClean="0">
                <a:solidFill>
                  <a:prstClr val="white"/>
                </a:solidFill>
                <a:latin typeface="Calibri"/>
              </a:rPr>
            </a:br>
            <a:endParaRPr lang="ru-RU" sz="1800" kern="0" smtClean="0">
              <a:solidFill>
                <a:sysClr val="windowText" lastClr="0000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445342" y="3789040"/>
            <a:ext cx="3250840" cy="2586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971600" y="3654859"/>
            <a:ext cx="2988332" cy="285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75928" y="703533"/>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75928" y="708891"/>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75928" y="698175"/>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2002259"/>
      </p:ext>
    </p:extLst>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p:cNvSpPr>
            <a:spLocks noGrp="1"/>
          </p:cNvSpPr>
          <p:nvPr>
            <p:ph type="title"/>
          </p:nvPr>
        </p:nvSpPr>
        <p:spPr>
          <a:xfrm>
            <a:off x="1547663" y="142874"/>
            <a:ext cx="6062811" cy="981870"/>
          </a:xfrm>
        </p:spPr>
        <p:txBody>
          <a:bodyPr/>
          <a:lstStyle/>
          <a:p>
            <a:r>
              <a:rPr lang="ru-RU" sz="3600" b="1" kern="1200">
                <a:latin typeface="Times New Roman" panose="02020603050405020304" pitchFamily="18" charset="0"/>
                <a:cs typeface="Times New Roman" panose="02020603050405020304" pitchFamily="18" charset="0"/>
              </a:rPr>
              <a:t>Формы дефекта</a:t>
            </a:r>
            <a:endParaRPr lang="ru-RU"/>
          </a:p>
        </p:txBody>
      </p:sp>
      <p:sp>
        <p:nvSpPr>
          <p:cNvPr id="3" name="Прямоугольник 2"/>
          <p:cNvSpPr/>
          <p:nvPr/>
        </p:nvSpPr>
        <p:spPr>
          <a:xfrm>
            <a:off x="611560" y="1124744"/>
            <a:ext cx="8280920" cy="4659737"/>
          </a:xfrm>
          <a:prstGeom prst="rect">
            <a:avLst/>
          </a:prstGeom>
        </p:spPr>
        <p:txBody>
          <a:bodyPr wrap="square">
            <a:spAutoFit/>
          </a:bodyPr>
          <a:lstStyle/>
          <a:p>
            <a:pPr marL="342900" lvl="0" indent="-342900" fontAlgn="auto">
              <a:spcBef>
                <a:spcPct val="20000"/>
              </a:spcBef>
              <a:spcAft>
                <a:spcPct val="0"/>
              </a:spcAft>
            </a:pPr>
            <a:r>
              <a:rPr lang="ru-RU" sz="2800" b="1">
                <a:solidFill>
                  <a:srgbClr val="002060"/>
                </a:solidFill>
                <a:latin typeface="Times New Roman" panose="02020603050405020304" pitchFamily="18" charset="0"/>
                <a:cs typeface="Times New Roman" panose="02020603050405020304" pitchFamily="18" charset="0"/>
              </a:rPr>
              <a:t>Воспитанники нашей школы очень неоднородны по причинам и формам дефекта:</a:t>
            </a:r>
          </a:p>
          <a:p>
            <a:pPr marL="342900" lvl="0" indent="-342900" fontAlgn="auto">
              <a:spcBef>
                <a:spcPct val="20000"/>
              </a:spcBef>
              <a:spcAft>
                <a:spcPct val="0"/>
              </a:spcAft>
              <a:buFont typeface="Arial" pitchFamily="34" charset="0"/>
              <a:buChar char="•"/>
            </a:pPr>
            <a:r>
              <a:rPr lang="ru-RU" sz="2800" b="1">
                <a:solidFill>
                  <a:srgbClr val="002060"/>
                </a:solidFill>
                <a:latin typeface="Times New Roman" panose="02020603050405020304" pitchFamily="18" charset="0"/>
                <a:cs typeface="Times New Roman" panose="02020603050405020304" pitchFamily="18" charset="0"/>
              </a:rPr>
              <a:t>дети с незначительным снижением интеллекта;     </a:t>
            </a:r>
          </a:p>
          <a:p>
            <a:pPr marL="342900" lvl="0" indent="-342900" fontAlgn="auto">
              <a:spcBef>
                <a:spcPct val="20000"/>
              </a:spcBef>
              <a:spcAft>
                <a:spcPct val="0"/>
              </a:spcAft>
              <a:buFont typeface="Arial" pitchFamily="34" charset="0"/>
              <a:buChar char="•"/>
            </a:pPr>
            <a:r>
              <a:rPr lang="ru-RU" sz="2800" b="1">
                <a:solidFill>
                  <a:srgbClr val="002060"/>
                </a:solidFill>
                <a:latin typeface="Times New Roman" panose="02020603050405020304" pitchFamily="18" charset="0"/>
                <a:cs typeface="Times New Roman" panose="02020603050405020304" pitchFamily="18" charset="0"/>
              </a:rPr>
              <a:t>дети с дефектами эмоционально – волевой сферы, в результате которых они не способны проявлять волевые усилия там, где это требуется. Они быстро утомляются, отвлекаются, недостаточно выносливы при   нагрузке.</a:t>
            </a:r>
          </a:p>
          <a:p>
            <a:pPr marL="342900" lvl="0" indent="-342900" fontAlgn="auto">
              <a:spcBef>
                <a:spcPct val="20000"/>
              </a:spcBef>
              <a:spcAft>
                <a:spcPct val="0"/>
              </a:spcAft>
              <a:buFont typeface="Arial" pitchFamily="34" charset="0"/>
              <a:buChar char="•"/>
            </a:pPr>
            <a:r>
              <a:rPr lang="ru-RU" sz="2800" b="1">
                <a:solidFill>
                  <a:srgbClr val="002060"/>
                </a:solidFill>
                <a:latin typeface="Times New Roman" panose="02020603050405020304" pitchFamily="18" charset="0"/>
                <a:cs typeface="Times New Roman" panose="02020603050405020304" pitchFamily="18" charset="0"/>
              </a:rPr>
              <a:t>дети с моторной недостаточностью .</a:t>
            </a:r>
          </a:p>
        </p:txBody>
      </p:sp>
    </p:spTree>
    <p:extLst>
      <p:ext uri="{BB962C8B-B14F-4D97-AF65-F5344CB8AC3E}">
        <p14:creationId xmlns:p14="http://schemas.microsoft.com/office/powerpoint/2010/main" val="3922482619"/>
      </p:ext>
    </p:extLst>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0">
          <a:blip r:embed="rId9">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pic>
        <p:nvPicPr>
          <p:cNvPr id="4"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7856" y="548680"/>
            <a:ext cx="1746002" cy="134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418" name="Rectangle 2"/>
          <p:cNvSpPr>
            <a:spLocks noGrp="1" noChangeArrowheads="1"/>
          </p:cNvSpPr>
          <p:nvPr>
            <p:ph type="title"/>
          </p:nvPr>
        </p:nvSpPr>
        <p:spPr>
          <a:xfrm>
            <a:off x="1835696" y="476672"/>
            <a:ext cx="6984776" cy="1872208"/>
          </a:xfrm>
        </p:spPr>
        <p:txBody>
          <a:bodyPr/>
          <a:lstStyle/>
          <a:p>
            <a:pPr algn="just"/>
            <a:r>
              <a:rPr lang="ru-RU" altLang="ru-RU" sz="3600" smtClean="0">
                <a:solidFill>
                  <a:schemeClr val="tx1"/>
                </a:solidFill>
              </a:rPr>
              <a:t> </a:t>
            </a:r>
            <a:r>
              <a:rPr lang="ru-RU" sz="2400" b="1" kern="1200">
                <a:solidFill>
                  <a:srgbClr val="002060"/>
                </a:solidFill>
                <a:latin typeface="Times New Roman" panose="02020603050405020304" pitchFamily="18" charset="0"/>
                <a:cs typeface="Times New Roman" panose="02020603050405020304" pitchFamily="18" charset="0"/>
              </a:rPr>
              <a:t>Первая группа – это группа сильных девочек, хорошо успевающих.     Группа работает с опережением, они получают инструктаж индивидуально, самостоятельно работают по инструкционной карте или помогают слабым.</a:t>
            </a:r>
            <a:br>
              <a:rPr lang="ru-RU" sz="2400" b="1" kern="1200">
                <a:solidFill>
                  <a:srgbClr val="002060"/>
                </a:solidFill>
                <a:latin typeface="Times New Roman" panose="02020603050405020304" pitchFamily="18" charset="0"/>
                <a:cs typeface="Times New Roman" panose="02020603050405020304" pitchFamily="18" charset="0"/>
              </a:rPr>
            </a:br>
            <a:endParaRPr lang="en-US" altLang="ru-RU" sz="2400" b="1">
              <a:solidFill>
                <a:srgbClr val="002060"/>
              </a:solidFill>
            </a:endParaRPr>
          </a:p>
        </p:txBody>
      </p:sp>
      <p:sp>
        <p:nvSpPr>
          <p:cNvPr id="60419" name="Rectangle 3"/>
          <p:cNvSpPr>
            <a:spLocks noGrp="1" noChangeArrowheads="1"/>
          </p:cNvSpPr>
          <p:nvPr>
            <p:ph type="body" idx="1"/>
          </p:nvPr>
        </p:nvSpPr>
        <p:spPr>
          <a:xfrm>
            <a:off x="1090813" y="3791009"/>
            <a:ext cx="6934200" cy="4081463"/>
          </a:xfrm>
        </p:spPr>
        <p:txBody>
          <a:bodyPr/>
          <a:lstStyle/>
          <a:p>
            <a:pPr marL="0" indent="0">
              <a:lnSpc>
                <a:spcPct val="80000"/>
              </a:lnSpc>
              <a:buNone/>
            </a:pPr>
            <a:endParaRPr lang="en-US" altLang="ru-RU" sz="2000">
              <a:solidFill>
                <a:schemeClr val="tx1"/>
              </a:solidFill>
              <a:latin typeface="18"/>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5510624" y="2276872"/>
            <a:ext cx="1964954" cy="3109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7475578" y="3501007"/>
            <a:ext cx="1668422" cy="3208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3547485" y="3927893"/>
            <a:ext cx="2036990" cy="2879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7">
            <a:extLst>
              <a:ext uri="{28A0092B-C50C-407E-A947-70E740481C1C}">
                <a14:useLocalDpi xmlns:a14="http://schemas.microsoft.com/office/drawing/2010/main"/>
              </a:ext>
            </a:extLst>
          </a:blip>
          <a:stretch>
            <a:fillRect/>
          </a:stretch>
        </p:blipFill>
        <p:spPr bwMode="auto">
          <a:xfrm>
            <a:off x="1979712" y="2344142"/>
            <a:ext cx="2053010" cy="2942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8">
            <a:extLst>
              <a:ext uri="{28A0092B-C50C-407E-A947-70E740481C1C}">
                <a14:useLocalDpi xmlns:a14="http://schemas.microsoft.com/office/drawing/2010/main"/>
              </a:ext>
            </a:extLst>
          </a:blip>
          <a:stretch>
            <a:fillRect/>
          </a:stretch>
        </p:blipFill>
        <p:spPr bwMode="auto">
          <a:xfrm>
            <a:off x="-20537" y="3927892"/>
            <a:ext cx="2356054" cy="27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4239660"/>
      </p:ext>
    </p:extLst>
  </p:cSld>
  <p:clrMapOvr>
    <a:masterClrMapping/>
  </p:clrMapOvr>
  <p:transition/>
  <p:timing/>
</p:sld>
</file>

<file path=ppt/slides/slide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0">
          <a:blip r:embed="rId8">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xfrm>
      </p:grpSpPr>
      <p:sp>
        <p:nvSpPr>
          <p:cNvPr id="60418" name="Rectangle 2"/>
          <p:cNvSpPr>
            <a:spLocks noGrp="1" noChangeArrowheads="1"/>
          </p:cNvSpPr>
          <p:nvPr>
            <p:ph type="title"/>
          </p:nvPr>
        </p:nvSpPr>
        <p:spPr>
          <a:xfrm>
            <a:off x="1981200" y="685800"/>
            <a:ext cx="6934200" cy="715963"/>
          </a:xfrm>
        </p:spPr>
        <p:txBody>
          <a:bodyPr/>
          <a:lstStyle/>
          <a:p>
            <a:r>
              <a:rPr lang="ru-RU" altLang="ru-RU" sz="3600" smtClean="0">
                <a:solidFill>
                  <a:schemeClr val="tx1"/>
                </a:solidFill>
              </a:rPr>
              <a:t> </a:t>
            </a:r>
            <a:r>
              <a:rPr lang="ru-RU" sz="2200" b="1" kern="1200">
                <a:solidFill>
                  <a:srgbClr val="002060"/>
                </a:solidFill>
                <a:latin typeface="Times New Roman" panose="02020603050405020304" pitchFamily="18" charset="0"/>
                <a:cs typeface="Times New Roman" panose="02020603050405020304" pitchFamily="18" charset="0"/>
              </a:rPr>
              <a:t>Вторая группа девочек требует строгую дозировку и учет работы в течение урока. Вопрос: «Какую операцию ты выполняешь?», заставляет девочек соотносить свою работу с работой сильной группы, и трудиться более целесообразно. </a:t>
            </a:r>
            <a:endParaRPr lang="en-US" altLang="ru-RU" sz="3600" b="1">
              <a:solidFill>
                <a:srgbClr val="002060"/>
              </a:solidFill>
            </a:endParaRPr>
          </a:p>
        </p:txBody>
      </p:sp>
      <p:sp>
        <p:nvSpPr>
          <p:cNvPr id="60419" name="Rectangle 3"/>
          <p:cNvSpPr>
            <a:spLocks noGrp="1" noChangeArrowheads="1"/>
          </p:cNvSpPr>
          <p:nvPr>
            <p:ph type="body" idx="1"/>
          </p:nvPr>
        </p:nvSpPr>
        <p:spPr>
          <a:xfrm flipV="1">
            <a:off x="1981200" y="5482059"/>
            <a:ext cx="1582688" cy="1043283"/>
          </a:xfrm>
        </p:spPr>
        <p:txBody>
          <a:bodyPr/>
          <a:lstStyle/>
          <a:p>
            <a:pPr>
              <a:lnSpc>
                <a:spcPct val="80000"/>
              </a:lnSpc>
            </a:pPr>
            <a:endParaRPr lang="en-US" altLang="ru-RU" sz="2000">
              <a:solidFill>
                <a:schemeClr val="tx1"/>
              </a:solidFill>
              <a:latin typeface="18"/>
            </a:endParaRP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23528" y="2325638"/>
            <a:ext cx="1869799" cy="3156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30175" y="800431"/>
            <a:ext cx="1417489" cy="1096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4427984" y="2059447"/>
            <a:ext cx="1951056" cy="2623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0" name="Picture 10"/>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6660232" y="3002681"/>
            <a:ext cx="1842997" cy="3362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1" name="Picture 11"/>
          <p:cNvPicPr>
            <a:picLocks noChangeAspect="1" noChangeArrowheads="1"/>
          </p:cNvPicPr>
          <p:nvPr/>
        </p:nvPicPr>
        <p:blipFill>
          <a:blip r:embed="rId7">
            <a:extLst>
              <a:ext uri="{28A0092B-C50C-407E-A947-70E740481C1C}">
                <a14:useLocalDpi xmlns:a14="http://schemas.microsoft.com/office/drawing/2010/main"/>
              </a:ext>
            </a:extLst>
          </a:blip>
          <a:stretch>
            <a:fillRect/>
          </a:stretch>
        </p:blipFill>
        <p:spPr bwMode="auto">
          <a:xfrm>
            <a:off x="2213915" y="3171900"/>
            <a:ext cx="2214069" cy="3430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6891309"/>
      </p:ext>
    </p:extLst>
  </p:cSld>
  <p:clrMapOvr>
    <a:masterClrMapping/>
  </p:clrMapOvr>
  <p:transition/>
  <p:timing/>
</p:sld>
</file>

<file path=ppt/slides/slide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60418" name="Rectangle 2"/>
          <p:cNvSpPr>
            <a:spLocks noGrp="1" noChangeArrowheads="1"/>
          </p:cNvSpPr>
          <p:nvPr>
            <p:ph type="title"/>
          </p:nvPr>
        </p:nvSpPr>
        <p:spPr>
          <a:xfrm>
            <a:off x="683568" y="332656"/>
            <a:ext cx="8231832" cy="1512168"/>
          </a:xfrm>
        </p:spPr>
        <p:txBody>
          <a:bodyPr/>
          <a:lstStyle/>
          <a:p>
            <a:r>
              <a:rPr lang="ru-RU" altLang="ru-RU" sz="3600" smtClean="0">
                <a:solidFill>
                  <a:schemeClr val="tx1"/>
                </a:solidFill>
              </a:rPr>
              <a:t> </a:t>
            </a:r>
            <a:r>
              <a:rPr lang="ru-RU" sz="2400" b="1">
                <a:solidFill>
                  <a:srgbClr val="002060"/>
                </a:solidFill>
                <a:latin typeface="Times New Roman" panose="02020603050405020304" pitchFamily="18" charset="0"/>
                <a:cs typeface="Times New Roman" panose="02020603050405020304" pitchFamily="18" charset="0"/>
              </a:rPr>
              <a:t>К третьей группе относятся учащиеся, которые не умеют планировать свою работу, мелкая моторика развита очень слабо, им постоянно требуется помощь учителя.</a:t>
            </a:r>
            <a:endParaRPr lang="en-US" altLang="ru-RU" sz="2400" b="1">
              <a:solidFill>
                <a:srgbClr val="002060"/>
              </a:solidFill>
            </a:endParaRPr>
          </a:p>
        </p:txBody>
      </p:sp>
      <p:sp>
        <p:nvSpPr>
          <p:cNvPr id="60419" name="Rectangle 3"/>
          <p:cNvSpPr>
            <a:spLocks noGrp="1" noChangeArrowheads="1"/>
          </p:cNvSpPr>
          <p:nvPr>
            <p:ph type="body" idx="1"/>
          </p:nvPr>
        </p:nvSpPr>
        <p:spPr>
          <a:xfrm>
            <a:off x="1981200" y="1831975"/>
            <a:ext cx="6934200" cy="4081463"/>
          </a:xfrm>
        </p:spPr>
        <p:txBody>
          <a:bodyPr/>
          <a:lstStyle/>
          <a:p>
            <a:pPr>
              <a:lnSpc>
                <a:spcPct val="80000"/>
              </a:lnSpc>
            </a:pPr>
            <a:r>
              <a:rPr lang="ru-RU" altLang="ko-KR" sz="2000" smtClean="0">
                <a:solidFill>
                  <a:schemeClr val="tx1"/>
                </a:solidFill>
                <a:latin typeface="18"/>
                <a:ea typeface="굴림" pitchFamily="34" charset="-127"/>
              </a:rPr>
              <a:t> </a:t>
            </a:r>
            <a:endParaRPr lang="en-US" altLang="ru-RU" sz="2000">
              <a:solidFill>
                <a:schemeClr val="tx1"/>
              </a:solidFill>
              <a:latin typeface="18"/>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012160" y="3788246"/>
            <a:ext cx="2304256" cy="278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755576" y="3252003"/>
            <a:ext cx="2015795" cy="3096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203848" y="1853272"/>
            <a:ext cx="2425638" cy="2797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8621533"/>
      </p:ext>
    </p:extLst>
  </p:cSld>
  <p:clrMapOvr>
    <a:masterClrMapping/>
  </p:clrMapOvr>
  <p:transition/>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powerpoint-template">
  <a:themeElements>
    <a:clrScheme name="powerpoint-template-24 8">
      <a:dk1>
        <a:srgbClr val="4D4D4D"/>
      </a:dk1>
      <a:lt1>
        <a:srgbClr val="FFFFFF"/>
      </a:lt1>
      <a:dk2>
        <a:srgbClr val="4D4D4D"/>
      </a:dk2>
      <a:lt2>
        <a:srgbClr val="FE3902"/>
      </a:lt2>
      <a:accent1>
        <a:srgbClr val="FF6B03"/>
      </a:accent1>
      <a:accent2>
        <a:srgbClr val="FF8308"/>
      </a:accent2>
      <a:accent3>
        <a:srgbClr val="FFFFFF"/>
      </a:accent3>
      <a:accent4>
        <a:srgbClr val="404040"/>
      </a:accent4>
      <a:accent5>
        <a:srgbClr val="FFBAAA"/>
      </a:accent5>
      <a:accent6>
        <a:srgbClr val="E77606"/>
      </a:accent6>
      <a:hlink>
        <a:srgbClr val="FFA90B"/>
      </a:hlink>
      <a:folHlink>
        <a:srgbClr val="DDDDDD"/>
      </a:folHlink>
    </a:clrScheme>
    <a:fontScheme name="powerpoint-template-24">
      <a:majorFont>
        <a:latin typeface="Microsoft Sans Serif"/>
        <a:ea typeface="Arial"/>
        <a:cs typeface="Arial"/>
      </a:majorFont>
      <a:minorFont>
        <a:latin typeface="Microsoft Sans Serif"/>
        <a:ea typeface="Arial"/>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C75F06"/>
        </a:lt2>
        <a:accent1>
          <a:srgbClr val="E07D06"/>
        </a:accent1>
        <a:accent2>
          <a:srgbClr val="F2A016"/>
        </a:accent2>
        <a:accent3>
          <a:srgbClr val="FFFFFF"/>
        </a:accent3>
        <a:accent4>
          <a:srgbClr val="404040"/>
        </a:accent4>
        <a:accent5>
          <a:srgbClr val="EDBFAA"/>
        </a:accent5>
        <a:accent6>
          <a:srgbClr val="DB9113"/>
        </a:accent6>
        <a:hlink>
          <a:srgbClr val="F7C91C"/>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CE5C16"/>
        </a:lt2>
        <a:accent1>
          <a:srgbClr val="E3852B"/>
        </a:accent1>
        <a:accent2>
          <a:srgbClr val="E79235"/>
        </a:accent2>
        <a:accent3>
          <a:srgbClr val="FFFFFF"/>
        </a:accent3>
        <a:accent4>
          <a:srgbClr val="404040"/>
        </a:accent4>
        <a:accent5>
          <a:srgbClr val="EFC2AC"/>
        </a:accent5>
        <a:accent6>
          <a:srgbClr val="D1842F"/>
        </a:accent6>
        <a:hlink>
          <a:srgbClr val="F09E3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D5D16"/>
        </a:lt2>
        <a:accent1>
          <a:srgbClr val="ED5B10"/>
        </a:accent1>
        <a:accent2>
          <a:srgbClr val="F5A526"/>
        </a:accent2>
        <a:accent3>
          <a:srgbClr val="FFFFFF"/>
        </a:accent3>
        <a:accent4>
          <a:srgbClr val="404040"/>
        </a:accent4>
        <a:accent5>
          <a:srgbClr val="F4B5AA"/>
        </a:accent5>
        <a:accent6>
          <a:srgbClr val="DE9521"/>
        </a:accent6>
        <a:hlink>
          <a:srgbClr val="FABD4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B33617"/>
        </a:lt2>
        <a:accent1>
          <a:srgbClr val="DC6900"/>
        </a:accent1>
        <a:accent2>
          <a:srgbClr val="ED9500"/>
        </a:accent2>
        <a:accent3>
          <a:srgbClr val="FFFFFF"/>
        </a:accent3>
        <a:accent4>
          <a:srgbClr val="404040"/>
        </a:accent4>
        <a:accent5>
          <a:srgbClr val="EBB9AA"/>
        </a:accent5>
        <a:accent6>
          <a:srgbClr val="D78700"/>
        </a:accent6>
        <a:hlink>
          <a:srgbClr val="F8BE1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FE3902"/>
        </a:lt2>
        <a:accent1>
          <a:srgbClr val="FF6B03"/>
        </a:accent1>
        <a:accent2>
          <a:srgbClr val="FF8308"/>
        </a:accent2>
        <a:accent3>
          <a:srgbClr val="FFFFFF"/>
        </a:accent3>
        <a:accent4>
          <a:srgbClr val="404040"/>
        </a:accent4>
        <a:accent5>
          <a:srgbClr val="FFBAAA"/>
        </a:accent5>
        <a:accent6>
          <a:srgbClr val="E77606"/>
        </a:accent6>
        <a:hlink>
          <a:srgbClr val="FFA90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C75F06"/>
        </a:lt2>
        <a:accent1>
          <a:srgbClr val="E07D06"/>
        </a:accent1>
        <a:accent2>
          <a:srgbClr val="E5930D"/>
        </a:accent2>
        <a:accent3>
          <a:srgbClr val="FFFFFF"/>
        </a:accent3>
        <a:accent4>
          <a:srgbClr val="404040"/>
        </a:accent4>
        <a:accent5>
          <a:srgbClr val="EDBFAA"/>
        </a:accent5>
        <a:accent6>
          <a:srgbClr val="CF850B"/>
        </a:accent6>
        <a:hlink>
          <a:srgbClr val="F99F1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FAB550"/>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r="http://schemas.openxmlformats.org/officeDocument/2006/relationships"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Template>powerpoint-template</Template>
  <Company>SPecialiST RePack</Company>
  <PresentationFormat>On-screen Show (4:3)</PresentationFormat>
  <Paragraphs>41</Paragraphs>
  <Slides>16</Slides>
  <Notes>9</Notes>
  <TotalTime>534</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16</vt:i4>
      </vt:variant>
    </vt:vector>
  </HeadingPairs>
  <TitlesOfParts>
    <vt:vector baseType="lpstr" size="24">
      <vt:lpstr>Arial</vt:lpstr>
      <vt:lpstr>Microsoft Sans Serif</vt:lpstr>
      <vt:lpstr>Calibri</vt:lpstr>
      <vt:lpstr>Times New Roman</vt:lpstr>
      <vt:lpstr>Monotype Corsiva</vt:lpstr>
      <vt:lpstr>굴림</vt:lpstr>
      <vt:lpstr>18</vt:lpstr>
      <vt:lpstr>powerpoint-template</vt:lpstr>
      <vt:lpstr>Индивидуальный подход к детям с отклонениями в развитии на уроках швейного дела в коррекционной школе-интернате VIII вида  </vt:lpstr>
      <vt:lpstr> </vt:lpstr>
      <vt:lpstr>Вопросы индивидуализации обучения не являются новыми в олигофренопедагогике. Они положены в основу дидактических принципов коррекционной школы. В ряде публикаций, изданных еще в период становления советской вспомогательной школы, была показана необходимость дифференцированного изучения учащихся с целью индивидуального подхода. Особое внимание к проблеме индивидуального подхода связывалось с большим разбросом учебных возможностей умственно отсталых школьников одного возраста.      А. Н. Граборов об этом писал следующее: «  нормальная школа свои требования варьирует, приспосабливая их к отдельным индивидуальным особенностям своих учащихся: одному облегчит нагрузку, другому усилит её, третьему даст дополнительные задания. Всех этих мероприятий для дебильных детей мало, так как дебильные дети по своим психологическим особенностям выходят за пределы индивидуальных колебаний того типа, который мы называем нормой». С предъявлениями новых требований к образовательному процессу, внедрением новых педагогических технологий этот принцип не теряет актуальности и требует системного подхода в осуществлении.</vt:lpstr>
      <vt:lpstr> Особенности профессионально-трудового обучения в школе VIII вида.</vt:lpstr>
      <vt:lpstr>PowerPoint Presentation</vt:lpstr>
      <vt:lpstr>Формы дефекта</vt:lpstr>
      <vt:lpstr> Первая группа – это группа сильных девочек, хорошо успевающих.     Группа работает с опережением, они получают инструктаж индивидуально, самостоятельно работают по инструкционной карте или помогают слабым.</vt:lpstr>
      <vt:lpstr> Вторая группа девочек требует строгую дозировку и учет работы в течение урока. Вопрос: «Какую операцию ты выполняешь?», заставляет девочек соотносить свою работу с работой сильной группы, и трудиться более целесообразно. </vt:lpstr>
      <vt:lpstr> К третьей группе относятся учащиеся, которые не умеют планировать свою работу, мелкая моторика развита очень слабо, им постоянно требуется помощь учителя.</vt:lpstr>
      <vt:lpstr>  Изучение индивидуальных особенностей учащихся будет более успешным, если знать наиболее характерные особенности различных типов умственной отсталости. Учет различий в умственном развитии ребенка с ранним поражением мозга и ребенка с более поздним поражением (например, нарушения в результате травматизма или заболевания) дает ключ к пониманию индивидуальных особенностей подростка и помогает сделать оправданный выбор педагогических средств воздействия на его развитие.</vt:lpstr>
      <vt:lpstr> </vt:lpstr>
      <vt:lpstr> </vt:lpstr>
      <vt:lpstr>PowerPoint Presentation</vt:lpstr>
      <vt:lpstr> </vt:lpstr>
      <vt:lpstr>PowerPoint Presentation</vt:lpstr>
      <vt:lpstr>Спасибо  за внимание.</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Name of presentation</dc:title>
  <dc:creator>Евгения</dc:creator>
  <cp:lastModifiedBy>user</cp:lastModifiedBy>
  <cp:revision>34</cp:revision>
  <dcterms:created xsi:type="dcterms:W3CDTF">2018-03-25T13:53:48Z</dcterms:created>
  <dcterms:modified xsi:type="dcterms:W3CDTF">2024-04-29T04:53:00Z</dcterms:modified>
</cp:coreProperties>
</file>