
<file path=[Content_Types].xml><?xml version="1.0" encoding="utf-8"?>
<Types xmlns="http://schemas.openxmlformats.org/package/2006/content-types"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6"/>
  </p:notesMasterIdLst>
  <p:sldIdLst>
    <p:sldId id="256" r:id="rId2"/>
    <p:sldId id="257" r:id="rId3"/>
    <p:sldId id="26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8" r:id="rId13"/>
    <p:sldId id="266" r:id="rId14"/>
    <p:sldId id="269" r:id="rId1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>
      <p:cViewPr varScale="1">
        <p:scale>
          <a:sx n="88" d="100"/>
          <a:sy n="88" d="100"/>
        </p:scale>
        <p:origin x="1334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40A4325E-0E1C-4B95-9FBE-5B07DBF9EA3A}" type="datetimeFigureOut">
              <a:rPr lang="ru-RU"/>
              <a:pPr>
                <a:defRPr/>
              </a:pPr>
              <a:t>22.11.2022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fld id="{4C8BD6B5-C201-46E8-9CF0-D3CC41165612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809356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065286-42B3-402E-AF2B-BF5686639F57}" type="datetime1">
              <a:rPr lang="ru-RU"/>
              <a:pPr>
                <a:defRPr/>
              </a:pPr>
              <a:t>22.11.2022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A8E38AF-8660-441B-A8E1-A1562940D99F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58695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5CCDBA-3226-4238-8C84-A03002023459}" type="datetime1">
              <a:rPr lang="ru-RU"/>
              <a:pPr>
                <a:defRPr/>
              </a:pPr>
              <a:t>22.11.2022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31A2889-AC7E-4925-AB1B-17AE879308EE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07344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CB9282-0427-4912-9FD8-8F57254D9D32}" type="datetime1">
              <a:rPr lang="ru-RU"/>
              <a:pPr>
                <a:defRPr/>
              </a:pPr>
              <a:t>22.11.2022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F5F7703-FE4C-43BB-BEF2-F75E2BB00464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51949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751976-8859-4864-80AD-5613CC2149DE}" type="datetime1">
              <a:rPr lang="ru-RU"/>
              <a:pPr>
                <a:defRPr/>
              </a:pPr>
              <a:t>22.11.2022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A0B5964-C56E-4670-808F-522B036F0B4C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27061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9D5654-19F6-48EB-A294-AAFD4D429ED8}" type="datetime1">
              <a:rPr lang="ru-RU"/>
              <a:pPr>
                <a:defRPr/>
              </a:pPr>
              <a:t>22.11.2022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312638E-C600-4149-9EBD-F57C09C58B01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33429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870FC6-9F66-45E4-92BC-F7EA0B1BE3BD}" type="datetime1">
              <a:rPr lang="ru-RU"/>
              <a:pPr>
                <a:defRPr/>
              </a:pPr>
              <a:t>22.11.2022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7C9982D-46D9-4773-8953-5EB6A12CD8D2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01915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F5D4A8-ED8F-4730-8FE4-066A1EEDCA07}" type="datetime1">
              <a:rPr lang="ru-RU"/>
              <a:pPr>
                <a:defRPr/>
              </a:pPr>
              <a:t>22.11.2022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BD2C30-8DF4-4D48-8EB3-5A96E7475BC6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50668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A58001-D8FD-4AB3-B6EB-7C70D66B6D09}" type="datetime1">
              <a:rPr lang="ru-RU"/>
              <a:pPr>
                <a:defRPr/>
              </a:pPr>
              <a:t>22.11.2022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534E35C-DD33-40E5-BC43-041A6C065622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2865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10CC18-8BAE-4D8D-95F6-6939AA854984}" type="datetime1">
              <a:rPr lang="ru-RU"/>
              <a:pPr>
                <a:defRPr/>
              </a:pPr>
              <a:t>22.11.2022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08F4990-894D-4958-85B0-153A4E9627CF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10923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537442-8E69-4118-B572-B89D3E1A2878}" type="datetime1">
              <a:rPr lang="ru-RU"/>
              <a:pPr>
                <a:defRPr/>
              </a:pPr>
              <a:t>22.11.2022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40349BA-2C0E-40B2-96A6-1A94A16791E8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38575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71E3FB-0EFC-4A56-AC27-A831F8552820}" type="datetime1">
              <a:rPr lang="ru-RU"/>
              <a:pPr>
                <a:defRPr/>
              </a:pPr>
              <a:t>22.11.2022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D14843-FC1A-467B-923E-C2F1363AAD53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86003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7B34A448-E0DE-42C0-A4A9-23FE233A052C}" type="datetime1">
              <a:rPr lang="ru-RU"/>
              <a:pPr>
                <a:defRPr/>
              </a:pPr>
              <a:t>22.11.2022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1CAD61C8-A673-4889-B641-BD7B2A1ECBCD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714375" y="2786063"/>
            <a:ext cx="7772400" cy="1470025"/>
          </a:xfrm>
        </p:spPr>
        <p:txBody>
          <a:bodyPr/>
          <a:lstStyle/>
          <a:p>
            <a:r>
              <a:rPr lang="ru-RU" dirty="0" smtClean="0"/>
              <a:t>ПРОФЕССИОНАЛЬНЫЙ СТАНДАРТ «ПЕДАГОГ»- 2022</a:t>
            </a:r>
            <a:endParaRPr lang="ru-RU" dirty="0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85875" y="4429125"/>
            <a:ext cx="6400800" cy="17526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/>
              <a:t>Профессиональный стандарт учителя математики и информатики </a:t>
            </a:r>
          </a:p>
          <a:p>
            <a:pPr fontAlgn="auto">
              <a:spcAft>
                <a:spcPts val="0"/>
              </a:spcAft>
              <a:defRPr/>
            </a:pPr>
            <a:endParaRPr lang="ru-RU" dirty="0" smtClean="0"/>
          </a:p>
        </p:txBody>
      </p:sp>
      <p:pic>
        <p:nvPicPr>
          <p:cNvPr id="4" name="Picture 2" descr="H:\Documents and Settings\Aida\Рабочий стол\НОвая ГРАФИКА сборник\image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72264" y="5000636"/>
            <a:ext cx="1952628" cy="14376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6" descr="H:\Documents and Settings\Aida\Рабочий стол\МОИ шаблоны ЭКСПЕРИМЕНТы\collageB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10" y="428604"/>
            <a:ext cx="2956056" cy="21431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991" y="620688"/>
            <a:ext cx="8229600" cy="4525963"/>
          </a:xfrm>
        </p:spPr>
        <p:txBody>
          <a:bodyPr/>
          <a:lstStyle/>
          <a:p>
            <a:r>
              <a:rPr lang="ru-RU" sz="2000" i="1" dirty="0"/>
              <a:t>Проводить различия между точным и (или) приближенным математическим доказательством, в частности, компьютерной оценкой, приближенным измерением, вычислением и др</a:t>
            </a:r>
            <a:r>
              <a:rPr lang="ru-RU" sz="2000" i="1" dirty="0" smtClean="0"/>
              <a:t>.</a:t>
            </a:r>
          </a:p>
          <a:p>
            <a:r>
              <a:rPr lang="ru-RU" sz="2000" i="1" dirty="0"/>
              <a:t>Поддерживать баланс между самостоятельным открытием, узнаванием нового и технической тренировкой, исходя из возрастных и индивидуальных особенностей каждого обучающегося, характера осваиваемого материала</a:t>
            </a:r>
            <a:endParaRPr lang="ru-RU" sz="2000" dirty="0"/>
          </a:p>
          <a:p>
            <a:r>
              <a:rPr lang="ru-RU" sz="2000" i="1" dirty="0"/>
              <a:t>Обеспечивать коммуникативную и учебную "включенности" всех учащихся в образовательный процесс (в частности, понимание формулировки задания, основной терминологии, общего смысла идущего в классе обсуждения)</a:t>
            </a:r>
            <a:endParaRPr lang="ru-RU" sz="2000" dirty="0"/>
          </a:p>
          <a:p>
            <a:r>
              <a:rPr lang="ru-RU" sz="2000" i="1" dirty="0"/>
              <a:t>Обеспечивать помощь обучающимся, не освоившим необходимый материал (из всего курса математики), в форме предложения специальных заданий, индивидуальных консультаций (в том числе дистанционных); осуществлять пошаговый контроль выполнения соответствующих заданий, при необходимости прибегая к помощи других педагогических работников, в частности </a:t>
            </a:r>
            <a:r>
              <a:rPr lang="ru-RU" sz="2000" i="1" dirty="0" err="1"/>
              <a:t>тьюторов</a:t>
            </a:r>
            <a:endParaRPr lang="ru-RU" sz="2000" dirty="0"/>
          </a:p>
          <a:p>
            <a:endParaRPr lang="ru-RU" sz="2000" i="1" dirty="0"/>
          </a:p>
          <a:p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0751976-8859-4864-80AD-5613CC2149DE}" type="datetime1">
              <a:rPr lang="ru-RU" smtClean="0"/>
              <a:pPr>
                <a:defRPr/>
              </a:pPr>
              <a:t>22.11.2022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0B5964-C56E-4670-808F-522B036F0B4C}" type="slidenum">
              <a:rPr lang="ru-RU" smtClean="0"/>
              <a:pPr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2475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4525963"/>
          </a:xfrm>
        </p:spPr>
        <p:txBody>
          <a:bodyPr/>
          <a:lstStyle/>
          <a:p>
            <a:r>
              <a:rPr lang="ru-RU" sz="2000" dirty="0" smtClean="0"/>
              <a:t> </a:t>
            </a:r>
            <a:r>
              <a:rPr lang="ru-RU" sz="2000" i="1" dirty="0"/>
              <a:t>Использовать специальные коррекционные приемы обучения для детей с ограниченными возможностями здоровья. </a:t>
            </a:r>
          </a:p>
          <a:p>
            <a:r>
              <a:rPr lang="ru-RU" sz="2000" i="1" dirty="0" smtClean="0"/>
              <a:t>Уметь </a:t>
            </a:r>
            <a:r>
              <a:rPr lang="ru-RU" sz="2000" i="1" dirty="0"/>
              <a:t>решать задачи элементарной математики соответствующей ступени образования, в том числе те новые, которые возникают в ходе работы с учениками, задачи олимпиад (включая отдельные новые задачи регионального этапа Всероссийской олимпиады).</a:t>
            </a:r>
          </a:p>
          <a:p>
            <a:r>
              <a:rPr lang="ru-RU" sz="2000" i="1" dirty="0" smtClean="0"/>
              <a:t>Устойчиво </a:t>
            </a:r>
            <a:r>
              <a:rPr lang="ru-RU" sz="2000" i="1" dirty="0"/>
              <a:t>выполнять задания открытых банков на уровне, который может устанавливаться в зависимости от аттестационной категории учителя </a:t>
            </a:r>
            <a:r>
              <a:rPr lang="ru-RU" sz="2000" i="1" dirty="0" smtClean="0"/>
              <a:t>(для </a:t>
            </a:r>
            <a:r>
              <a:rPr lang="ru-RU" sz="2000" i="1" dirty="0"/>
              <a:t>высшей аттестационной категории – решение случайно выбираемых заданий из открытого банка девятого класса на уровне не хуже 90% выпускников, из открытого банка одиннадцатого класса – на уровне не хуже 80% выпускников, для учителя начальной школы – из открытого банка для четвертого класса – не хуже 95% выпускников).</a:t>
            </a:r>
          </a:p>
          <a:p>
            <a:r>
              <a:rPr lang="ru-RU" sz="2000" i="1" dirty="0"/>
              <a:t>Иметь канал консультирования по сложным математическим вопросам. </a:t>
            </a:r>
          </a:p>
          <a:p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0751976-8859-4864-80AD-5613CC2149DE}" type="datetime1">
              <a:rPr lang="ru-RU" smtClean="0"/>
              <a:pPr>
                <a:defRPr/>
              </a:pPr>
              <a:t>22.11.2022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0B5964-C56E-4670-808F-522B036F0B4C}" type="slidenum">
              <a:rPr lang="ru-RU" smtClean="0"/>
              <a:pPr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066946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0751976-8859-4864-80AD-5613CC2149DE}" type="datetime1">
              <a:rPr lang="ru-RU" smtClean="0"/>
              <a:pPr>
                <a:defRPr/>
              </a:pPr>
              <a:t>22.11.2022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0B5964-C56E-4670-808F-522B036F0B4C}" type="slidenum">
              <a:rPr lang="ru-RU" smtClean="0"/>
              <a:pPr/>
              <a:t>12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611560" y="751344"/>
            <a:ext cx="8075240" cy="45858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ru-RU" sz="2000" i="1" dirty="0">
                <a:latin typeface="+mn-lt"/>
              </a:rPr>
              <a:t>Владеть основными математическими компьютерными инструментами:</a:t>
            </a:r>
            <a:br>
              <a:rPr lang="ru-RU" sz="2000" i="1" dirty="0">
                <a:latin typeface="+mn-lt"/>
              </a:rPr>
            </a:br>
            <a:r>
              <a:rPr lang="ru-RU" sz="2000" i="1" dirty="0">
                <a:latin typeface="+mn-lt"/>
              </a:rPr>
              <a:t>- визуализации данных, зависимостей, отношений, процессов, геометрических объектов;</a:t>
            </a:r>
            <a:br>
              <a:rPr lang="ru-RU" sz="2000" i="1" dirty="0">
                <a:latin typeface="+mn-lt"/>
              </a:rPr>
            </a:br>
            <a:r>
              <a:rPr lang="ru-RU" sz="2000" i="1" dirty="0">
                <a:latin typeface="+mn-lt"/>
              </a:rPr>
              <a:t>- вычислений - численных и символьных;</a:t>
            </a:r>
            <a:br>
              <a:rPr lang="ru-RU" sz="2000" i="1" dirty="0">
                <a:latin typeface="+mn-lt"/>
              </a:rPr>
            </a:br>
            <a:r>
              <a:rPr lang="ru-RU" sz="2000" i="1" dirty="0">
                <a:latin typeface="+mn-lt"/>
              </a:rPr>
              <a:t>- обработки данных (статистики);</a:t>
            </a:r>
            <a:br>
              <a:rPr lang="ru-RU" sz="2000" i="1" dirty="0">
                <a:latin typeface="+mn-lt"/>
              </a:rPr>
            </a:br>
            <a:r>
              <a:rPr lang="ru-RU" sz="2000" i="1" dirty="0">
                <a:latin typeface="+mn-lt"/>
              </a:rPr>
              <a:t>- экспериментальных лабораторий (вероятность, информатика)</a:t>
            </a:r>
          </a:p>
          <a:p>
            <a:pPr marL="342900" indent="-3429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ru-RU" sz="2000" i="1" dirty="0">
                <a:latin typeface="+mn-lt"/>
              </a:rPr>
              <a:t> Квалифицированно набирать математический текст</a:t>
            </a:r>
          </a:p>
          <a:p>
            <a:pPr marL="342900" indent="-3429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ru-RU" sz="2000" i="1" dirty="0">
                <a:latin typeface="+mn-lt"/>
              </a:rPr>
              <a:t> Использовать информационные источники, следить за последними открытиями в области математики и знакомить с ними обучающихся</a:t>
            </a:r>
          </a:p>
          <a:p>
            <a:pPr marL="342900" indent="-3429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ru-RU" sz="2000" i="1" dirty="0">
                <a:latin typeface="+mn-lt"/>
              </a:rPr>
              <a:t>Работать с родителями (законными представителями), местным сообществом по проблематике математической культуры</a:t>
            </a:r>
          </a:p>
        </p:txBody>
      </p:sp>
    </p:spTree>
    <p:extLst>
      <p:ext uri="{BB962C8B-B14F-4D97-AF65-F5344CB8AC3E}">
        <p14:creationId xmlns:p14="http://schemas.microsoft.com/office/powerpoint/2010/main" val="90117279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58132"/>
            <a:ext cx="8229600" cy="1143000"/>
          </a:xfrm>
        </p:spPr>
        <p:txBody>
          <a:bodyPr/>
          <a:lstStyle/>
          <a:p>
            <a:r>
              <a:rPr lang="ru-RU" b="1" i="1" dirty="0">
                <a:solidFill>
                  <a:srgbClr val="C00000"/>
                </a:solidFill>
              </a:rPr>
              <a:t>Необходимые знания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0751976-8859-4864-80AD-5613CC2149DE}" type="datetime1">
              <a:rPr lang="ru-RU" smtClean="0"/>
              <a:pPr>
                <a:defRPr/>
              </a:pPr>
              <a:t>22.11.2022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0B5964-C56E-4670-808F-522B036F0B4C}" type="slidenum">
              <a:rPr lang="ru-RU" smtClean="0"/>
              <a:pPr/>
              <a:t>13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539552" y="1340768"/>
            <a:ext cx="8147248" cy="40441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2000" i="1" dirty="0">
                <a:latin typeface="+mn-lt"/>
              </a:rPr>
              <a:t>Основы математической теории и перспективных направлений развития современной математики</a:t>
            </a: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2000" i="1" dirty="0">
                <a:latin typeface="+mn-lt"/>
              </a:rPr>
              <a:t> </a:t>
            </a: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2000" i="1" dirty="0">
                <a:latin typeface="+mn-lt"/>
              </a:rPr>
              <a:t>Представление о широком спектре приложений математики и знание доступных обучающимся математических элементов этих приложений</a:t>
            </a: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2000" i="1" dirty="0">
                <a:latin typeface="+mn-lt"/>
              </a:rPr>
              <a:t> </a:t>
            </a: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2000" i="1" dirty="0">
                <a:latin typeface="+mn-lt"/>
              </a:rPr>
              <a:t>Теория и методика преподавания математики</a:t>
            </a: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2000" i="1" dirty="0">
                <a:latin typeface="+mn-lt"/>
              </a:rPr>
              <a:t> </a:t>
            </a: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2000" i="1" dirty="0">
                <a:latin typeface="+mn-lt"/>
              </a:rPr>
              <a:t>Специальные подходы и источники информации для обучения математике детей, для которых русский язык не является родным и ограниченно используется в семье и ближайшем окружении</a:t>
            </a:r>
            <a:endParaRPr lang="ru-RU" sz="2000" i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83507380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2663" y="1052736"/>
            <a:ext cx="8229600" cy="562074"/>
          </a:xfrm>
        </p:spPr>
        <p:txBody>
          <a:bodyPr/>
          <a:lstStyle/>
          <a:p>
            <a:r>
              <a:rPr lang="ru-RU" b="1" i="1" dirty="0">
                <a:solidFill>
                  <a:srgbClr val="C00000"/>
                </a:solidFill>
              </a:rPr>
              <a:t>Другие характеристики</a:t>
            </a:r>
            <a:br>
              <a:rPr lang="ru-RU" b="1" i="1" dirty="0">
                <a:solidFill>
                  <a:srgbClr val="C00000"/>
                </a:solidFill>
              </a:rPr>
            </a:br>
            <a:endParaRPr lang="ru-RU" b="1" i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810928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ru-RU" sz="2800" i="1" dirty="0"/>
              <a:t>Соблюдение правовых, нравственных и этических норм, требований профессиональной этики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0751976-8859-4864-80AD-5613CC2149DE}" type="datetime1">
              <a:rPr lang="ru-RU" smtClean="0"/>
              <a:pPr>
                <a:defRPr/>
              </a:pPr>
              <a:t>22.11.2022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0B5964-C56E-4670-808F-522B036F0B4C}" type="slidenum">
              <a:rPr lang="ru-RU" smtClean="0"/>
              <a:pPr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015615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Содержимое 2"/>
          <p:cNvSpPr>
            <a:spLocks noGrp="1"/>
          </p:cNvSpPr>
          <p:nvPr>
            <p:ph idx="1"/>
          </p:nvPr>
        </p:nvSpPr>
        <p:spPr>
          <a:xfrm>
            <a:off x="469424" y="908720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ru-RU" b="1" i="1" dirty="0" smtClean="0">
                <a:solidFill>
                  <a:srgbClr val="C00000"/>
                </a:solidFill>
              </a:rPr>
              <a:t>Профессиональный стандарт педагога </a:t>
            </a:r>
            <a:r>
              <a:rPr lang="ru-RU" dirty="0" smtClean="0"/>
              <a:t>— это перечень требований, определяющих квалификацию учителя, необходимую для качественного выполнения возложенных на него обязанностей.</a:t>
            </a:r>
            <a:endParaRPr lang="ru-RU" dirty="0" smtClean="0"/>
          </a:p>
        </p:txBody>
      </p:sp>
      <p:sp>
        <p:nvSpPr>
          <p:cNvPr id="4" name="Дата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DD9845EC-924B-40A2-B7F1-A3AF9F6B9CA7}" type="datetime1">
              <a:rPr lang="ru-RU"/>
              <a:pPr>
                <a:defRPr/>
              </a:pPr>
              <a:t>22.11.2022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A196444E-0DC7-4898-8C51-F58D71B4D3B1}" type="slidenum">
              <a:rPr lang="ru-RU">
                <a:solidFill>
                  <a:srgbClr val="898989"/>
                </a:solidFill>
              </a:rPr>
              <a:pPr/>
              <a:t>2</a:t>
            </a:fld>
            <a:endParaRPr lang="ru-RU">
              <a:solidFill>
                <a:srgbClr val="89898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82027" y="404664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ru-RU" sz="2400" b="1" i="1" dirty="0">
                <a:solidFill>
                  <a:srgbClr val="C00000"/>
                </a:solidFill>
              </a:rPr>
              <a:t>Профессиональный стандарт учителя математики и </a:t>
            </a:r>
            <a:r>
              <a:rPr lang="ru-RU" sz="2400" b="1" i="1" dirty="0" smtClean="0">
                <a:solidFill>
                  <a:srgbClr val="C00000"/>
                </a:solidFill>
              </a:rPr>
              <a:t>информатики включает </a:t>
            </a:r>
          </a:p>
          <a:p>
            <a:pPr marL="0" indent="0">
              <a:buNone/>
            </a:pPr>
            <a:endParaRPr lang="ru-RU" sz="2400" b="1" i="1" dirty="0">
              <a:solidFill>
                <a:srgbClr val="C00000"/>
              </a:solidFill>
            </a:endParaRPr>
          </a:p>
          <a:p>
            <a:r>
              <a:rPr lang="ru-RU" sz="2000" i="1" u="sng" dirty="0"/>
              <a:t>Общие </a:t>
            </a:r>
            <a:r>
              <a:rPr lang="ru-RU" sz="2000" i="1" u="sng" dirty="0" smtClean="0"/>
              <a:t>положения: </a:t>
            </a:r>
            <a:r>
              <a:rPr lang="ru-RU" sz="2000" dirty="0"/>
              <a:t>г</a:t>
            </a:r>
            <a:r>
              <a:rPr lang="ru-RU" sz="2000" dirty="0" smtClean="0"/>
              <a:t>лавным образовательный результат </a:t>
            </a:r>
            <a:r>
              <a:rPr lang="ru-RU" sz="2000" dirty="0"/>
              <a:t>освоения математики и </a:t>
            </a:r>
            <a:r>
              <a:rPr lang="ru-RU" sz="2000" dirty="0" smtClean="0"/>
              <a:t>информатики, основная задача учителя, особенности </a:t>
            </a:r>
            <a:r>
              <a:rPr lang="ru-RU" sz="2000" dirty="0"/>
              <a:t>школьной математики на </a:t>
            </a:r>
            <a:r>
              <a:rPr lang="ru-RU" sz="2000" dirty="0" smtClean="0"/>
              <a:t>дошкольной, начальной </a:t>
            </a:r>
            <a:r>
              <a:rPr lang="ru-RU" sz="2000" dirty="0"/>
              <a:t>и основной </a:t>
            </a:r>
            <a:r>
              <a:rPr lang="ru-RU" sz="2000" dirty="0" smtClean="0"/>
              <a:t>ступени, роль учителя и предпосылки работы учителя</a:t>
            </a:r>
          </a:p>
          <a:p>
            <a:endParaRPr lang="ru-RU" sz="2000" i="1" dirty="0"/>
          </a:p>
          <a:p>
            <a:r>
              <a:rPr lang="ru-RU" sz="2000" i="1" u="sng" dirty="0" smtClean="0"/>
              <a:t>Предметная </a:t>
            </a:r>
            <a:r>
              <a:rPr lang="ru-RU" sz="2000" i="1" u="sng" dirty="0"/>
              <a:t>компетентность учителя математики и </a:t>
            </a:r>
            <a:r>
              <a:rPr lang="ru-RU" sz="2000" i="1" u="sng" dirty="0" smtClean="0"/>
              <a:t>информатики</a:t>
            </a:r>
          </a:p>
          <a:p>
            <a:endParaRPr lang="ru-RU" sz="2000" i="1" u="sng" dirty="0"/>
          </a:p>
          <a:p>
            <a:r>
              <a:rPr lang="ru-RU" sz="2000" i="1" u="sng" dirty="0"/>
              <a:t>Профессиональные компетенции</a:t>
            </a:r>
            <a:r>
              <a:rPr lang="ru-RU" sz="2000" i="1" dirty="0"/>
              <a:t>, повышающие мотивацию к обучению и формирующие математическую культуру </a:t>
            </a:r>
            <a:endParaRPr lang="ru-RU" sz="2000" i="1" dirty="0" smtClean="0"/>
          </a:p>
          <a:p>
            <a:endParaRPr lang="ru-RU" sz="2000" i="1" dirty="0"/>
          </a:p>
          <a:p>
            <a:r>
              <a:rPr lang="ru-RU" sz="2000" i="1" u="sng" dirty="0"/>
              <a:t>Общепедагогическая компетентность </a:t>
            </a:r>
            <a:r>
              <a:rPr lang="ru-RU" sz="2000" i="1" dirty="0"/>
              <a:t>учителя математики и информатики </a:t>
            </a:r>
          </a:p>
          <a:p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0751976-8859-4864-80AD-5613CC2149DE}" type="datetime1">
              <a:rPr lang="ru-RU" smtClean="0"/>
              <a:pPr>
                <a:defRPr/>
              </a:pPr>
              <a:t>22.11.2022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0B5964-C56E-4670-808F-522B036F0B4C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737797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980728"/>
            <a:ext cx="8229600" cy="504123"/>
          </a:xfrm>
        </p:spPr>
        <p:txBody>
          <a:bodyPr/>
          <a:lstStyle/>
          <a:p>
            <a:r>
              <a:rPr lang="ru-RU" sz="2800" b="1" i="1" dirty="0">
                <a:solidFill>
                  <a:srgbClr val="C00000"/>
                </a:solidFill>
              </a:rPr>
              <a:t>Модуль "Предметное обучение. Математика" (уровень квалификации 6Б)</a:t>
            </a:r>
            <a:r>
              <a:rPr lang="ru-RU" b="1" dirty="0">
                <a:solidFill>
                  <a:srgbClr val="C00000"/>
                </a:solidFill>
              </a:rPr>
              <a:t/>
            </a:r>
            <a:br>
              <a:rPr lang="ru-RU" b="1" dirty="0">
                <a:solidFill>
                  <a:srgbClr val="C00000"/>
                </a:solidFill>
              </a:rPr>
            </a:b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89438" y="2060848"/>
            <a:ext cx="8003232" cy="2620888"/>
          </a:xfrm>
        </p:spPr>
        <p:txBody>
          <a:bodyPr/>
          <a:lstStyle/>
          <a:p>
            <a:pPr algn="ctr"/>
            <a:r>
              <a:rPr lang="ru-RU" i="1" dirty="0"/>
              <a:t>Трудовые </a:t>
            </a:r>
            <a:r>
              <a:rPr lang="ru-RU" i="1" dirty="0" smtClean="0"/>
              <a:t>действия</a:t>
            </a:r>
          </a:p>
          <a:p>
            <a:pPr algn="ctr"/>
            <a:r>
              <a:rPr lang="ru-RU" i="1" dirty="0" smtClean="0"/>
              <a:t>Необходимые умения</a:t>
            </a:r>
          </a:p>
          <a:p>
            <a:pPr algn="ctr"/>
            <a:r>
              <a:rPr lang="ru-RU" i="1" dirty="0" smtClean="0"/>
              <a:t>Необходимые знания</a:t>
            </a:r>
          </a:p>
          <a:p>
            <a:pPr algn="ctr"/>
            <a:r>
              <a:rPr lang="ru-RU" i="1" dirty="0" smtClean="0"/>
              <a:t>Другие характеристики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0751976-8859-4864-80AD-5613CC2149DE}" type="datetime1">
              <a:rPr lang="ru-RU" smtClean="0"/>
              <a:pPr>
                <a:defRPr/>
              </a:pPr>
              <a:t>22.11.2022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0B5964-C56E-4670-808F-522B036F0B4C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97190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620688"/>
            <a:ext cx="8229600" cy="778098"/>
          </a:xfrm>
        </p:spPr>
        <p:txBody>
          <a:bodyPr/>
          <a:lstStyle/>
          <a:p>
            <a:r>
              <a:rPr lang="ru-RU" b="1" i="1" dirty="0" smtClean="0">
                <a:solidFill>
                  <a:srgbClr val="C00000"/>
                </a:solidFill>
              </a:rPr>
              <a:t>Трудовые действия</a:t>
            </a:r>
            <a:r>
              <a:rPr lang="ru-RU" i="1" dirty="0" smtClean="0"/>
              <a:t/>
            </a:r>
            <a:br>
              <a:rPr lang="ru-RU" i="1" dirty="0" smtClean="0"/>
            </a:br>
            <a:endParaRPr lang="ru-RU" dirty="0"/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71014328"/>
              </p:ext>
            </p:extLst>
          </p:nvPr>
        </p:nvGraphicFramePr>
        <p:xfrm>
          <a:off x="457200" y="1470794"/>
          <a:ext cx="8147248" cy="322097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147248"/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Формирование способности к логическому рассуждению и коммуникации, установки на использование этой способности, на ее ценность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4615" marR="94615" marT="47625" marB="47625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Формирование способности к постижению основ математических моделей реального объекта или процесса, готовности к применению моделирования для построения объектов и процессов, определения или предсказания их свойств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4615" marR="94615" marT="47625" marB="47625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Формирование конкретных знаний, умений и навыков в области математики и информатики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4615" marR="94615" marT="47625" marB="47625"/>
                </a:tc>
              </a:tr>
            </a:tbl>
          </a:graphicData>
        </a:graphic>
      </p:graphicFrame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0751976-8859-4864-80AD-5613CC2149DE}" type="datetime1">
              <a:rPr lang="ru-RU" smtClean="0"/>
              <a:pPr>
                <a:defRPr/>
              </a:pPr>
              <a:t>22.11.2022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0B5964-C56E-4670-808F-522B036F0B4C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91524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16042755"/>
              </p:ext>
            </p:extLst>
          </p:nvPr>
        </p:nvGraphicFramePr>
        <p:xfrm>
          <a:off x="395536" y="836712"/>
          <a:ext cx="8229599" cy="36423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229599"/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Формирование внутренней (мысленной) модели математической ситуации (включая пространственный образ)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4615" marR="94615" marT="47625" marB="47625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Формирование у обучающихся умения проверять математическое доказательство, приводить опровергающий пример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4615" marR="94615" marT="47625" marB="47625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Формирование у обучающихся умения выделять подзадачи в задаче, перебирать возможные варианты объектов и действий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4615" marR="94615" marT="47625" marB="47625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Формирование у обучающихся умения пользоваться заданной математической моделью, в частности, формулой, геометрической конфигурацией, алгоритмом, оценивать возможный результат моделирования (например - вычисления)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4615" marR="94615" marT="47625" marB="47625"/>
                </a:tc>
              </a:tr>
            </a:tbl>
          </a:graphicData>
        </a:graphic>
      </p:graphicFrame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0751976-8859-4864-80AD-5613CC2149DE}" type="datetime1">
              <a:rPr lang="ru-RU" smtClean="0"/>
              <a:pPr>
                <a:defRPr/>
              </a:pPr>
              <a:t>22.11.2022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0B5964-C56E-4670-808F-522B036F0B4C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9573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46525044"/>
              </p:ext>
            </p:extLst>
          </p:nvPr>
        </p:nvGraphicFramePr>
        <p:xfrm>
          <a:off x="107504" y="188640"/>
          <a:ext cx="8928992" cy="628878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928992"/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Формирование у обучающихся умения применять средства информационно-коммуникационных технологий в решении задачи </a:t>
                      </a:r>
                      <a:r>
                        <a:rPr lang="ru-RU" sz="2000" u="none" dirty="0">
                          <a:solidFill>
                            <a:schemeClr val="accent6">
                              <a:lumMod val="40000"/>
                              <a:lumOff val="60000"/>
                            </a:schemeClr>
                          </a:solidFill>
                          <a:effectLst/>
                        </a:rPr>
                        <a:t>там, где это эффективно</a:t>
                      </a:r>
                      <a:endParaRPr lang="ru-RU" sz="2000" u="none" dirty="0">
                        <a:solidFill>
                          <a:schemeClr val="accent6">
                            <a:lumMod val="40000"/>
                            <a:lumOff val="6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4615" marR="94615" marT="47625" marB="47625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Формирование способности преодолевать интеллектуальные трудности, решать принципиально новые задачи, </a:t>
                      </a:r>
                      <a:r>
                        <a:rPr lang="ru-RU" sz="2000" u="none" dirty="0">
                          <a:solidFill>
                            <a:schemeClr val="accent6">
                              <a:lumMod val="40000"/>
                              <a:lumOff val="60000"/>
                            </a:schemeClr>
                          </a:solidFill>
                          <a:effectLst/>
                        </a:rPr>
                        <a:t>проявлять уважение к интеллектуальному труду и его результатам</a:t>
                      </a:r>
                      <a:endParaRPr lang="ru-RU" sz="2000" u="none" dirty="0">
                        <a:solidFill>
                          <a:schemeClr val="accent6">
                            <a:lumMod val="40000"/>
                            <a:lumOff val="6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4615" marR="94615" marT="47625" marB="47625"/>
                </a:tc>
              </a:tr>
              <a:tr h="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>
                          <a:effectLst/>
                        </a:rPr>
                        <a:t>Сотрудничество с другими учителями математики и информатики, физики, экономики, языков и др</a:t>
                      </a:r>
                      <a:r>
                        <a:rPr lang="ru-RU" sz="2000" dirty="0" smtClean="0">
                          <a:effectLst/>
                        </a:rPr>
                        <a:t>.,</a:t>
                      </a:r>
                      <a:r>
                        <a:rPr lang="ru-RU" sz="18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2000" b="1" kern="1200" dirty="0" smtClean="0">
                          <a:solidFill>
                            <a:schemeClr val="accent6">
                              <a:lumMod val="40000"/>
                              <a:lumOff val="6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уметь выполнять задания этих предметов, где существенным является математическое содержание, выполнять совместные </a:t>
                      </a:r>
                      <a:r>
                        <a:rPr lang="ru-RU" sz="2000" b="1" kern="1200" dirty="0" err="1" smtClean="0">
                          <a:solidFill>
                            <a:schemeClr val="accent6">
                              <a:lumMod val="40000"/>
                              <a:lumOff val="6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межпредметные</a:t>
                      </a:r>
                      <a:r>
                        <a:rPr lang="ru-RU" sz="2000" b="1" kern="1200" dirty="0" smtClean="0">
                          <a:solidFill>
                            <a:schemeClr val="accent6">
                              <a:lumMod val="40000"/>
                              <a:lumOff val="6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проекты, рецензировать </a:t>
                      </a:r>
                      <a:r>
                        <a:rPr lang="ru-RU" sz="20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размещенные в информационной среде работы учащихся по другим предметам с математической точки зрения. 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4615" marR="94615" marT="47625" marB="47625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Профессиональное использование элементов информационной образовательной среды с учетом возможностей применения </a:t>
                      </a:r>
                      <a:r>
                        <a:rPr lang="ru-RU" sz="2000" u="sng" dirty="0">
                          <a:solidFill>
                            <a:schemeClr val="accent6">
                              <a:lumMod val="40000"/>
                              <a:lumOff val="60000"/>
                            </a:schemeClr>
                          </a:solidFill>
                          <a:effectLst/>
                        </a:rPr>
                        <a:t>новых элементов такой среды, отсутствующих в конкретной образовательной </a:t>
                      </a:r>
                      <a:r>
                        <a:rPr lang="ru-RU" sz="2000" u="sng" dirty="0" smtClean="0">
                          <a:solidFill>
                            <a:schemeClr val="accent6">
                              <a:lumMod val="40000"/>
                              <a:lumOff val="60000"/>
                            </a:schemeClr>
                          </a:solidFill>
                          <a:effectLst/>
                        </a:rPr>
                        <a:t>организации !!!</a:t>
                      </a:r>
                      <a:endParaRPr lang="ru-RU" sz="2000" u="sng" dirty="0">
                        <a:solidFill>
                          <a:schemeClr val="accent6">
                            <a:lumMod val="40000"/>
                            <a:lumOff val="6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4615" marR="94615" marT="47625" marB="47625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Использование в работе с детьми </a:t>
                      </a:r>
                      <a:r>
                        <a:rPr lang="ru-RU" sz="2000" dirty="0">
                          <a:solidFill>
                            <a:schemeClr val="accent6">
                              <a:lumMod val="40000"/>
                              <a:lumOff val="60000"/>
                            </a:schemeClr>
                          </a:solidFill>
                          <a:effectLst/>
                        </a:rPr>
                        <a:t>информационных ресурсов, в том числе ресурсов дистанционного обучения, помощь детям в освоении и самостоятельном использовании этих ресурсов</a:t>
                      </a:r>
                      <a:endParaRPr lang="ru-RU" sz="2000" dirty="0">
                        <a:solidFill>
                          <a:schemeClr val="accent6">
                            <a:lumMod val="40000"/>
                            <a:lumOff val="6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4615" marR="94615" marT="47625" marB="47625"/>
                </a:tc>
              </a:tr>
            </a:tbl>
          </a:graphicData>
        </a:graphic>
      </p:graphicFrame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0751976-8859-4864-80AD-5613CC2149DE}" type="datetime1">
              <a:rPr lang="ru-RU" smtClean="0"/>
              <a:pPr>
                <a:defRPr/>
              </a:pPr>
              <a:t>22.11.2022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0B5964-C56E-4670-808F-522B036F0B4C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001173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23914616"/>
              </p:ext>
            </p:extLst>
          </p:nvPr>
        </p:nvGraphicFramePr>
        <p:xfrm>
          <a:off x="477889" y="332656"/>
          <a:ext cx="8208911" cy="395401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208911"/>
              </a:tblGrid>
              <a:tr h="139979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Предоставление информации о дополнительном образовании, возможности углубленного изучения математики в других образовательных и иных организациях, в том числе с применением дистанционных образовательных технологий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4615" marR="94615" marT="47625" marB="47625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Консультирование обучающихся по выбору профессий и специальностей, где особо необходимы знания математики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4615" marR="94615" marT="47625" marB="47625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Содействие формированию у обучающихся позитивных эмоций от математической деятельности, в том числе от нахождения ошибки в своих построениях как источника улучшения и нового понимания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4615" marR="94615" marT="47625" marB="47625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accent6">
                              <a:lumMod val="40000"/>
                              <a:lumOff val="60000"/>
                            </a:schemeClr>
                          </a:solidFill>
                          <a:effectLst/>
                        </a:rPr>
                        <a:t>Выявление совместно с обучающимися недостоверных и малоправдоподобных данных</a:t>
                      </a:r>
                      <a:endParaRPr lang="ru-RU" sz="2000" dirty="0">
                        <a:solidFill>
                          <a:schemeClr val="accent6">
                            <a:lumMod val="40000"/>
                            <a:lumOff val="6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4615" marR="94615" marT="47625" marB="47625"/>
                </a:tc>
              </a:tr>
            </a:tbl>
          </a:graphicData>
        </a:graphic>
      </p:graphicFrame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0751976-8859-4864-80AD-5613CC2149DE}" type="datetime1">
              <a:rPr lang="ru-RU" smtClean="0"/>
              <a:pPr>
                <a:defRPr/>
              </a:pPr>
              <a:t>22.11.2022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0B5964-C56E-4670-808F-522B036F0B4C}" type="slidenum">
              <a:rPr lang="ru-RU" smtClean="0"/>
              <a:pPr/>
              <a:t>8</a:t>
            </a:fld>
            <a:endParaRPr lang="ru-RU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5749214"/>
              </p:ext>
            </p:extLst>
          </p:nvPr>
        </p:nvGraphicFramePr>
        <p:xfrm>
          <a:off x="457200" y="4293096"/>
          <a:ext cx="8229599" cy="21183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229599"/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accent6">
                              <a:lumMod val="40000"/>
                              <a:lumOff val="60000"/>
                            </a:schemeClr>
                          </a:solidFill>
                          <a:effectLst/>
                        </a:rPr>
                        <a:t>Формирование позитивного отношения со стороны всех обучающихся к интеллектуальным достижениям одноклассников </a:t>
                      </a:r>
                      <a:r>
                        <a:rPr lang="ru-RU" sz="2000" dirty="0">
                          <a:effectLst/>
                        </a:rPr>
                        <a:t>независимо от абсолютного уровня этого достижения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4615" marR="94615" marT="47625" marB="47625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Формирование представлений обучающихся о полезности знаний математики вне зависимости от избранной профессии или специальности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4615" marR="94615" marT="47625" marB="47625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6516253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836712"/>
            <a:ext cx="8229600" cy="418058"/>
          </a:xfrm>
        </p:spPr>
        <p:txBody>
          <a:bodyPr/>
          <a:lstStyle/>
          <a:p>
            <a:r>
              <a:rPr lang="ru-RU" b="1" i="1" dirty="0">
                <a:solidFill>
                  <a:srgbClr val="C00000"/>
                </a:solidFill>
              </a:rPr>
              <a:t>Необходимые умения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063455"/>
            <a:ext cx="8229600" cy="4525963"/>
          </a:xfrm>
        </p:spPr>
        <p:txBody>
          <a:bodyPr/>
          <a:lstStyle/>
          <a:p>
            <a:r>
              <a:rPr lang="ru-RU" sz="2000" i="1" dirty="0"/>
              <a:t>Формировать у обучающихся убеждение в абсолютности математической истины и математического доказательства, предотвращать формирование модели поверхностной имитации действий, ведущих к успеху, без ясного понимания смысла; поощрять выбор различных путей в решении поставленной </a:t>
            </a:r>
            <a:r>
              <a:rPr lang="ru-RU" sz="2000" i="1" dirty="0" smtClean="0"/>
              <a:t>задачи</a:t>
            </a:r>
          </a:p>
          <a:p>
            <a:r>
              <a:rPr lang="ru-RU" sz="2000" i="1" dirty="0"/>
              <a:t>Совместно с обучающимися проводить анализ учебных и жизненных ситуаций, в которых можно применить математический аппарат и математические инструменты (например, динамические таблицы), то же - для идеализированных (задачных) ситуаций, описанных текстом</a:t>
            </a:r>
            <a:endParaRPr lang="ru-RU" sz="2000" dirty="0"/>
          </a:p>
          <a:p>
            <a:r>
              <a:rPr lang="ru-RU" sz="2000" i="1" dirty="0"/>
              <a:t>Совместно с обучающимися создавать и использовать наглядные представления математических объектов и процессов, рисуя наброски от руки на бумаге и классной доске, с помощью компьютерных инструментов на экране, строя объемные модели вручную и на компьютере (с помощью 3D-принтера)</a:t>
            </a:r>
            <a:endParaRPr lang="ru-RU" sz="2000" dirty="0"/>
          </a:p>
          <a:p>
            <a:endParaRPr lang="ru-RU" sz="2000" dirty="0"/>
          </a:p>
          <a:p>
            <a:endParaRPr lang="ru-RU" sz="1800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0751976-8859-4864-80AD-5613CC2149DE}" type="datetime1">
              <a:rPr lang="ru-RU" smtClean="0"/>
              <a:pPr>
                <a:defRPr/>
              </a:pPr>
              <a:t>22.11.2022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0B5964-C56E-4670-808F-522B036F0B4C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018717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3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72</TotalTime>
  <Words>897</Words>
  <Application>Microsoft Office PowerPoint</Application>
  <PresentationFormat>Экран (4:3)</PresentationFormat>
  <Paragraphs>88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7" baseType="lpstr">
      <vt:lpstr>Calibri</vt:lpstr>
      <vt:lpstr>Arial</vt:lpstr>
      <vt:lpstr>Тема Office</vt:lpstr>
      <vt:lpstr>ПРОФЕССИОНАЛЬНЫЙ СТАНДАРТ «ПЕДАГОГ»- 2022</vt:lpstr>
      <vt:lpstr>Презентация PowerPoint</vt:lpstr>
      <vt:lpstr>Презентация PowerPoint</vt:lpstr>
      <vt:lpstr>Модуль "Предметное обучение. Математика" (уровень квалификации 6Б) </vt:lpstr>
      <vt:lpstr>Трудовые действия </vt:lpstr>
      <vt:lpstr>Презентация PowerPoint</vt:lpstr>
      <vt:lpstr>Презентация PowerPoint</vt:lpstr>
      <vt:lpstr>Презентация PowerPoint</vt:lpstr>
      <vt:lpstr>Необходимые умения </vt:lpstr>
      <vt:lpstr>Презентация PowerPoint</vt:lpstr>
      <vt:lpstr>Презентация PowerPoint</vt:lpstr>
      <vt:lpstr>Презентация PowerPoint</vt:lpstr>
      <vt:lpstr>Необходимые знания</vt:lpstr>
      <vt:lpstr>Другие характеристики 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ПРОФЕССИОНАЛЬНЫЙ СТАНДАРТ «ПЕДАГОГ»- 2022</dc:title>
  <dc:creator>User</dc:creator>
  <cp:lastModifiedBy>User</cp:lastModifiedBy>
  <cp:revision>11</cp:revision>
  <dcterms:created xsi:type="dcterms:W3CDTF">2022-11-22T12:39:13Z</dcterms:created>
  <dcterms:modified xsi:type="dcterms:W3CDTF">2022-11-22T13:51:45Z</dcterms:modified>
</cp:coreProperties>
</file>