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4" r:id="rId6"/>
    <p:sldId id="265" r:id="rId7"/>
    <p:sldId id="266" r:id="rId8"/>
    <p:sldId id="267" r:id="rId9"/>
    <p:sldId id="268" r:id="rId10"/>
    <p:sldId id="270" r:id="rId11"/>
    <p:sldId id="272" r:id="rId12"/>
    <p:sldId id="273" r:id="rId13"/>
    <p:sldId id="275" r:id="rId14"/>
    <p:sldId id="276" r:id="rId15"/>
    <p:sldId id="277" r:id="rId16"/>
    <p:sldId id="279" r:id="rId17"/>
    <p:sldId id="280" r:id="rId18"/>
    <p:sldId id="281" r:id="rId19"/>
    <p:sldId id="282" r:id="rId20"/>
    <p:sldId id="283" r:id="rId21"/>
    <p:sldId id="284" r:id="rId22"/>
    <p:sldId id="286" r:id="rId23"/>
    <p:sldId id="285" r:id="rId24"/>
    <p:sldId id="287" r:id="rId25"/>
    <p:sldId id="288" r:id="rId26"/>
    <p:sldId id="289" r:id="rId27"/>
    <p:sldId id="293" r:id="rId28"/>
    <p:sldId id="292" r:id="rId29"/>
    <p:sldId id="327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146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503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065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208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9847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1063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485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4968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891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655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628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096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158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735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388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547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325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6EC3F855-B908-4A17-ACFA-6600D0C43917}" type="datetimeFigureOut">
              <a:rPr lang="ru-RU" smtClean="0"/>
              <a:t>22.02.2024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FB28726D-92D3-46F0-9DC7-97FEAEA05E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54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1286933"/>
            <a:ext cx="8825658" cy="2677648"/>
          </a:xfrm>
        </p:spPr>
        <p:txBody>
          <a:bodyPr/>
          <a:lstStyle/>
          <a:p>
            <a:pPr algn="ctr"/>
            <a:r>
              <a:rPr lang="ru-RU" dirty="0" smtClean="0"/>
              <a:t>Организация исследовательской деятельности учащихся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Ратникова Надежда александровна, </a:t>
            </a:r>
          </a:p>
          <a:p>
            <a:pPr algn="r"/>
            <a:r>
              <a:rPr lang="ru-RU" dirty="0" smtClean="0"/>
              <a:t>учитель математики МАОУ «СОШ №19 г. Улан-Удэ»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590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4109" y="2363355"/>
            <a:ext cx="11212946" cy="34163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/>
              <a:t>	</a:t>
            </a:r>
            <a:r>
              <a:rPr lang="ru-RU" b="1" dirty="0" smtClean="0"/>
              <a:t>Рекомендации </a:t>
            </a:r>
            <a:r>
              <a:rPr lang="ru-RU" b="1" dirty="0"/>
              <a:t>по выбору тем учебных исследований (А.И. Савенков</a:t>
            </a:r>
            <a:r>
              <a:rPr lang="ru-RU" b="1" dirty="0" smtClean="0"/>
              <a:t>)</a:t>
            </a:r>
          </a:p>
          <a:p>
            <a:r>
              <a:rPr lang="ru-RU" dirty="0" smtClean="0"/>
              <a:t>должна </a:t>
            </a:r>
            <a:r>
              <a:rPr lang="ru-RU" dirty="0"/>
              <a:t>быть сформулирована </a:t>
            </a:r>
            <a:r>
              <a:rPr lang="ru-RU" b="1" dirty="0"/>
              <a:t>лаконично </a:t>
            </a:r>
            <a:endParaRPr lang="ru-RU" b="1" dirty="0" smtClean="0"/>
          </a:p>
          <a:p>
            <a:r>
              <a:rPr lang="ru-RU" dirty="0" smtClean="0"/>
              <a:t>должна </a:t>
            </a:r>
            <a:r>
              <a:rPr lang="ru-RU" dirty="0"/>
              <a:t>быть </a:t>
            </a:r>
            <a:r>
              <a:rPr lang="ru-RU" b="1" dirty="0"/>
              <a:t>актуальной</a:t>
            </a:r>
            <a:r>
              <a:rPr lang="ru-RU" dirty="0"/>
              <a:t> (затрагивать наиболее дискуссионные аспекты рассматриваемой проблемы); </a:t>
            </a:r>
            <a:endParaRPr lang="ru-RU" dirty="0" smtClean="0"/>
          </a:p>
          <a:p>
            <a:r>
              <a:rPr lang="ru-RU" dirty="0" smtClean="0"/>
              <a:t>должна </a:t>
            </a:r>
            <a:r>
              <a:rPr lang="ru-RU" dirty="0"/>
              <a:t>быть </a:t>
            </a:r>
            <a:r>
              <a:rPr lang="ru-RU" b="1" dirty="0"/>
              <a:t>интересной ученику</a:t>
            </a:r>
            <a:r>
              <a:rPr lang="ru-RU" dirty="0"/>
              <a:t>, она должна его увлечь</a:t>
            </a:r>
            <a:r>
              <a:rPr lang="ru-RU" dirty="0" smtClean="0"/>
              <a:t>;</a:t>
            </a:r>
          </a:p>
          <a:p>
            <a:r>
              <a:rPr lang="ru-RU" dirty="0" smtClean="0"/>
              <a:t>должна </a:t>
            </a:r>
            <a:r>
              <a:rPr lang="ru-RU" dirty="0"/>
              <a:t>быть </a:t>
            </a:r>
            <a:r>
              <a:rPr lang="ru-RU" b="1" dirty="0"/>
              <a:t>выполнима</a:t>
            </a:r>
            <a:r>
              <a:rPr lang="ru-RU" dirty="0"/>
              <a:t>, решение её должно принести реальную пользу участникам исследования; </a:t>
            </a:r>
            <a:endParaRPr lang="ru-RU" dirty="0" smtClean="0"/>
          </a:p>
          <a:p>
            <a:r>
              <a:rPr lang="ru-RU" dirty="0" smtClean="0"/>
              <a:t>должна </a:t>
            </a:r>
            <a:r>
              <a:rPr lang="ru-RU" dirty="0"/>
              <a:t>быть </a:t>
            </a:r>
            <a:r>
              <a:rPr lang="ru-RU" b="1" dirty="0"/>
              <a:t>оригинальной</a:t>
            </a:r>
            <a:r>
              <a:rPr lang="ru-RU" dirty="0"/>
              <a:t>, в ней должен быть элемент неожиданности, необычности; </a:t>
            </a:r>
            <a:endParaRPr lang="ru-RU" dirty="0" smtClean="0"/>
          </a:p>
          <a:p>
            <a:r>
              <a:rPr lang="ru-RU" dirty="0" smtClean="0"/>
              <a:t>должна </a:t>
            </a:r>
            <a:r>
              <a:rPr lang="ru-RU" dirty="0"/>
              <a:t>быть такой, чтобы работа была выполнена качественно, но </a:t>
            </a:r>
            <a:r>
              <a:rPr lang="ru-RU" b="1" dirty="0"/>
              <a:t>относительно быстро</a:t>
            </a:r>
            <a:r>
              <a:rPr lang="ru-RU" dirty="0"/>
              <a:t>; </a:t>
            </a:r>
            <a:endParaRPr lang="ru-RU" dirty="0" smtClean="0"/>
          </a:p>
          <a:p>
            <a:r>
              <a:rPr lang="ru-RU" dirty="0" smtClean="0"/>
              <a:t>должна </a:t>
            </a:r>
            <a:r>
              <a:rPr lang="ru-RU" dirty="0"/>
              <a:t>быть </a:t>
            </a:r>
            <a:r>
              <a:rPr lang="ru-RU" b="1" dirty="0"/>
              <a:t>доступна</a:t>
            </a:r>
            <a:r>
              <a:rPr lang="ru-RU" dirty="0"/>
              <a:t> (ученик должен понимать то, что он пытается проанализировать и описать</a:t>
            </a:r>
            <a:r>
              <a:rPr lang="ru-RU" dirty="0" smtClean="0"/>
              <a:t>);</a:t>
            </a:r>
          </a:p>
          <a:p>
            <a:r>
              <a:rPr lang="ru-RU" dirty="0" smtClean="0"/>
              <a:t>должна </a:t>
            </a:r>
            <a:r>
              <a:rPr lang="ru-RU" dirty="0"/>
              <a:t>вызывать </a:t>
            </a:r>
            <a:r>
              <a:rPr lang="ru-RU" b="1" dirty="0"/>
              <a:t>интерес</a:t>
            </a:r>
            <a:r>
              <a:rPr lang="ru-RU" dirty="0"/>
              <a:t> не только у ученика, но </a:t>
            </a:r>
            <a:r>
              <a:rPr lang="ru-RU" b="1" dirty="0"/>
              <a:t>и у</a:t>
            </a:r>
            <a:r>
              <a:rPr lang="ru-RU" dirty="0"/>
              <a:t> его </a:t>
            </a:r>
            <a:r>
              <a:rPr lang="ru-RU" b="1" dirty="0" smtClean="0"/>
              <a:t>руководителя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/>
              <a:t>	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	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05164" y="1037793"/>
            <a:ext cx="9975129" cy="708025"/>
          </a:xfrm>
        </p:spPr>
        <p:txBody>
          <a:bodyPr/>
          <a:lstStyle/>
          <a:p>
            <a:r>
              <a:rPr lang="ru-RU" sz="2400" dirty="0"/>
              <a:t>Б) выбор, формулировка и обоснование темы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158924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9827" y="1066032"/>
            <a:ext cx="8761413" cy="706964"/>
          </a:xfrm>
        </p:spPr>
        <p:txBody>
          <a:bodyPr/>
          <a:lstStyle/>
          <a:p>
            <a:r>
              <a:rPr lang="ru-RU" sz="2800" dirty="0"/>
              <a:t>В) определение цели и задач исследования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073" y="2778991"/>
            <a:ext cx="11074399" cy="3416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	</a:t>
            </a:r>
            <a:r>
              <a:rPr lang="ru-RU" sz="2000" b="1" dirty="0" smtClean="0"/>
              <a:t>Цель </a:t>
            </a:r>
            <a:r>
              <a:rPr lang="ru-RU" sz="2000" b="1" dirty="0"/>
              <a:t>исследовательской работы </a:t>
            </a:r>
            <a:r>
              <a:rPr lang="ru-RU" sz="2000" dirty="0"/>
              <a:t>состоит в изучении фактов, событий и установлении закономерностей, которые их связывают между собой.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	Цель </a:t>
            </a:r>
            <a:r>
              <a:rPr lang="ru-RU" sz="2000" dirty="0"/>
              <a:t>конкретизируется в задачах.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/>
              <a:t>	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b="1" dirty="0"/>
              <a:t>	</a:t>
            </a:r>
            <a:r>
              <a:rPr lang="ru-RU" sz="2000" b="1" dirty="0" smtClean="0"/>
              <a:t>Задача</a:t>
            </a:r>
            <a:r>
              <a:rPr lang="ru-RU" sz="2000" dirty="0" smtClean="0"/>
              <a:t> </a:t>
            </a:r>
            <a:r>
              <a:rPr lang="ru-RU" sz="2000" dirty="0"/>
              <a:t>– это то, что надо сделать, чтобы достичь цели, разрешить проблему исследования. Задачи лучше всего формулировать в виде утверждения того, что необходимо сделать, чтобы цель была достигнута.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	Названия </a:t>
            </a:r>
            <a:r>
              <a:rPr lang="ru-RU" sz="2000" dirty="0"/>
              <a:t>глав рождаются именно из формулировок задач. Совокупность </a:t>
            </a:r>
            <a:r>
              <a:rPr lang="ru-RU" sz="2000" dirty="0" smtClean="0"/>
              <a:t>вопросов-задач задает </a:t>
            </a:r>
            <a:r>
              <a:rPr lang="ru-RU" sz="2000" dirty="0"/>
              <a:t>программу </a:t>
            </a:r>
            <a:r>
              <a:rPr lang="ru-RU" sz="2000" dirty="0" smtClean="0"/>
              <a:t>исследования.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3681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5754" y="1084504"/>
            <a:ext cx="8761413" cy="706964"/>
          </a:xfrm>
        </p:spPr>
        <p:txBody>
          <a:bodyPr/>
          <a:lstStyle/>
          <a:p>
            <a:r>
              <a:rPr lang="ru-RU" sz="2800" dirty="0"/>
              <a:t>Г) определение гипотезы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418" y="2428009"/>
            <a:ext cx="11176000" cy="341630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Гипотеза</a:t>
            </a:r>
            <a:r>
              <a:rPr lang="ru-RU" sz="2000" dirty="0" smtClean="0"/>
              <a:t> </a:t>
            </a:r>
            <a:r>
              <a:rPr lang="ru-RU" sz="2000" dirty="0"/>
              <a:t>исследования представляет собой </a:t>
            </a:r>
            <a:r>
              <a:rPr lang="ru-RU" sz="2000" dirty="0" smtClean="0"/>
              <a:t>утверждение</a:t>
            </a:r>
            <a:r>
              <a:rPr lang="ru-RU" sz="2000" dirty="0"/>
              <a:t>, нуждающееся в проверке.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	Гипотеза </a:t>
            </a:r>
            <a:r>
              <a:rPr lang="ru-RU" sz="2000" dirty="0"/>
              <a:t>должна быть проверяемой, содержать предположение, быть логически непротиворечивой, соответствовать фактам. </a:t>
            </a:r>
            <a:r>
              <a:rPr lang="ru-RU" sz="2000" u="sng" dirty="0" smtClean="0"/>
              <a:t>Наличие </a:t>
            </a:r>
            <a:r>
              <a:rPr lang="ru-RU" sz="2000" u="sng" dirty="0"/>
              <a:t>гипотезы придает исследовательской работе проблемный </a:t>
            </a:r>
            <a:r>
              <a:rPr lang="ru-RU" sz="2000" u="sng" dirty="0" smtClean="0"/>
              <a:t>характер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	</a:t>
            </a:r>
            <a:r>
              <a:rPr lang="ru-RU" sz="2000" i="1" u="sng" dirty="0" smtClean="0"/>
              <a:t>Виды гипотез: </a:t>
            </a:r>
          </a:p>
          <a:p>
            <a:pPr marL="0" indent="0">
              <a:buNone/>
            </a:pPr>
            <a:r>
              <a:rPr lang="ru-RU" sz="2000" dirty="0" smtClean="0"/>
              <a:t>- описательные </a:t>
            </a:r>
            <a:r>
              <a:rPr lang="ru-RU" sz="2000" dirty="0"/>
              <a:t>(предположение о структуре объекта или процесса; о форме связей между элементами изучаемого объекта); </a:t>
            </a:r>
          </a:p>
          <a:p>
            <a:pPr marL="0" indent="0">
              <a:buNone/>
            </a:pPr>
            <a:r>
              <a:rPr lang="ru-RU" sz="2000" dirty="0" smtClean="0"/>
              <a:t>- объяснительные </a:t>
            </a:r>
            <a:r>
              <a:rPr lang="ru-RU" sz="2000" dirty="0"/>
              <a:t>(предположение о причинно-следственных связях в изучаемом объекте, которое требуется экспериментально проверить). 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140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9331" y="1075268"/>
            <a:ext cx="9919446" cy="706964"/>
          </a:xfrm>
        </p:spPr>
        <p:txBody>
          <a:bodyPr/>
          <a:lstStyle/>
          <a:p>
            <a:r>
              <a:rPr lang="ru-RU" sz="2800" dirty="0"/>
              <a:t>Д) составление плана исследовательской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073" y="2594263"/>
            <a:ext cx="11305309" cy="34163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Названия </a:t>
            </a:r>
            <a:r>
              <a:rPr lang="ru-RU" sz="2400" dirty="0"/>
              <a:t>глав тесно связаны с задачами работы. </a:t>
            </a:r>
            <a:endParaRPr lang="ru-RU" sz="2400" dirty="0" smtClean="0"/>
          </a:p>
          <a:p>
            <a:r>
              <a:rPr lang="ru-RU" sz="2400" dirty="0" smtClean="0"/>
              <a:t>Требования </a:t>
            </a:r>
            <a:r>
              <a:rPr lang="ru-RU" sz="2400" dirty="0"/>
              <a:t>к формулировкам названий схожи с требованиями к формулировке темы: они должны быть лаконичны, логически взаимосвязаны друг с другом, а объем рассматриваемых в главах вопросов должен быть по возможности равнозначным. </a:t>
            </a:r>
            <a:endParaRPr lang="ru-RU" sz="2400" dirty="0" smtClean="0"/>
          </a:p>
          <a:p>
            <a:r>
              <a:rPr lang="ru-RU" sz="2400" dirty="0" smtClean="0"/>
              <a:t>В </a:t>
            </a:r>
            <a:r>
              <a:rPr lang="ru-RU" sz="2400" dirty="0"/>
              <a:t>объемных главах могут быть </a:t>
            </a:r>
            <a:r>
              <a:rPr lang="ru-RU" sz="2400" dirty="0" err="1"/>
              <a:t>подглавы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572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6154" y="1167632"/>
            <a:ext cx="8761413" cy="706964"/>
          </a:xfrm>
        </p:spPr>
        <p:txBody>
          <a:bodyPr/>
          <a:lstStyle/>
          <a:p>
            <a:r>
              <a:rPr lang="ru-RU" sz="2800" dirty="0"/>
              <a:t>Е) определение методов исследования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527" y="2363355"/>
            <a:ext cx="11342255" cy="34163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Метод</a:t>
            </a:r>
            <a:r>
              <a:rPr lang="ru-RU" sz="2400" dirty="0" smtClean="0"/>
              <a:t> </a:t>
            </a:r>
            <a:r>
              <a:rPr lang="ru-RU" sz="2400" dirty="0"/>
              <a:t>– способ достижения цели исследования. От выбора метода зависит возможность реализации исследования – его проведения и получения определенного результата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Методы </a:t>
            </a:r>
            <a:r>
              <a:rPr lang="ru-RU" sz="2400" dirty="0"/>
              <a:t>делятся на </a:t>
            </a:r>
            <a:r>
              <a:rPr lang="ru-RU" sz="2400" u="sng" dirty="0"/>
              <a:t>два класса</a:t>
            </a:r>
            <a:r>
              <a:rPr lang="ru-RU" sz="2400" dirty="0"/>
              <a:t>: получение и сбор информации и методы её обработки.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	Первый </a:t>
            </a:r>
            <a:r>
              <a:rPr lang="ru-RU" sz="2400" dirty="0"/>
              <a:t>класс методов – </a:t>
            </a:r>
            <a:r>
              <a:rPr lang="ru-RU" sz="2400" u="sng" dirty="0"/>
              <a:t>сбор информации </a:t>
            </a:r>
            <a:r>
              <a:rPr lang="ru-RU" sz="2400" dirty="0" smtClean="0"/>
              <a:t>(подразделяется </a:t>
            </a:r>
            <a:r>
              <a:rPr lang="ru-RU" sz="2400" dirty="0"/>
              <a:t>на теоретические и </a:t>
            </a:r>
            <a:r>
              <a:rPr lang="ru-RU" sz="2400" dirty="0" smtClean="0"/>
              <a:t>практические). </a:t>
            </a:r>
          </a:p>
          <a:p>
            <a:pPr marL="0" indent="0">
              <a:buNone/>
            </a:pPr>
            <a:r>
              <a:rPr lang="ru-RU" sz="2400" dirty="0" smtClean="0"/>
              <a:t>	Второй </a:t>
            </a:r>
            <a:r>
              <a:rPr lang="ru-RU" sz="2400" dirty="0"/>
              <a:t>класс касается </a:t>
            </a:r>
            <a:r>
              <a:rPr lang="ru-RU" sz="2400" u="sng" dirty="0"/>
              <a:t>обработки информации</a:t>
            </a:r>
            <a:r>
              <a:rPr lang="ru-RU" sz="2400" dirty="0"/>
              <a:t>. Они делятся на количественные (математические, статистические и др.) и качественные (содержательные).</a:t>
            </a:r>
          </a:p>
        </p:txBody>
      </p:sp>
    </p:spTree>
    <p:extLst>
      <p:ext uri="{BB962C8B-B14F-4D97-AF65-F5344CB8AC3E}">
        <p14:creationId xmlns:p14="http://schemas.microsoft.com/office/powerpoint/2010/main" val="49888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5754" y="1093740"/>
            <a:ext cx="8761413" cy="706964"/>
          </a:xfrm>
        </p:spPr>
        <p:txBody>
          <a:bodyPr/>
          <a:lstStyle/>
          <a:p>
            <a:r>
              <a:rPr lang="ru-RU" sz="2800" dirty="0"/>
              <a:t>Этап 2. Проведение исследования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473" y="2529609"/>
            <a:ext cx="11231417" cy="3416300"/>
          </a:xfrm>
        </p:spPr>
        <p:txBody>
          <a:bodyPr>
            <a:noAutofit/>
          </a:bodyPr>
          <a:lstStyle/>
          <a:p>
            <a:r>
              <a:rPr lang="ru-RU" sz="2000" b="1" dirty="0"/>
              <a:t>Анализ литературы </a:t>
            </a:r>
            <a:r>
              <a:rPr lang="ru-RU" sz="2000" dirty="0"/>
              <a:t>– важнейший элемент исследовательской деятельности, поскольку он позволяет понять состояние дел, познакомиться с результатами ранее проведенных исследований, уточнить задачи научного поиска и </a:t>
            </a:r>
            <a:r>
              <a:rPr lang="ru-RU" sz="2000" dirty="0" smtClean="0"/>
              <a:t>т.д.</a:t>
            </a:r>
            <a:r>
              <a:rPr lang="ru-RU" sz="2000" dirty="0"/>
              <a:t> </a:t>
            </a:r>
            <a:r>
              <a:rPr lang="ru-RU" sz="2000" dirty="0" smtClean="0"/>
              <a:t>Анализ литературы завершается систематизацией </a:t>
            </a:r>
            <a:r>
              <a:rPr lang="ru-RU" sz="2000" dirty="0"/>
              <a:t>накопленного </a:t>
            </a:r>
            <a:r>
              <a:rPr lang="ru-RU" sz="2000" dirty="0" smtClean="0"/>
              <a:t>материала.</a:t>
            </a:r>
          </a:p>
          <a:p>
            <a:r>
              <a:rPr lang="ru-RU" sz="2000" dirty="0"/>
              <a:t>На этапе </a:t>
            </a:r>
            <a:r>
              <a:rPr lang="ru-RU" sz="2000" b="1" dirty="0"/>
              <a:t>исследования</a:t>
            </a:r>
            <a:r>
              <a:rPr lang="ru-RU" sz="2000" dirty="0"/>
              <a:t> происходит  накопление практического материала: проведение интервью, бесед, наблюдение, сравнение, измерения и т.д. </a:t>
            </a:r>
            <a:endParaRPr lang="ru-RU" sz="2000" dirty="0" smtClean="0"/>
          </a:p>
          <a:p>
            <a:r>
              <a:rPr lang="ru-RU" sz="2000" dirty="0"/>
              <a:t>Исследователь создаёт </a:t>
            </a:r>
            <a:r>
              <a:rPr lang="ru-RU" sz="2000" b="1" dirty="0"/>
              <a:t>словарь терминов</a:t>
            </a:r>
            <a:r>
              <a:rPr lang="ru-RU" sz="2000" dirty="0"/>
              <a:t>, которые необходимы для описания хода и результатов исследования. </a:t>
            </a:r>
            <a:endParaRPr lang="ru-RU" sz="2000" dirty="0" smtClean="0"/>
          </a:p>
          <a:p>
            <a:r>
              <a:rPr lang="ru-RU" sz="2000" dirty="0"/>
              <a:t>Вслед за проведением исследования необходимо </a:t>
            </a:r>
            <a:r>
              <a:rPr lang="ru-RU" sz="2000" b="1" dirty="0" smtClean="0"/>
              <a:t>проанализировать полученные </a:t>
            </a:r>
            <a:r>
              <a:rPr lang="ru-RU" sz="2000" b="1" dirty="0"/>
              <a:t>результаты:</a:t>
            </a:r>
            <a:r>
              <a:rPr lang="ru-RU" sz="2000" dirty="0"/>
              <a:t> </a:t>
            </a:r>
            <a:r>
              <a:rPr lang="ru-RU" sz="2000" dirty="0" smtClean="0"/>
              <a:t>выяснить, </a:t>
            </a:r>
            <a:r>
              <a:rPr lang="ru-RU" sz="2000" dirty="0"/>
              <a:t>насколько они позволяют подтвердить выдвинутую гипотезу, уточнить их соответствие поставленным целям. </a:t>
            </a:r>
          </a:p>
          <a:p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7319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4712" y="1112213"/>
            <a:ext cx="9900973" cy="706964"/>
          </a:xfrm>
        </p:spPr>
        <p:txBody>
          <a:bodyPr/>
          <a:lstStyle/>
          <a:p>
            <a:r>
              <a:rPr lang="ru-RU" sz="2800" dirty="0"/>
              <a:t>Этап 3. Оформление результатов исследования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689" y="2409535"/>
            <a:ext cx="11333017" cy="3416300"/>
          </a:xfrm>
        </p:spPr>
        <p:txBody>
          <a:bodyPr>
            <a:noAutofit/>
          </a:bodyPr>
          <a:lstStyle/>
          <a:p>
            <a:r>
              <a:rPr lang="ru-RU" sz="2000" dirty="0" smtClean="0"/>
              <a:t>Оформление </a:t>
            </a:r>
            <a:r>
              <a:rPr lang="ru-RU" sz="2000" dirty="0"/>
              <a:t>результатов начинается с </a:t>
            </a:r>
            <a:r>
              <a:rPr lang="ru-RU" sz="2000" b="1" dirty="0"/>
              <a:t>компоновки</a:t>
            </a:r>
            <a:r>
              <a:rPr lang="ru-RU" sz="2000" dirty="0"/>
              <a:t> подготовленных </a:t>
            </a:r>
            <a:r>
              <a:rPr lang="ru-RU" sz="2000" b="1" dirty="0"/>
              <a:t>текстов по главам</a:t>
            </a:r>
            <a:r>
              <a:rPr lang="ru-RU" sz="2000" dirty="0"/>
              <a:t> в соответствии со структурой </a:t>
            </a:r>
            <a:r>
              <a:rPr lang="ru-RU" sz="2000" dirty="0" smtClean="0"/>
              <a:t>работы. </a:t>
            </a:r>
          </a:p>
          <a:p>
            <a:r>
              <a:rPr lang="ru-RU" sz="2000" dirty="0" smtClean="0"/>
              <a:t>После </a:t>
            </a:r>
            <a:r>
              <a:rPr lang="ru-RU" sz="2000" dirty="0"/>
              <a:t>того, как главы </a:t>
            </a:r>
            <a:r>
              <a:rPr lang="ru-RU" sz="2000" dirty="0" smtClean="0"/>
              <a:t>написаны, </a:t>
            </a:r>
            <a:r>
              <a:rPr lang="ru-RU" sz="2000" dirty="0"/>
              <a:t>следует их внимательно прочитать и </a:t>
            </a:r>
            <a:r>
              <a:rPr lang="ru-RU" sz="2000" b="1" dirty="0"/>
              <a:t>отредактировать</a:t>
            </a:r>
            <a:r>
              <a:rPr lang="ru-RU" sz="2000" dirty="0"/>
              <a:t> как с точки зрения орфографии, так и по содержанию (сверить цифры, даты, сноски, цитаты и т.д.). </a:t>
            </a:r>
            <a:endParaRPr lang="ru-RU" sz="2000" dirty="0" smtClean="0"/>
          </a:p>
          <a:p>
            <a:r>
              <a:rPr lang="ru-RU" sz="2000" dirty="0" smtClean="0"/>
              <a:t>По </a:t>
            </a:r>
            <a:r>
              <a:rPr lang="ru-RU" sz="2000" dirty="0"/>
              <a:t>прочтению каждой главы и осуществлению правки следует приступить к написанию </a:t>
            </a:r>
            <a:r>
              <a:rPr lang="ru-RU" sz="2000" b="1" dirty="0"/>
              <a:t>выводов к каждой главе</a:t>
            </a:r>
            <a:r>
              <a:rPr lang="ru-RU" sz="2000" dirty="0"/>
              <a:t>.  </a:t>
            </a:r>
            <a:r>
              <a:rPr lang="ru-RU" sz="2000" dirty="0" smtClean="0"/>
              <a:t>Вывод </a:t>
            </a:r>
            <a:r>
              <a:rPr lang="ru-RU" sz="2000" dirty="0"/>
              <a:t>по главе </a:t>
            </a:r>
            <a:r>
              <a:rPr lang="ru-RU" sz="2000" dirty="0" smtClean="0"/>
              <a:t>содержит </a:t>
            </a:r>
            <a:r>
              <a:rPr lang="ru-RU" sz="2000" dirty="0"/>
              <a:t>краткое изложение сущности </a:t>
            </a:r>
            <a:r>
              <a:rPr lang="ru-RU" sz="2000" dirty="0" smtClean="0"/>
              <a:t>вопроса и </a:t>
            </a:r>
            <a:r>
              <a:rPr lang="ru-RU" sz="2000" dirty="0"/>
              <a:t>обобщение результатов проделанного анализа. </a:t>
            </a:r>
            <a:endParaRPr lang="ru-RU" sz="2000" dirty="0" smtClean="0"/>
          </a:p>
          <a:p>
            <a:r>
              <a:rPr lang="ru-RU" sz="2000" dirty="0" smtClean="0"/>
              <a:t>Далее </a:t>
            </a:r>
            <a:r>
              <a:rPr lang="ru-RU" sz="2000" dirty="0"/>
              <a:t>составляется </a:t>
            </a:r>
            <a:r>
              <a:rPr lang="ru-RU" sz="2000" b="1" dirty="0"/>
              <a:t>заключение</a:t>
            </a:r>
            <a:r>
              <a:rPr lang="ru-RU" sz="2000" dirty="0"/>
              <a:t> по всей работе. </a:t>
            </a:r>
            <a:endParaRPr lang="ru-RU" sz="2000" dirty="0" smtClean="0"/>
          </a:p>
          <a:p>
            <a:r>
              <a:rPr lang="ru-RU" sz="2000" b="1" dirty="0" smtClean="0"/>
              <a:t>Только </a:t>
            </a:r>
            <a:r>
              <a:rPr lang="ru-RU" sz="2000" b="1" dirty="0"/>
              <a:t>после этого приступают к написанию введения к работе. </a:t>
            </a:r>
            <a:endParaRPr lang="ru-RU" sz="2000" b="1" dirty="0" smtClean="0"/>
          </a:p>
          <a:p>
            <a:r>
              <a:rPr lang="ru-RU" sz="2000" dirty="0" smtClean="0"/>
              <a:t>Затем </a:t>
            </a:r>
            <a:r>
              <a:rPr lang="ru-RU" sz="2000" dirty="0"/>
              <a:t>следует составление </a:t>
            </a:r>
            <a:r>
              <a:rPr lang="ru-RU" sz="2000" b="1" dirty="0"/>
              <a:t>списка литературы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076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4256" y="973668"/>
            <a:ext cx="10834254" cy="706964"/>
          </a:xfrm>
        </p:spPr>
        <p:txBody>
          <a:bodyPr/>
          <a:lstStyle/>
          <a:p>
            <a:r>
              <a:rPr lang="ru-RU" sz="2400" dirty="0"/>
              <a:t>Этап 3. Оформление результатов </a:t>
            </a:r>
            <a:r>
              <a:rPr lang="ru-RU" sz="2400" dirty="0" smtClean="0"/>
              <a:t>исследования</a:t>
            </a:r>
            <a:br>
              <a:rPr lang="ru-RU" sz="2400" dirty="0" smtClean="0"/>
            </a:br>
            <a:r>
              <a:rPr lang="ru-RU" sz="2400" dirty="0" smtClean="0"/>
              <a:t>Структура </a:t>
            </a:r>
            <a:r>
              <a:rPr lang="ru-RU" sz="2400" dirty="0"/>
              <a:t>отчета об учебном исследовании (по Н.И.Запрудскому)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142836"/>
            <a:ext cx="12034981" cy="4350327"/>
          </a:xfrm>
        </p:spPr>
        <p:txBody>
          <a:bodyPr>
            <a:noAutofit/>
          </a:bodyPr>
          <a:lstStyle/>
          <a:p>
            <a:r>
              <a:rPr lang="ru-RU" sz="1600" dirty="0"/>
              <a:t>1. </a:t>
            </a:r>
            <a:r>
              <a:rPr lang="ru-RU" sz="1600" b="1" dirty="0"/>
              <a:t>Титульный лис</a:t>
            </a:r>
            <a:r>
              <a:rPr lang="ru-RU" sz="1600" dirty="0"/>
              <a:t>т (учреждение образования, название конкурса, название работы, жанр, Ф.И.О. автора, класс, Ф.И.О. научного руководителя, учёная степень и учёное звание, должность, место работы, место и год написания работы). </a:t>
            </a:r>
            <a:endParaRPr lang="ru-RU" sz="1600" dirty="0" smtClean="0"/>
          </a:p>
          <a:p>
            <a:r>
              <a:rPr lang="ru-RU" sz="1600" dirty="0" smtClean="0"/>
              <a:t>2.</a:t>
            </a:r>
            <a:r>
              <a:rPr lang="ru-RU" sz="1600" b="1" dirty="0" smtClean="0"/>
              <a:t>Тезисы</a:t>
            </a:r>
            <a:r>
              <a:rPr lang="ru-RU" sz="1600" dirty="0"/>
              <a:t>. </a:t>
            </a:r>
            <a:endParaRPr lang="ru-RU" sz="1600" dirty="0" smtClean="0"/>
          </a:p>
          <a:p>
            <a:r>
              <a:rPr lang="ru-RU" sz="1600" dirty="0" smtClean="0"/>
              <a:t>3</a:t>
            </a:r>
            <a:r>
              <a:rPr lang="ru-RU" sz="1600" dirty="0"/>
              <a:t>. </a:t>
            </a:r>
            <a:r>
              <a:rPr lang="ru-RU" sz="1600" b="1" dirty="0"/>
              <a:t>Рецензии</a:t>
            </a:r>
            <a:r>
              <a:rPr lang="ru-RU" sz="1600" dirty="0"/>
              <a:t> руководителя или нескольких руководителей. </a:t>
            </a:r>
            <a:endParaRPr lang="ru-RU" sz="1600" dirty="0" smtClean="0"/>
          </a:p>
          <a:p>
            <a:r>
              <a:rPr lang="ru-RU" sz="1600" dirty="0" smtClean="0"/>
              <a:t>4</a:t>
            </a:r>
            <a:r>
              <a:rPr lang="ru-RU" sz="1600" dirty="0"/>
              <a:t>. </a:t>
            </a:r>
            <a:r>
              <a:rPr lang="ru-RU" sz="1600" b="1" dirty="0"/>
              <a:t>Оглавление</a:t>
            </a:r>
            <a:r>
              <a:rPr lang="ru-RU" sz="1600" dirty="0"/>
              <a:t> (список содержания работы). </a:t>
            </a:r>
            <a:endParaRPr lang="ru-RU" sz="1600" dirty="0" smtClean="0"/>
          </a:p>
          <a:p>
            <a:r>
              <a:rPr lang="ru-RU" sz="1600" dirty="0" smtClean="0"/>
              <a:t>5</a:t>
            </a:r>
            <a:r>
              <a:rPr lang="ru-RU" sz="1600" dirty="0"/>
              <a:t>. </a:t>
            </a:r>
            <a:r>
              <a:rPr lang="ru-RU" sz="1600" b="1" dirty="0"/>
              <a:t>Введение</a:t>
            </a:r>
            <a:r>
              <a:rPr lang="ru-RU" sz="1600" dirty="0"/>
              <a:t> (указание проблемы и обоснование темы исследования, запись его цели, задач и гипотезы). </a:t>
            </a:r>
            <a:endParaRPr lang="ru-RU" sz="1600" dirty="0" smtClean="0"/>
          </a:p>
          <a:p>
            <a:r>
              <a:rPr lang="ru-RU" sz="1600" dirty="0" smtClean="0"/>
              <a:t>6</a:t>
            </a:r>
            <a:r>
              <a:rPr lang="ru-RU" sz="1600" dirty="0"/>
              <a:t>. </a:t>
            </a:r>
            <a:r>
              <a:rPr lang="ru-RU" sz="1600" b="1" dirty="0"/>
              <a:t>Основная часть </a:t>
            </a:r>
            <a:r>
              <a:rPr lang="ru-RU" sz="1600" dirty="0"/>
              <a:t>(деление на главы или параграфы, желательно обеспечить соответствие глав (параграфов) сформулированным задачам, т.е. в каждой главе (параграфе) прописывается решение соответствующей задачи). </a:t>
            </a:r>
            <a:endParaRPr lang="ru-RU" sz="1600" dirty="0" smtClean="0"/>
          </a:p>
          <a:p>
            <a:r>
              <a:rPr lang="ru-RU" sz="1600" dirty="0" smtClean="0"/>
              <a:t>7</a:t>
            </a:r>
            <a:r>
              <a:rPr lang="ru-RU" sz="1600" dirty="0"/>
              <a:t>. </a:t>
            </a:r>
            <a:r>
              <a:rPr lang="ru-RU" sz="1600" b="1" dirty="0"/>
              <a:t>Заключение</a:t>
            </a:r>
            <a:r>
              <a:rPr lang="ru-RU" sz="1600" dirty="0"/>
              <a:t> (описание результатов работы; анализ того, решены ли поставленные задачи; указание на трудности и проблемы, с которыми автор столкнулся в процессе исследования; определение направлений дальнейших поисков). </a:t>
            </a:r>
            <a:endParaRPr lang="ru-RU" sz="1600" dirty="0" smtClean="0"/>
          </a:p>
          <a:p>
            <a:r>
              <a:rPr lang="ru-RU" sz="1600" dirty="0" smtClean="0"/>
              <a:t>8</a:t>
            </a:r>
            <a:r>
              <a:rPr lang="ru-RU" sz="1600" dirty="0"/>
              <a:t>. </a:t>
            </a:r>
            <a:r>
              <a:rPr lang="ru-RU" sz="1600" b="1" dirty="0"/>
              <a:t>Список использованных источников</a:t>
            </a:r>
            <a:r>
              <a:rPr lang="ru-RU" sz="1600" dirty="0"/>
              <a:t>. </a:t>
            </a:r>
            <a:endParaRPr lang="ru-RU" sz="1600" dirty="0" smtClean="0"/>
          </a:p>
          <a:p>
            <a:r>
              <a:rPr lang="ru-RU" sz="1600" dirty="0" smtClean="0"/>
              <a:t>9</a:t>
            </a:r>
            <a:r>
              <a:rPr lang="ru-RU" sz="1600" dirty="0"/>
              <a:t>. </a:t>
            </a:r>
            <a:r>
              <a:rPr lang="ru-RU" sz="1600" b="1" dirty="0"/>
              <a:t>Приложения</a:t>
            </a:r>
            <a:r>
              <a:rPr lang="ru-RU" sz="1600" dirty="0"/>
              <a:t> (если необходимо).</a:t>
            </a:r>
          </a:p>
        </p:txBody>
      </p:sp>
    </p:spTree>
    <p:extLst>
      <p:ext uri="{BB962C8B-B14F-4D97-AF65-F5344CB8AC3E}">
        <p14:creationId xmlns:p14="http://schemas.microsoft.com/office/powerpoint/2010/main" val="158780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1964" y="1130686"/>
            <a:ext cx="11554691" cy="706964"/>
          </a:xfrm>
        </p:spPr>
        <p:txBody>
          <a:bodyPr/>
          <a:lstStyle/>
          <a:p>
            <a:r>
              <a:rPr lang="ru-RU" sz="2800" dirty="0"/>
              <a:t>Этап 3. Оформление результатов </a:t>
            </a:r>
            <a:r>
              <a:rPr lang="ru-RU" sz="2800" dirty="0" smtClean="0"/>
              <a:t>исследования</a:t>
            </a:r>
            <a:br>
              <a:rPr lang="ru-RU" sz="2800" dirty="0" smtClean="0"/>
            </a:br>
            <a:r>
              <a:rPr lang="ru-RU" sz="2800" dirty="0" smtClean="0"/>
              <a:t>Общие </a:t>
            </a:r>
            <a:r>
              <a:rPr lang="ru-RU" sz="2800" dirty="0"/>
              <a:t>требования к исследовательской работе учащихся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0292" y="2603499"/>
            <a:ext cx="11231418" cy="3834245"/>
          </a:xfrm>
        </p:spPr>
        <p:txBody>
          <a:bodyPr>
            <a:normAutofit/>
          </a:bodyPr>
          <a:lstStyle/>
          <a:p>
            <a:r>
              <a:rPr lang="ru-RU" b="1" dirty="0"/>
              <a:t>Тезисы учебного исследования </a:t>
            </a:r>
            <a:r>
              <a:rPr lang="ru-RU" dirty="0"/>
              <a:t>– это кратко изложенный реферат научно-исследовательской работы. Объем тезисов не должен превышать </a:t>
            </a:r>
            <a:r>
              <a:rPr lang="ru-RU" dirty="0" smtClean="0"/>
              <a:t>2 </a:t>
            </a:r>
            <a:r>
              <a:rPr lang="ru-RU" dirty="0"/>
              <a:t>печатных страниц машинописного текста. </a:t>
            </a:r>
          </a:p>
          <a:p>
            <a:pPr marL="0" indent="0">
              <a:buNone/>
            </a:pPr>
            <a:r>
              <a:rPr lang="ru-RU" dirty="0" smtClean="0"/>
              <a:t>	Тезисы </a:t>
            </a:r>
            <a:r>
              <a:rPr lang="ru-RU" dirty="0"/>
              <a:t>должны содержать следующие сведения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- объем учебного исследования,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- количество </a:t>
            </a:r>
            <a:r>
              <a:rPr lang="ru-RU" dirty="0"/>
              <a:t>иллюстраций, таблиц, используемой литературы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- объект исследования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- цель и задачи учебного исследования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- описание полученных результатов и их актуальности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- краткие выводы, сделанные автором в результате исследования.</a:t>
            </a:r>
          </a:p>
        </p:txBody>
      </p:sp>
    </p:spTree>
    <p:extLst>
      <p:ext uri="{BB962C8B-B14F-4D97-AF65-F5344CB8AC3E}">
        <p14:creationId xmlns:p14="http://schemas.microsoft.com/office/powerpoint/2010/main" val="156359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354" y="2335646"/>
            <a:ext cx="11231009" cy="3416300"/>
          </a:xfrm>
        </p:spPr>
        <p:txBody>
          <a:bodyPr>
            <a:noAutofit/>
          </a:bodyPr>
          <a:lstStyle/>
          <a:p>
            <a:r>
              <a:rPr lang="ru-RU" b="1" dirty="0"/>
              <a:t>Содержание</a:t>
            </a:r>
            <a:r>
              <a:rPr lang="ru-RU" dirty="0"/>
              <a:t> включает названия структурных частей работы с указанием номеров страниц, на которых расположено начало материала каждой структурной части. </a:t>
            </a:r>
            <a:endParaRPr lang="ru-RU" dirty="0" smtClean="0"/>
          </a:p>
          <a:p>
            <a:r>
              <a:rPr lang="ru-RU" b="1" dirty="0" smtClean="0"/>
              <a:t>Введение </a:t>
            </a:r>
            <a:r>
              <a:rPr lang="ru-RU" dirty="0"/>
              <a:t>содержит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– отношение автора к изучаемой проблеме,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– </a:t>
            </a:r>
            <a:r>
              <a:rPr lang="ru-RU" dirty="0"/>
              <a:t>оценку современного состояния изучаемой проблемы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– обоснованность и необходимость проводимых им исследований,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– </a:t>
            </a:r>
            <a:r>
              <a:rPr lang="ru-RU" dirty="0"/>
              <a:t>обоснование актуальности темы исследования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– определение целей и задач исследования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– формулирование гипотезы (если необходимо),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– </a:t>
            </a:r>
            <a:r>
              <a:rPr lang="ru-RU" dirty="0"/>
              <a:t>определение методов исследования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– значение данной работы в контексте других исследований по данной проблеме.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65020" y="1038323"/>
            <a:ext cx="11628582" cy="706964"/>
          </a:xfrm>
        </p:spPr>
        <p:txBody>
          <a:bodyPr/>
          <a:lstStyle/>
          <a:p>
            <a:r>
              <a:rPr lang="ru-RU" sz="2800" dirty="0"/>
              <a:t>Этап 3. Оформление результатов </a:t>
            </a:r>
            <a:r>
              <a:rPr lang="ru-RU" sz="2800" dirty="0" smtClean="0"/>
              <a:t>исследования</a:t>
            </a:r>
            <a:br>
              <a:rPr lang="ru-RU" sz="2800" dirty="0" smtClean="0"/>
            </a:br>
            <a:r>
              <a:rPr lang="ru-RU" sz="2800" dirty="0" smtClean="0"/>
              <a:t>Общие </a:t>
            </a:r>
            <a:r>
              <a:rPr lang="ru-RU" sz="2800" dirty="0"/>
              <a:t>требования к исследовательской работе учащихся</a:t>
            </a:r>
          </a:p>
        </p:txBody>
      </p:sp>
    </p:spTree>
    <p:extLst>
      <p:ext uri="{BB962C8B-B14F-4D97-AF65-F5344CB8AC3E}">
        <p14:creationId xmlns:p14="http://schemas.microsoft.com/office/powerpoint/2010/main" val="293520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Исследовательская деятельность обучающихся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7236" y="2603500"/>
            <a:ext cx="11268364" cy="34163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</a:p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800" dirty="0" smtClean="0"/>
              <a:t>Исследовательская деятельность – деятельность</a:t>
            </a:r>
            <a:r>
              <a:rPr lang="ru-RU" sz="2800" dirty="0"/>
              <a:t>, связанная с решением учащимися творческой, исследовательской задачи с заранее неизвестным результатом и предполагающая наличие основных этапов, характерных для исследования в научной </a:t>
            </a:r>
            <a:r>
              <a:rPr lang="ru-RU" sz="2800" dirty="0" smtClean="0"/>
              <a:t>сфере.</a:t>
            </a:r>
            <a:endParaRPr lang="ru-RU" sz="2800" dirty="0"/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351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8764" y="2492663"/>
            <a:ext cx="11517746" cy="3416300"/>
          </a:xfrm>
        </p:spPr>
        <p:txBody>
          <a:bodyPr>
            <a:noAutofit/>
          </a:bodyPr>
          <a:lstStyle/>
          <a:p>
            <a:r>
              <a:rPr lang="ru-RU" b="1" dirty="0" smtClean="0"/>
              <a:t>Основная часть</a:t>
            </a:r>
            <a:r>
              <a:rPr lang="ru-RU" dirty="0" smtClean="0"/>
              <a:t> работы должна состоять из следующих структурных этапов: </a:t>
            </a:r>
          </a:p>
          <a:p>
            <a:pPr marL="0" indent="0">
              <a:buNone/>
            </a:pPr>
            <a:r>
              <a:rPr lang="ru-RU" dirty="0"/>
              <a:t>– выбора направления исследования и объекта исследования,</a:t>
            </a:r>
          </a:p>
          <a:p>
            <a:pPr marL="0" indent="0">
              <a:buNone/>
            </a:pPr>
            <a:r>
              <a:rPr lang="ru-RU" dirty="0"/>
              <a:t> – описания диагностического и иного инструментария, полученных результатов,</a:t>
            </a:r>
          </a:p>
          <a:p>
            <a:pPr marL="0" indent="0">
              <a:buNone/>
            </a:pPr>
            <a:r>
              <a:rPr lang="ru-RU" dirty="0"/>
              <a:t> – описания новизны и практической значимости полученных в ходе исследования результатов, </a:t>
            </a:r>
          </a:p>
          <a:p>
            <a:pPr marL="0" indent="0">
              <a:buNone/>
            </a:pPr>
            <a:r>
              <a:rPr lang="ru-RU" dirty="0"/>
              <a:t>-– обобщения и выводов автора, следующих из результатов исследования.</a:t>
            </a:r>
            <a:endParaRPr lang="ru-RU" dirty="0" smtClean="0"/>
          </a:p>
          <a:p>
            <a:r>
              <a:rPr lang="ru-RU" b="1" dirty="0" smtClean="0"/>
              <a:t>Этапы </a:t>
            </a:r>
            <a:r>
              <a:rPr lang="ru-RU" b="1" dirty="0"/>
              <a:t>исследования </a:t>
            </a:r>
            <a:r>
              <a:rPr lang="ru-RU" dirty="0"/>
              <a:t>должны отражать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– обоснованность выбора направлений исследования.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– </a:t>
            </a:r>
            <a:r>
              <a:rPr lang="ru-RU" dirty="0"/>
              <a:t>методы решения поставленных задач, их сравнительная характеристика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– обобщение результатов исследования, описание соответствия результатов исследования его цели.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490" y="945958"/>
            <a:ext cx="11443855" cy="706964"/>
          </a:xfrm>
        </p:spPr>
        <p:txBody>
          <a:bodyPr/>
          <a:lstStyle/>
          <a:p>
            <a:r>
              <a:rPr lang="ru-RU" sz="2800" dirty="0"/>
              <a:t>Этап 3. Оформление результатов </a:t>
            </a:r>
            <a:r>
              <a:rPr lang="ru-RU" sz="2800" dirty="0" smtClean="0"/>
              <a:t>исследования</a:t>
            </a:r>
            <a:br>
              <a:rPr lang="ru-RU" sz="2800" dirty="0" smtClean="0"/>
            </a:br>
            <a:r>
              <a:rPr lang="ru-RU" sz="2800" dirty="0" smtClean="0"/>
              <a:t>Общие </a:t>
            </a:r>
            <a:r>
              <a:rPr lang="ru-RU" sz="2800" dirty="0"/>
              <a:t>требования к исследовательской работе учащихся</a:t>
            </a:r>
          </a:p>
        </p:txBody>
      </p:sp>
    </p:spTree>
    <p:extLst>
      <p:ext uri="{BB962C8B-B14F-4D97-AF65-F5344CB8AC3E}">
        <p14:creationId xmlns:p14="http://schemas.microsoft.com/office/powerpoint/2010/main" val="324151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1" y="2418773"/>
            <a:ext cx="11157527" cy="3416300"/>
          </a:xfrm>
        </p:spPr>
        <p:txBody>
          <a:bodyPr>
            <a:noAutofit/>
          </a:bodyPr>
          <a:lstStyle/>
          <a:p>
            <a:r>
              <a:rPr lang="ru-RU" sz="2000" b="1" dirty="0"/>
              <a:t>Заключение</a:t>
            </a:r>
            <a:r>
              <a:rPr lang="ru-RU" sz="2000" dirty="0"/>
              <a:t> содержит: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/>
              <a:t>– краткие выводы по результатам исследования, </a:t>
            </a:r>
          </a:p>
          <a:p>
            <a:pPr marL="0" indent="0">
              <a:buNone/>
            </a:pPr>
            <a:r>
              <a:rPr lang="ru-RU" sz="2000" dirty="0"/>
              <a:t>– предложения по их практическому использованию,</a:t>
            </a:r>
          </a:p>
          <a:p>
            <a:pPr marL="0" indent="0">
              <a:buNone/>
            </a:pPr>
            <a:r>
              <a:rPr lang="ru-RU" sz="2000" dirty="0"/>
              <a:t> – указание и ссылки по итогу исследования для его практического применения: составление инструкций, методик, анкет, учебных пособий и т.д. </a:t>
            </a: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r>
              <a:rPr lang="ru-RU" sz="2000" b="1" dirty="0" smtClean="0"/>
              <a:t>Список </a:t>
            </a:r>
            <a:r>
              <a:rPr lang="ru-RU" sz="2000" b="1" dirty="0"/>
              <a:t>использованных источников </a:t>
            </a:r>
            <a:r>
              <a:rPr lang="ru-RU" sz="2000" dirty="0"/>
              <a:t>составляется в конце исследования. </a:t>
            </a: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r>
              <a:rPr lang="ru-RU" sz="2000" b="1" dirty="0" smtClean="0"/>
              <a:t>Приложения</a:t>
            </a:r>
            <a:r>
              <a:rPr lang="ru-RU" sz="2000" dirty="0" smtClean="0"/>
              <a:t> </a:t>
            </a:r>
            <a:r>
              <a:rPr lang="ru-RU" sz="2000" dirty="0"/>
              <a:t>являются дополнительным иллюстративным материалом учебного исследования. Приложения оформляются как продолжение работы на следующих её страницах, располагаются в порядке появления ссылок в тексте.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92728" y="982905"/>
            <a:ext cx="11157526" cy="706964"/>
          </a:xfrm>
        </p:spPr>
        <p:txBody>
          <a:bodyPr/>
          <a:lstStyle/>
          <a:p>
            <a:r>
              <a:rPr lang="ru-RU" sz="2800" dirty="0"/>
              <a:t>Этап 3. Оформление результатов </a:t>
            </a:r>
            <a:r>
              <a:rPr lang="ru-RU" sz="2800" dirty="0" smtClean="0"/>
              <a:t>исследования</a:t>
            </a:r>
            <a:br>
              <a:rPr lang="ru-RU" sz="2800" dirty="0" smtClean="0"/>
            </a:br>
            <a:r>
              <a:rPr lang="ru-RU" sz="2800" dirty="0" smtClean="0"/>
              <a:t>Общие </a:t>
            </a:r>
            <a:r>
              <a:rPr lang="ru-RU" sz="2800" dirty="0"/>
              <a:t>требования к исследовательской работе учащихся</a:t>
            </a:r>
          </a:p>
        </p:txBody>
      </p:sp>
    </p:spTree>
    <p:extLst>
      <p:ext uri="{BB962C8B-B14F-4D97-AF65-F5344CB8AC3E}">
        <p14:creationId xmlns:p14="http://schemas.microsoft.com/office/powerpoint/2010/main" val="12354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7170" y="1075268"/>
            <a:ext cx="10251955" cy="706964"/>
          </a:xfrm>
        </p:spPr>
        <p:txBody>
          <a:bodyPr/>
          <a:lstStyle/>
          <a:p>
            <a:r>
              <a:rPr lang="ru-RU" sz="2800" dirty="0"/>
              <a:t>Этап 4. Рецензирование исследовательской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116" y="2566555"/>
            <a:ext cx="11194065" cy="3416300"/>
          </a:xfrm>
        </p:spPr>
        <p:txBody>
          <a:bodyPr>
            <a:noAutofit/>
          </a:bodyPr>
          <a:lstStyle/>
          <a:p>
            <a:r>
              <a:rPr lang="ru-RU" b="1" dirty="0"/>
              <a:t>Рецензия </a:t>
            </a:r>
            <a:r>
              <a:rPr lang="ru-RU" dirty="0"/>
              <a:t>– письменный анализ, отзыв, содержащий критическую оценку работы руководителем. В рецензии научный руководитель дает характеристику работе, указывает её сильные и слабые места, уделяет внимание объему и характеру использованной литературы и исторических источников. </a:t>
            </a:r>
            <a:endParaRPr lang="ru-RU" dirty="0" smtClean="0"/>
          </a:p>
          <a:p>
            <a:r>
              <a:rPr lang="ru-RU" dirty="0" smtClean="0"/>
              <a:t>Рецензию </a:t>
            </a:r>
            <a:r>
              <a:rPr lang="ru-RU" dirty="0"/>
              <a:t>можно условно разделить </a:t>
            </a:r>
            <a:r>
              <a:rPr lang="ru-RU" u="sng" dirty="0"/>
              <a:t>на две </a:t>
            </a:r>
            <a:r>
              <a:rPr lang="ru-RU" u="sng" dirty="0" smtClean="0"/>
              <a:t>части</a:t>
            </a:r>
            <a:r>
              <a:rPr lang="ru-RU" dirty="0"/>
              <a:t>: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 smtClean="0"/>
              <a:t>      </a:t>
            </a:r>
            <a:r>
              <a:rPr lang="ru-RU" u="sng" dirty="0" smtClean="0"/>
              <a:t>Первая </a:t>
            </a:r>
            <a:r>
              <a:rPr lang="ru-RU" u="sng" dirty="0"/>
              <a:t>часть – описательная</a:t>
            </a:r>
            <a:r>
              <a:rPr lang="ru-RU" dirty="0"/>
              <a:t>. В ней рассматриваются актуальность работы, её новизна, личный вклад автора в решение рассматриваемых проблем.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ru-RU" u="sng" dirty="0" smtClean="0"/>
              <a:t>Вторая </a:t>
            </a:r>
            <a:r>
              <a:rPr lang="ru-RU" u="sng" dirty="0"/>
              <a:t>часть – оценивающая</a:t>
            </a:r>
            <a:r>
              <a:rPr lang="ru-RU" dirty="0"/>
              <a:t>. Она содержит указания на положительные стороны работы и её недостатки, в ней определяется точность, обоснованность положений и выводов.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	В </a:t>
            </a:r>
            <a:r>
              <a:rPr lang="ru-RU" dirty="0"/>
              <a:t>заключительной части рецензии делается вывод об актуальности и практической значимости работы. Объем рецензии не должен превышать двух печатных листов.</a:t>
            </a:r>
          </a:p>
        </p:txBody>
      </p:sp>
    </p:spTree>
    <p:extLst>
      <p:ext uri="{BB962C8B-B14F-4D97-AF65-F5344CB8AC3E}">
        <p14:creationId xmlns:p14="http://schemas.microsoft.com/office/powerpoint/2010/main" val="79093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1679" y="1038323"/>
            <a:ext cx="8761413" cy="706964"/>
          </a:xfrm>
        </p:spPr>
        <p:txBody>
          <a:bodyPr/>
          <a:lstStyle/>
          <a:p>
            <a:r>
              <a:rPr lang="ru-RU" sz="2800" dirty="0"/>
              <a:t>Этап 5. Защита результатов исследования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880" y="2686627"/>
            <a:ext cx="11231010" cy="34163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 </a:t>
            </a:r>
            <a:r>
              <a:rPr lang="ru-RU" sz="2000" dirty="0"/>
              <a:t>основным </a:t>
            </a:r>
            <a:r>
              <a:rPr lang="ru-RU" sz="2000" b="1" dirty="0"/>
              <a:t>ошибкам,</a:t>
            </a:r>
            <a:r>
              <a:rPr lang="ru-RU" sz="2000" dirty="0"/>
              <a:t> которые допускаются при защите результатов исследования, можно отнести: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1</a:t>
            </a:r>
            <a:r>
              <a:rPr lang="ru-RU" sz="2000" dirty="0"/>
              <a:t>) чрезмерный, сложный для восприятия аудитории, жюри объём информации;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2</a:t>
            </a:r>
            <a:r>
              <a:rPr lang="ru-RU" sz="2000" dirty="0"/>
              <a:t>) </a:t>
            </a:r>
            <a:r>
              <a:rPr lang="ru-RU" sz="2000" dirty="0" smtClean="0"/>
              <a:t>пересказ </a:t>
            </a:r>
            <a:r>
              <a:rPr lang="ru-RU" sz="2000" dirty="0"/>
              <a:t>своей работы;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3</a:t>
            </a:r>
            <a:r>
              <a:rPr lang="ru-RU" sz="2000" dirty="0"/>
              <a:t>) попытки выстроить логику изложения на ходу;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4</a:t>
            </a:r>
            <a:r>
              <a:rPr lang="ru-RU" sz="2000" dirty="0"/>
              <a:t>) неспособность заинтересовать аудиторию. </a:t>
            </a: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311326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58980"/>
            <a:ext cx="11212945" cy="978668"/>
          </a:xfrm>
        </p:spPr>
        <p:txBody>
          <a:bodyPr/>
          <a:lstStyle/>
          <a:p>
            <a:pPr algn="ctr"/>
            <a:r>
              <a:rPr lang="ru-RU" sz="2800" dirty="0"/>
              <a:t>Методика обучения учащихся публично представлять результаты своего исследования (по Е.В</a:t>
            </a:r>
            <a:r>
              <a:rPr lang="ru-RU" sz="2800" dirty="0" smtClean="0"/>
              <a:t>. Тягловой</a:t>
            </a:r>
            <a:r>
              <a:rPr lang="ru-RU" sz="2800" dirty="0"/>
              <a:t>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346" y="2326409"/>
            <a:ext cx="11203709" cy="34163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900" dirty="0" smtClean="0"/>
              <a:t>	1. </a:t>
            </a:r>
            <a:r>
              <a:rPr lang="ru-RU" sz="1900" b="1" dirty="0" smtClean="0"/>
              <a:t>О </a:t>
            </a:r>
            <a:r>
              <a:rPr lang="ru-RU" sz="1900" b="1" dirty="0"/>
              <a:t>чём говорить? </a:t>
            </a:r>
            <a:r>
              <a:rPr lang="ru-RU" sz="1900" dirty="0"/>
              <a:t>Нужно выделить главный тезис доклада. Эта фраза </a:t>
            </a:r>
            <a:r>
              <a:rPr lang="ru-RU" sz="1900" dirty="0" smtClean="0"/>
              <a:t>должна утверждать </a:t>
            </a:r>
            <a:r>
              <a:rPr lang="ru-RU" sz="1900" dirty="0"/>
              <a:t>главную мысль и предопределять цель </a:t>
            </a:r>
            <a:r>
              <a:rPr lang="ru-RU" sz="1900" dirty="0" smtClean="0"/>
              <a:t>речи</a:t>
            </a:r>
          </a:p>
          <a:p>
            <a:pPr marL="0" indent="0">
              <a:buNone/>
            </a:pPr>
            <a:r>
              <a:rPr lang="ru-RU" sz="1900" dirty="0" smtClean="0"/>
              <a:t>	2</a:t>
            </a:r>
            <a:r>
              <a:rPr lang="ru-RU" sz="1900" dirty="0"/>
              <a:t>. </a:t>
            </a:r>
            <a:r>
              <a:rPr lang="ru-RU" sz="1900" b="1" dirty="0"/>
              <a:t>Зачем говорить</a:t>
            </a:r>
            <a:r>
              <a:rPr lang="ru-RU" sz="1900" dirty="0"/>
              <a:t>? Рекомендуется сформулировать то, чего вы хотите достичь вашим выступлением. </a:t>
            </a:r>
            <a:endParaRPr lang="ru-RU" sz="1900" dirty="0" smtClean="0"/>
          </a:p>
          <a:p>
            <a:pPr marL="0" indent="0">
              <a:buNone/>
            </a:pPr>
            <a:r>
              <a:rPr lang="ru-RU" sz="1900" dirty="0" smtClean="0"/>
              <a:t>	3</a:t>
            </a:r>
            <a:r>
              <a:rPr lang="ru-RU" sz="1900" dirty="0"/>
              <a:t>. </a:t>
            </a:r>
            <a:r>
              <a:rPr lang="ru-RU" sz="1900" b="1" dirty="0"/>
              <a:t>Сколько говорить? </a:t>
            </a:r>
            <a:r>
              <a:rPr lang="ru-RU" sz="1900" dirty="0"/>
              <a:t>Время выступления запрограммировано регламентом </a:t>
            </a:r>
            <a:r>
              <a:rPr lang="ru-RU" sz="1900" dirty="0" smtClean="0"/>
              <a:t>конференции, поэтому </a:t>
            </a:r>
            <a:r>
              <a:rPr lang="ru-RU" sz="1900" dirty="0"/>
              <a:t>важно </a:t>
            </a:r>
            <a:r>
              <a:rPr lang="ru-RU" sz="1900" dirty="0" smtClean="0"/>
              <a:t>больше </a:t>
            </a:r>
            <a:r>
              <a:rPr lang="ru-RU" sz="1900" dirty="0"/>
              <a:t>внимания уделить экспериментальной части и выводам. </a:t>
            </a:r>
            <a:endParaRPr lang="ru-RU" sz="1900" dirty="0" smtClean="0"/>
          </a:p>
          <a:p>
            <a:pPr marL="0" indent="0">
              <a:buNone/>
            </a:pPr>
            <a:r>
              <a:rPr lang="ru-RU" sz="1900" dirty="0" smtClean="0"/>
              <a:t>	4</a:t>
            </a:r>
            <a:r>
              <a:rPr lang="ru-RU" sz="1900" dirty="0"/>
              <a:t>. </a:t>
            </a:r>
            <a:r>
              <a:rPr lang="ru-RU" sz="1900" b="1" dirty="0"/>
              <a:t>Кому говорить? </a:t>
            </a:r>
            <a:r>
              <a:rPr lang="ru-RU" sz="1900" dirty="0"/>
              <a:t>Стиль речи и её </a:t>
            </a:r>
            <a:r>
              <a:rPr lang="ru-RU" sz="1900" dirty="0" smtClean="0"/>
              <a:t>сложность </a:t>
            </a:r>
            <a:r>
              <a:rPr lang="ru-RU" sz="1900" dirty="0"/>
              <a:t>напрямую зависят от аудитории. </a:t>
            </a:r>
            <a:endParaRPr lang="ru-RU" sz="1900" dirty="0" smtClean="0"/>
          </a:p>
          <a:p>
            <a:pPr marL="0" indent="0">
              <a:buNone/>
            </a:pPr>
            <a:r>
              <a:rPr lang="ru-RU" sz="1900" dirty="0" smtClean="0"/>
              <a:t>	5</a:t>
            </a:r>
            <a:r>
              <a:rPr lang="ru-RU" sz="1900" dirty="0"/>
              <a:t>. </a:t>
            </a:r>
            <a:r>
              <a:rPr lang="ru-RU" sz="1900" b="1" dirty="0" smtClean="0"/>
              <a:t>Как </a:t>
            </a:r>
            <a:r>
              <a:rPr lang="ru-RU" sz="1900" b="1" dirty="0"/>
              <a:t>говорить? </a:t>
            </a:r>
            <a:r>
              <a:rPr lang="ru-RU" sz="1900" dirty="0"/>
              <a:t>Рекомендуется говорить не очень быстро. Важно произвести глубокое впечатление ораторским искусством. Речь должна быть ясной, грамматически точной, уверенной, выразительной. </a:t>
            </a:r>
            <a:endParaRPr lang="ru-RU" sz="1900" dirty="0" smtClean="0"/>
          </a:p>
          <a:p>
            <a:pPr marL="0" indent="0">
              <a:buNone/>
            </a:pPr>
            <a:r>
              <a:rPr lang="ru-RU" sz="1900" dirty="0" smtClean="0"/>
              <a:t>	6. </a:t>
            </a:r>
            <a:r>
              <a:rPr lang="ru-RU" sz="1900" b="1" dirty="0"/>
              <a:t>Что говорить? </a:t>
            </a:r>
            <a:r>
              <a:rPr lang="ru-RU" sz="1900" dirty="0"/>
              <a:t>Важно позаботиться о соответствующей аргументации, подтверждающей основной и вспомогательный тезисы. </a:t>
            </a:r>
            <a:endParaRPr lang="ru-RU" sz="1900" dirty="0" smtClean="0"/>
          </a:p>
          <a:p>
            <a:pPr marL="0" indent="0">
              <a:buNone/>
            </a:pPr>
            <a:r>
              <a:rPr lang="ru-RU" sz="19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15193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6820" y="1066031"/>
            <a:ext cx="8761413" cy="706964"/>
          </a:xfrm>
        </p:spPr>
        <p:txBody>
          <a:bodyPr/>
          <a:lstStyle/>
          <a:p>
            <a:r>
              <a:rPr lang="ru-RU" sz="2800" dirty="0"/>
              <a:t>Примерная структура выступления учащегося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618" y="2391065"/>
            <a:ext cx="11231418" cy="3416300"/>
          </a:xfrm>
        </p:spPr>
        <p:txBody>
          <a:bodyPr>
            <a:noAutofit/>
          </a:bodyPr>
          <a:lstStyle/>
          <a:p>
            <a:r>
              <a:rPr lang="ru-RU" sz="2000" dirty="0"/>
              <a:t>1. Подготовка аудитории к восприятию, стимулирование интереса слушателей к докладчику. </a:t>
            </a:r>
            <a:endParaRPr lang="ru-RU" sz="2000" dirty="0" smtClean="0"/>
          </a:p>
          <a:p>
            <a:r>
              <a:rPr lang="ru-RU" sz="2000" dirty="0" smtClean="0"/>
              <a:t>2</a:t>
            </a:r>
            <a:r>
              <a:rPr lang="ru-RU" sz="2000" dirty="0"/>
              <a:t>. Постановка проблемы, демонстрация её актуальности, основной тезис (идея, гипотеза) исследования. </a:t>
            </a:r>
            <a:endParaRPr lang="ru-RU" sz="2000" dirty="0" smtClean="0"/>
          </a:p>
          <a:p>
            <a:r>
              <a:rPr lang="ru-RU" sz="2000" dirty="0" smtClean="0"/>
              <a:t>3</a:t>
            </a:r>
            <a:r>
              <a:rPr lang="ru-RU" sz="2000" dirty="0"/>
              <a:t>. Объявление цели, задач исследования и плана доклада. </a:t>
            </a:r>
            <a:endParaRPr lang="ru-RU" sz="2000" dirty="0" smtClean="0"/>
          </a:p>
          <a:p>
            <a:r>
              <a:rPr lang="ru-RU" sz="2000" dirty="0" smtClean="0"/>
              <a:t>4</a:t>
            </a:r>
            <a:r>
              <a:rPr lang="ru-RU" sz="2000" dirty="0"/>
              <a:t>. Рассказ о том, как решалась первая задача и какие получены результаты. </a:t>
            </a:r>
            <a:endParaRPr lang="ru-RU" sz="2000" dirty="0" smtClean="0"/>
          </a:p>
          <a:p>
            <a:r>
              <a:rPr lang="ru-RU" sz="2000" dirty="0" smtClean="0"/>
              <a:t>5</a:t>
            </a:r>
            <a:r>
              <a:rPr lang="ru-RU" sz="2000" dirty="0"/>
              <a:t>. Рассказ о том, как решалась вторая задача исследования и какие получены выводы (и далее по каждой задаче). </a:t>
            </a:r>
            <a:endParaRPr lang="ru-RU" sz="2000" dirty="0" smtClean="0"/>
          </a:p>
          <a:p>
            <a:r>
              <a:rPr lang="ru-RU" sz="2000" dirty="0" smtClean="0"/>
              <a:t>6</a:t>
            </a:r>
            <a:r>
              <a:rPr lang="ru-RU" sz="2000" dirty="0"/>
              <a:t>. Возвращение к основному тезису исследования, демонстрация того, что цель достигнута. </a:t>
            </a:r>
            <a:endParaRPr lang="ru-RU" sz="2000" dirty="0" smtClean="0"/>
          </a:p>
          <a:p>
            <a:r>
              <a:rPr lang="ru-RU" sz="2000" dirty="0" smtClean="0"/>
              <a:t>7</a:t>
            </a:r>
            <a:r>
              <a:rPr lang="ru-RU" sz="2000" dirty="0"/>
              <a:t>. Формулировка выводов</a:t>
            </a:r>
            <a:r>
              <a:rPr lang="ru-RU" sz="20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4520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5936" y="1139922"/>
            <a:ext cx="8761413" cy="706964"/>
          </a:xfrm>
        </p:spPr>
        <p:txBody>
          <a:bodyPr/>
          <a:lstStyle/>
          <a:p>
            <a:pPr algn="ctr"/>
            <a:r>
              <a:rPr lang="ru-RU" sz="2800" dirty="0"/>
              <a:t>Структура презентации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4946" y="2289464"/>
            <a:ext cx="11259127" cy="3416300"/>
          </a:xfrm>
        </p:spPr>
        <p:txBody>
          <a:bodyPr>
            <a:noAutofit/>
          </a:bodyPr>
          <a:lstStyle/>
          <a:p>
            <a:r>
              <a:rPr lang="ru-RU" sz="2000" dirty="0"/>
              <a:t>1-й слайд. Название работы, Ф.И.О. автора, класс, учреждение образования, Ф.И.О. руководителя, </a:t>
            </a:r>
            <a:r>
              <a:rPr lang="ru-RU" sz="2000" dirty="0" smtClean="0"/>
              <a:t>должность</a:t>
            </a:r>
            <a:r>
              <a:rPr lang="ru-RU" sz="2000" dirty="0"/>
              <a:t>, место работы. </a:t>
            </a:r>
            <a:endParaRPr lang="ru-RU" sz="2000" dirty="0" smtClean="0"/>
          </a:p>
          <a:p>
            <a:r>
              <a:rPr lang="ru-RU" sz="2000" dirty="0" smtClean="0"/>
              <a:t>2 </a:t>
            </a:r>
            <a:r>
              <a:rPr lang="ru-RU" sz="2000" dirty="0"/>
              <a:t>- 4-й слайды. </a:t>
            </a:r>
            <a:r>
              <a:rPr lang="ru-RU" sz="2000" dirty="0" smtClean="0"/>
              <a:t>Цель</a:t>
            </a:r>
            <a:r>
              <a:rPr lang="ru-RU" sz="2000" dirty="0"/>
              <a:t>, задачи, предмет, объект, </a:t>
            </a:r>
            <a:r>
              <a:rPr lang="ru-RU" sz="2000" dirty="0" smtClean="0"/>
              <a:t>актуальность. </a:t>
            </a:r>
          </a:p>
          <a:p>
            <a:r>
              <a:rPr lang="ru-RU" sz="2000" dirty="0" smtClean="0"/>
              <a:t>5 </a:t>
            </a:r>
            <a:r>
              <a:rPr lang="ru-RU" sz="2000" dirty="0"/>
              <a:t>- 6-й слайды. Итоги анкетирования (если проводилось). </a:t>
            </a:r>
            <a:endParaRPr lang="ru-RU" sz="2000" dirty="0" smtClean="0"/>
          </a:p>
          <a:p>
            <a:r>
              <a:rPr lang="ru-RU" sz="2000" dirty="0" smtClean="0"/>
              <a:t>7 </a:t>
            </a:r>
            <a:r>
              <a:rPr lang="ru-RU" sz="2000" dirty="0"/>
              <a:t>– 8-й слайды. Содержание работы. </a:t>
            </a:r>
            <a:endParaRPr lang="ru-RU" sz="2000" dirty="0" smtClean="0"/>
          </a:p>
          <a:p>
            <a:r>
              <a:rPr lang="ru-RU" sz="2000" dirty="0" smtClean="0"/>
              <a:t>9- </a:t>
            </a:r>
            <a:r>
              <a:rPr lang="ru-RU" sz="2000" dirty="0"/>
              <a:t>11-й слайды. Итоги по разделам. </a:t>
            </a:r>
            <a:endParaRPr lang="ru-RU" sz="2000" dirty="0" smtClean="0"/>
          </a:p>
          <a:p>
            <a:r>
              <a:rPr lang="ru-RU" sz="2000" dirty="0" smtClean="0"/>
              <a:t>12-й </a:t>
            </a:r>
            <a:r>
              <a:rPr lang="ru-RU" sz="2000" dirty="0"/>
              <a:t>слайд. Практическая значимость работы. </a:t>
            </a:r>
            <a:endParaRPr lang="ru-RU" sz="2000" dirty="0" smtClean="0"/>
          </a:p>
          <a:p>
            <a:r>
              <a:rPr lang="ru-RU" sz="2000" dirty="0" smtClean="0"/>
              <a:t>13 </a:t>
            </a:r>
            <a:r>
              <a:rPr lang="ru-RU" sz="2000" dirty="0"/>
              <a:t>- 14-й слайды. Итоги исследования. </a:t>
            </a:r>
            <a:endParaRPr lang="ru-RU" sz="2000" dirty="0" smtClean="0"/>
          </a:p>
          <a:p>
            <a:r>
              <a:rPr lang="ru-RU" sz="2000" dirty="0" smtClean="0"/>
              <a:t>15-й </a:t>
            </a:r>
            <a:r>
              <a:rPr lang="ru-RU" sz="2000" dirty="0"/>
              <a:t>слайд. Спасибо за внимание!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	На </a:t>
            </a:r>
            <a:r>
              <a:rPr lang="ru-RU" sz="2000" dirty="0"/>
              <a:t>7 – 8 минут достаточно 12 – 15 слайдов</a:t>
            </a:r>
          </a:p>
        </p:txBody>
      </p:sp>
    </p:spTree>
    <p:extLst>
      <p:ext uri="{BB962C8B-B14F-4D97-AF65-F5344CB8AC3E}">
        <p14:creationId xmlns:p14="http://schemas.microsoft.com/office/powerpoint/2010/main" val="17783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439" y="1213813"/>
            <a:ext cx="11702473" cy="706964"/>
          </a:xfrm>
        </p:spPr>
        <p:txBody>
          <a:bodyPr/>
          <a:lstStyle/>
          <a:p>
            <a:r>
              <a:rPr lang="ru-RU" sz="2700" dirty="0"/>
              <a:t>Приказ Министерства Просвещения России от 31.08.2023 N649</a:t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7790" y="2566555"/>
            <a:ext cx="10667591" cy="34163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/>
              <a:t>	 "Об </a:t>
            </a:r>
            <a:r>
              <a:rPr lang="ru-RU" sz="2400" dirty="0"/>
              <a:t>утверждении перечня олимпиад и </a:t>
            </a:r>
            <a:r>
              <a:rPr lang="ru-RU" sz="2400" dirty="0" smtClean="0"/>
              <a:t>интеллектуальных </a:t>
            </a:r>
            <a:r>
              <a:rPr lang="ru-RU" sz="2400" dirty="0"/>
              <a:t>и (или) творческих конкурсов</a:t>
            </a:r>
            <a:r>
              <a:rPr lang="ru-RU" sz="2400" dirty="0" smtClean="0"/>
              <a:t>, мероприятий</a:t>
            </a:r>
            <a:r>
              <a:rPr lang="ru-RU" sz="2400" dirty="0"/>
              <a:t>, направленных на </a:t>
            </a:r>
            <a:r>
              <a:rPr lang="ru-RU" sz="2400" dirty="0" smtClean="0"/>
              <a:t>развитие интеллектуальных </a:t>
            </a:r>
            <a:r>
              <a:rPr lang="ru-RU" sz="2400" dirty="0"/>
              <a:t>и творческих </a:t>
            </a:r>
            <a:r>
              <a:rPr lang="ru-RU" sz="2400" dirty="0" smtClean="0"/>
              <a:t>способностей, способностей </a:t>
            </a:r>
            <a:r>
              <a:rPr lang="ru-RU" sz="2400" dirty="0"/>
              <a:t>к занятиям физической культурой </a:t>
            </a:r>
            <a:r>
              <a:rPr lang="ru-RU" sz="2400" dirty="0" smtClean="0"/>
              <a:t>и спортом</a:t>
            </a:r>
            <a:r>
              <a:rPr lang="ru-RU" sz="2400" dirty="0"/>
              <a:t>, интереса к </a:t>
            </a:r>
            <a:r>
              <a:rPr lang="ru-RU" sz="2400" dirty="0" smtClean="0"/>
              <a:t>научной (научно-исследовательской), инженерно-технической</a:t>
            </a:r>
            <a:r>
              <a:rPr lang="ru-RU" sz="2400" dirty="0"/>
              <a:t>, </a:t>
            </a:r>
            <a:r>
              <a:rPr lang="ru-RU" sz="2400" dirty="0" smtClean="0"/>
              <a:t>изобретательской, творческой</a:t>
            </a:r>
            <a:r>
              <a:rPr lang="ru-RU" sz="2400" dirty="0"/>
              <a:t>, </a:t>
            </a:r>
            <a:r>
              <a:rPr lang="ru-RU" sz="2400" dirty="0" smtClean="0"/>
              <a:t>физкультурно-спортивной деятельности</a:t>
            </a:r>
            <a:r>
              <a:rPr lang="ru-RU" sz="2400" dirty="0"/>
              <a:t>, а также на пропаганду </a:t>
            </a:r>
            <a:r>
              <a:rPr lang="ru-RU" sz="2400" dirty="0" smtClean="0"/>
              <a:t>научных знаний</a:t>
            </a:r>
            <a:r>
              <a:rPr lang="ru-RU" sz="2400" dirty="0"/>
              <a:t>, творческих и </a:t>
            </a:r>
            <a:r>
              <a:rPr lang="ru-RU" sz="2400" dirty="0" smtClean="0"/>
              <a:t>спортивных достижений</a:t>
            </a:r>
            <a:r>
              <a:rPr lang="ru-RU" sz="2400" dirty="0"/>
              <a:t>, </a:t>
            </a:r>
            <a:r>
              <a:rPr lang="ru-RU" sz="2400" dirty="0" smtClean="0"/>
              <a:t>на 2023/24 </a:t>
            </a:r>
            <a:r>
              <a:rPr lang="ru-RU" sz="2400" dirty="0"/>
              <a:t>учебный год</a:t>
            </a:r>
            <a:r>
              <a:rPr lang="ru-RU" sz="2400" dirty="0" smtClean="0"/>
              <a:t>"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9034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981" y="2326409"/>
            <a:ext cx="11684000" cy="3416300"/>
          </a:xfrm>
        </p:spPr>
        <p:txBody>
          <a:bodyPr>
            <a:noAutofit/>
          </a:bodyPr>
          <a:lstStyle/>
          <a:p>
            <a:r>
              <a:rPr lang="ru-RU" sz="1700" b="1" dirty="0" smtClean="0"/>
              <a:t>Будущее науки: национальный конкурс школьных исследовательских проектов</a:t>
            </a:r>
          </a:p>
          <a:p>
            <a:r>
              <a:rPr lang="ru-RU" sz="1700" b="1" dirty="0" smtClean="0"/>
              <a:t>Всероссийский </a:t>
            </a:r>
            <a:r>
              <a:rPr lang="ru-RU" sz="1700" b="1" dirty="0"/>
              <a:t>конкурс проектно-исследовательских работ учащихся «Грани науки</a:t>
            </a:r>
            <a:r>
              <a:rPr lang="ru-RU" sz="1700" b="1" dirty="0" smtClean="0"/>
              <a:t>»</a:t>
            </a:r>
          </a:p>
          <a:p>
            <a:r>
              <a:rPr lang="ru-RU" sz="1700" b="1" dirty="0"/>
              <a:t>Всероссийский </a:t>
            </a:r>
            <a:r>
              <a:rPr lang="ru-RU" sz="1700" b="1" dirty="0" smtClean="0"/>
              <a:t>конкурс достижений талантливой молодёжи «Национальное достояние России»</a:t>
            </a:r>
          </a:p>
          <a:p>
            <a:r>
              <a:rPr lang="ru-RU" sz="1700" b="1" dirty="0" smtClean="0"/>
              <a:t>Общероссийский конкурс учебно-исследовательской деятельности и проектных работ, посвящённый десятилетию науки и технологий в РФ «Эксперимент. Теория. Практика»</a:t>
            </a:r>
          </a:p>
          <a:p>
            <a:r>
              <a:rPr lang="ru-RU" sz="1700" b="1" dirty="0" smtClean="0"/>
              <a:t>Всероссийский детско-юношеский конкурс в поддержку года науки и технологий «Научная платформа»</a:t>
            </a:r>
          </a:p>
          <a:p>
            <a:r>
              <a:rPr lang="ru-RU" sz="1700" b="1" dirty="0"/>
              <a:t>Всероссийский детско-юношеский </a:t>
            </a:r>
            <a:r>
              <a:rPr lang="ru-RU" sz="1700" b="1" dirty="0" smtClean="0"/>
              <a:t>конкурс проектных и исследовательских работ «Территория развития»</a:t>
            </a:r>
          </a:p>
          <a:p>
            <a:r>
              <a:rPr lang="ru-RU" sz="1700" b="1" dirty="0"/>
              <a:t>Всероссийский </a:t>
            </a:r>
            <a:r>
              <a:rPr lang="ru-RU" sz="1700" b="1" dirty="0" smtClean="0"/>
              <a:t>открытый конкурс исследовательских и творческих работ учащихся «ЮНОСТЬ, НАУКА, КУЛЬТУРА – Сибирь», г. Новосибирска</a:t>
            </a:r>
          </a:p>
          <a:p>
            <a:r>
              <a:rPr lang="ru-RU" sz="1700" b="1" dirty="0"/>
              <a:t>Всероссийский открытый конкурс юношеских исследовательских работ им. В.И. Вернадского, </a:t>
            </a:r>
            <a:r>
              <a:rPr lang="ru-RU" sz="1700" b="1" dirty="0" err="1" smtClean="0"/>
              <a:t>г.Москва</a:t>
            </a:r>
            <a:endParaRPr lang="ru-RU" sz="1700" b="1" dirty="0"/>
          </a:p>
          <a:p>
            <a:endParaRPr lang="ru-RU" sz="1700" b="1" dirty="0" smtClean="0"/>
          </a:p>
          <a:p>
            <a:pPr marL="0" indent="0">
              <a:buNone/>
            </a:pPr>
            <a:endParaRPr lang="ru-RU" sz="1700" dirty="0"/>
          </a:p>
          <a:p>
            <a:endParaRPr lang="ru-RU" sz="1700" b="1" dirty="0"/>
          </a:p>
          <a:p>
            <a:endParaRPr lang="ru-RU" sz="1700" b="1" dirty="0"/>
          </a:p>
        </p:txBody>
      </p:sp>
    </p:spTree>
    <p:extLst>
      <p:ext uri="{BB962C8B-B14F-4D97-AF65-F5344CB8AC3E}">
        <p14:creationId xmlns:p14="http://schemas.microsoft.com/office/powerpoint/2010/main" val="171021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С</a:t>
            </a:r>
            <a:r>
              <a:rPr lang="ru-RU" sz="2000" dirty="0" smtClean="0"/>
              <a:t>ПИСОК </a:t>
            </a:r>
            <a:r>
              <a:rPr lang="ru-RU" sz="2000" dirty="0"/>
              <a:t>ИСПОЛЬЗОВАННЫХ ИСТОЧНИКОВ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4110" y="2603500"/>
            <a:ext cx="11249890" cy="3416300"/>
          </a:xfrm>
        </p:spPr>
        <p:txBody>
          <a:bodyPr>
            <a:normAutofit/>
          </a:bodyPr>
          <a:lstStyle/>
          <a:p>
            <a:r>
              <a:rPr lang="ru-RU" dirty="0" err="1"/>
              <a:t>Запрудский</a:t>
            </a:r>
            <a:r>
              <a:rPr lang="ru-RU" dirty="0"/>
              <a:t>, </a:t>
            </a:r>
            <a:r>
              <a:rPr lang="ru-RU" dirty="0" err="1"/>
              <a:t>Н.И.Современные</a:t>
            </a:r>
            <a:r>
              <a:rPr lang="ru-RU" dirty="0"/>
              <a:t> школьные технологии – 2 / </a:t>
            </a:r>
            <a:r>
              <a:rPr lang="ru-RU" dirty="0" err="1"/>
              <a:t>Н.И.Запрудский</a:t>
            </a:r>
            <a:r>
              <a:rPr lang="ru-RU" dirty="0"/>
              <a:t>. – Минск, 2010. – 256 с</a:t>
            </a:r>
            <a:r>
              <a:rPr lang="ru-RU" dirty="0" smtClean="0"/>
              <a:t>.</a:t>
            </a:r>
          </a:p>
          <a:p>
            <a:r>
              <a:rPr lang="ru-RU" dirty="0" err="1"/>
              <a:t>Тяглова</a:t>
            </a:r>
            <a:r>
              <a:rPr lang="ru-RU" dirty="0"/>
              <a:t>, Е.В. Методика апробации результатов исследовательской деятельности учащихся. / </a:t>
            </a:r>
            <a:r>
              <a:rPr lang="ru-RU" dirty="0" err="1"/>
              <a:t>Е.В.Тяглова</a:t>
            </a:r>
            <a:r>
              <a:rPr lang="ru-RU" dirty="0"/>
              <a:t> // Школьные технологии. – 2007. – № 1. – С.103-118</a:t>
            </a:r>
            <a:r>
              <a:rPr lang="ru-RU" dirty="0" smtClean="0"/>
              <a:t>.</a:t>
            </a:r>
          </a:p>
          <a:p>
            <a:r>
              <a:rPr lang="ru-RU" dirty="0" err="1"/>
              <a:t>Гузеев</a:t>
            </a:r>
            <a:r>
              <a:rPr lang="ru-RU" dirty="0"/>
              <a:t>, В.В. Исследовательская работа школьников: суть, типы и методы / </a:t>
            </a:r>
            <a:r>
              <a:rPr lang="ru-RU" dirty="0" err="1"/>
              <a:t>В.В.Гузеев</a:t>
            </a:r>
            <a:r>
              <a:rPr lang="ru-RU" dirty="0"/>
              <a:t>, </a:t>
            </a:r>
            <a:r>
              <a:rPr lang="ru-RU" dirty="0" err="1"/>
              <a:t>И.Б.Курчаткина</a:t>
            </a:r>
            <a:r>
              <a:rPr lang="ru-RU" dirty="0"/>
              <a:t> // Школьные технологии. – 2010. – № 5. – С.49 – 52. </a:t>
            </a:r>
            <a:endParaRPr lang="ru-RU" dirty="0" smtClean="0"/>
          </a:p>
          <a:p>
            <a:r>
              <a:rPr lang="ru-RU" dirty="0"/>
              <a:t>Котельникова, Я.А. Некоторые особенности организации и оформления исследовательской работы учащихся: методическое пособие для педагогов, организующих исследовательскую деятельность школьников / </a:t>
            </a:r>
            <a:r>
              <a:rPr lang="ru-RU" dirty="0" err="1"/>
              <a:t>Я.А.Котельникова</a:t>
            </a:r>
            <a:r>
              <a:rPr lang="ru-RU" dirty="0"/>
              <a:t> // Исследовательская работа школьников. – 2009. – № 1. – С. 49–61.</a:t>
            </a:r>
          </a:p>
        </p:txBody>
      </p:sp>
    </p:spTree>
    <p:extLst>
      <p:ext uri="{BB962C8B-B14F-4D97-AF65-F5344CB8AC3E}">
        <p14:creationId xmlns:p14="http://schemas.microsoft.com/office/powerpoint/2010/main" val="248755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236" y="1121450"/>
            <a:ext cx="11222182" cy="706964"/>
          </a:xfrm>
        </p:spPr>
        <p:txBody>
          <a:bodyPr/>
          <a:lstStyle/>
          <a:p>
            <a:pPr algn="ctr"/>
            <a:r>
              <a:rPr lang="ru-RU" sz="2800" dirty="0" smtClean="0"/>
              <a:t>Система работы в организации учебно-исследовательской деятельности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345" y="2317173"/>
            <a:ext cx="11222182" cy="3416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	</a:t>
            </a:r>
            <a:r>
              <a:rPr lang="ru-RU" sz="2400" dirty="0"/>
              <a:t>	</a:t>
            </a:r>
            <a:endParaRPr lang="ru-RU" sz="2400" dirty="0" smtClean="0"/>
          </a:p>
          <a:p>
            <a:r>
              <a:rPr lang="ru-RU" sz="2400" b="1" dirty="0" smtClean="0"/>
              <a:t>Урочная деятельность </a:t>
            </a:r>
            <a:r>
              <a:rPr lang="ru-RU" sz="2400" dirty="0" smtClean="0"/>
              <a:t>– выполнение развивающих заданий, решение проблемных задач, выполнение лабораторных работ, проведение опытов, урок-исследование.</a:t>
            </a:r>
          </a:p>
          <a:p>
            <a:pPr marL="0" indent="0">
              <a:buNone/>
            </a:pPr>
            <a:endParaRPr lang="ru-RU" sz="2400" dirty="0" smtClean="0"/>
          </a:p>
          <a:p>
            <a:r>
              <a:rPr lang="ru-RU" sz="2400" b="1" dirty="0" smtClean="0"/>
              <a:t>Внеурочная </a:t>
            </a:r>
            <a:r>
              <a:rPr lang="ru-RU" sz="2400" b="1" dirty="0"/>
              <a:t>деятельность </a:t>
            </a:r>
            <a:r>
              <a:rPr lang="ru-RU" sz="2400" dirty="0"/>
              <a:t>– факультативное занятие, предметная неделя, предметные игры и конкурсы, конференции, творческие и исследовательские работы.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1288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27" y="1241523"/>
            <a:ext cx="11859490" cy="706964"/>
          </a:xfrm>
        </p:spPr>
        <p:txBody>
          <a:bodyPr/>
          <a:lstStyle/>
          <a:p>
            <a:pPr algn="ctr"/>
            <a:r>
              <a:rPr lang="ru-RU" sz="2700" dirty="0" smtClean="0"/>
              <a:t>Основные дидактические функции </a:t>
            </a:r>
            <a:r>
              <a:rPr lang="ru-RU" sz="2700" dirty="0"/>
              <a:t>учебно-исследовательской 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– </a:t>
            </a:r>
            <a:r>
              <a:rPr lang="ru-RU" sz="2800" dirty="0"/>
              <a:t>открытие новых знаний; </a:t>
            </a:r>
          </a:p>
          <a:p>
            <a:pPr marL="0" indent="0">
              <a:buNone/>
            </a:pPr>
            <a:r>
              <a:rPr lang="ru-RU" sz="2800" dirty="0"/>
              <a:t>– углубление изучаемых знаний;</a:t>
            </a:r>
          </a:p>
          <a:p>
            <a:pPr marL="0" indent="0">
              <a:buNone/>
            </a:pPr>
            <a:r>
              <a:rPr lang="ru-RU" sz="2800" dirty="0"/>
              <a:t>– систематизация изученных знаний;</a:t>
            </a:r>
          </a:p>
          <a:p>
            <a:pPr marL="0" indent="0">
              <a:buNone/>
            </a:pPr>
            <a:r>
              <a:rPr lang="ru-RU" sz="2800" dirty="0"/>
              <a:t>– развитие учащегося;</a:t>
            </a:r>
          </a:p>
          <a:p>
            <a:pPr marL="0" indent="0">
              <a:buNone/>
            </a:pPr>
            <a:r>
              <a:rPr lang="ru-RU" sz="2800" dirty="0"/>
              <a:t>– обучение учащихся способам деятельности.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5923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826" y="594977"/>
            <a:ext cx="8761413" cy="706964"/>
          </a:xfrm>
        </p:spPr>
        <p:txBody>
          <a:bodyPr/>
          <a:lstStyle/>
          <a:p>
            <a:pPr algn="ctr"/>
            <a:r>
              <a:rPr lang="ru-RU" sz="2000" dirty="0"/>
              <a:t>Сравнение учебно-исследовательской и научно-исследовательской деятельности учащихся (по Н.И.Запрудскому)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5401637"/>
              </p:ext>
            </p:extLst>
          </p:nvPr>
        </p:nvGraphicFramePr>
        <p:xfrm>
          <a:off x="452583" y="1421245"/>
          <a:ext cx="11268364" cy="532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664"/>
                <a:gridCol w="4633850"/>
                <a:gridCol w="46338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Признаки для сравнения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Учебно-исследовательская деятельность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Научно-исследовательская деятельность</a:t>
                      </a:r>
                      <a:endParaRPr lang="ru-RU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b="1" dirty="0" smtClean="0"/>
                        <a:t>Новизна темы</a:t>
                      </a:r>
                      <a:endParaRPr lang="ru-RU" sz="17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Предполагает открытие, как правило, лишь субъективно новых знаний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Предполагает открытие новых знаний</a:t>
                      </a:r>
                      <a:endParaRPr lang="ru-RU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b="1" dirty="0" smtClean="0"/>
                        <a:t>Характер цели </a:t>
                      </a:r>
                      <a:endParaRPr lang="ru-RU" sz="17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Получение субъективно нового знания 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Получение объективно нового знания</a:t>
                      </a:r>
                      <a:endParaRPr lang="ru-RU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b="1" dirty="0" smtClean="0"/>
                        <a:t>Методы разрешения проблемы </a:t>
                      </a:r>
                      <a:endParaRPr lang="ru-RU" sz="17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Преимущественно эмпирические (наблюдение и опыт), а также работа с научной и учебной литературой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Эмпирические (наблюдение, эксперимент), теоретические (анализ, моделирование, проектирование, обобщение и др.).</a:t>
                      </a:r>
                      <a:endParaRPr lang="ru-RU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b="1" dirty="0" smtClean="0"/>
                        <a:t>Степень </a:t>
                      </a:r>
                      <a:r>
                        <a:rPr lang="ru-RU" sz="1700" b="1" dirty="0" err="1" smtClean="0"/>
                        <a:t>самостоятель</a:t>
                      </a:r>
                      <a:r>
                        <a:rPr lang="ru-RU" sz="1700" b="1" dirty="0" smtClean="0"/>
                        <a:t> - </a:t>
                      </a:r>
                      <a:r>
                        <a:rPr lang="ru-RU" sz="1700" b="1" dirty="0" err="1" smtClean="0"/>
                        <a:t>ности</a:t>
                      </a:r>
                      <a:endParaRPr lang="ru-RU" sz="17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Учащийся может сам выполнить все этапы исследования от выявления проблемы до интерпретации результатов. 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Как правило, самостоятельная деятельность.</a:t>
                      </a:r>
                      <a:endParaRPr lang="ru-RU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b="1" dirty="0" smtClean="0"/>
                        <a:t>Формы представления результатов</a:t>
                      </a:r>
                      <a:endParaRPr lang="ru-RU" sz="17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Реферативная работа, статья, тезисы, выступление на ученической конференции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Диссертация, статья, доклад, тезисы, выступление </a:t>
                      </a:r>
                      <a:endParaRPr lang="ru-RU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b="1" dirty="0" smtClean="0"/>
                        <a:t>Научное значение</a:t>
                      </a:r>
                      <a:endParaRPr lang="ru-RU" sz="17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Иногда способствует развитию науки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Способствует развитию науки</a:t>
                      </a:r>
                      <a:endParaRPr lang="ru-RU" sz="17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7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6940" y="1121450"/>
            <a:ext cx="8761413" cy="706964"/>
          </a:xfrm>
        </p:spPr>
        <p:txBody>
          <a:bodyPr/>
          <a:lstStyle/>
          <a:p>
            <a:pPr algn="ctr"/>
            <a:r>
              <a:rPr lang="ru-RU" sz="2800" dirty="0"/>
              <a:t>Типология учебных исследований учащихся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0708"/>
              </p:ext>
            </p:extLst>
          </p:nvPr>
        </p:nvGraphicFramePr>
        <p:xfrm>
          <a:off x="490682" y="2538845"/>
          <a:ext cx="11230264" cy="340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2191"/>
                <a:gridCol w="824807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По целям</a:t>
                      </a:r>
                    </a:p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Инновационные (предполагающие получение объективно новых научных результатов) и репродуктивные.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По содержанию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Эмпирические и теоретические. Естествознание и гуманитарная сфера. </a:t>
                      </a:r>
                      <a:r>
                        <a:rPr lang="ru-RU" dirty="0" err="1" smtClean="0"/>
                        <a:t>Монопредметные</a:t>
                      </a:r>
                      <a:r>
                        <a:rPr lang="ru-RU" dirty="0" smtClean="0"/>
                        <a:t>, </a:t>
                      </a:r>
                      <a:r>
                        <a:rPr lang="ru-RU" dirty="0" err="1" smtClean="0"/>
                        <a:t>межпредметные</a:t>
                      </a:r>
                      <a:r>
                        <a:rPr lang="ru-RU" dirty="0" smtClean="0"/>
                        <a:t>, </a:t>
                      </a:r>
                      <a:r>
                        <a:rPr lang="ru-RU" dirty="0" err="1" smtClean="0"/>
                        <a:t>надпредметные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По методам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Экспериментальные и др.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По времени и месту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Урочные (на уроках и факультативах) и внеклассные.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По продолжительности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Краткосрочные (урок или его часть), среднесрочными (несколько дней или недель), долговременными (месяцы или годы).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По составу участников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Индивидуальные, коллективные.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204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164" y="945959"/>
            <a:ext cx="8761413" cy="706964"/>
          </a:xfrm>
        </p:spPr>
        <p:txBody>
          <a:bodyPr/>
          <a:lstStyle/>
          <a:p>
            <a:pPr algn="ctr"/>
            <a:r>
              <a:rPr lang="ru-RU" sz="2800" dirty="0"/>
              <a:t>Виды учебных исследований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ru-RU" sz="2800" dirty="0"/>
              <a:t>автор идеи А.П</a:t>
            </a:r>
            <a:r>
              <a:rPr lang="ru-RU" sz="2800" dirty="0" smtClean="0"/>
              <a:t>. </a:t>
            </a:r>
            <a:r>
              <a:rPr lang="ru-RU" sz="2800" dirty="0" err="1" smtClean="0"/>
              <a:t>Тряпицына</a:t>
            </a:r>
            <a:r>
              <a:rPr lang="ru-RU" sz="2800" dirty="0"/>
              <a:t>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4404906"/>
              </p:ext>
            </p:extLst>
          </p:nvPr>
        </p:nvGraphicFramePr>
        <p:xfrm>
          <a:off x="462973" y="2400300"/>
          <a:ext cx="11239500" cy="366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8208"/>
                <a:gridCol w="804129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Характеристика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200" b="1" dirty="0" smtClean="0"/>
                    </a:p>
                    <a:p>
                      <a:pPr algn="ctr"/>
                      <a:r>
                        <a:rPr lang="ru-RU" sz="2200" b="1" dirty="0" err="1" smtClean="0"/>
                        <a:t>Монопредметные</a:t>
                      </a:r>
                      <a:r>
                        <a:rPr lang="ru-RU" sz="2200" b="1" dirty="0" smtClean="0"/>
                        <a:t> 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исследование, которое проводится по какому-то одному предмету и предполагает привлечение знаний для решения проблемы именно по этому предмету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200" b="1" dirty="0" smtClean="0"/>
                    </a:p>
                    <a:p>
                      <a:pPr algn="ctr"/>
                      <a:r>
                        <a:rPr lang="ru-RU" sz="2200" b="1" dirty="0" err="1" smtClean="0"/>
                        <a:t>Межпредметные</a:t>
                      </a:r>
                      <a:r>
                        <a:rPr lang="ru-RU" sz="2200" b="1" dirty="0" smtClean="0"/>
                        <a:t> 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исследование, которое требует привлечения знаний для его выполнения из разных учебных предметов. Мотивом такого исследования чаще всего становится глубокий интерес ученика к проблеме, которая рассматривается в различных образовательных областях по-разному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err="1" smtClean="0"/>
                        <a:t>Надпредметные</a:t>
                      </a:r>
                      <a:r>
                        <a:rPr lang="ru-RU" sz="2200" b="1" dirty="0" smtClean="0"/>
                        <a:t> 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исследование, которое направлено на исследование конкретных личностно значимых для ученика проблем. Результаты такого исследования выходят за рамки учебной программы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581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8627" y="890541"/>
            <a:ext cx="9559227" cy="706964"/>
          </a:xfrm>
        </p:spPr>
        <p:txBody>
          <a:bodyPr/>
          <a:lstStyle/>
          <a:p>
            <a:pPr algn="ctr"/>
            <a:r>
              <a:rPr lang="ru-RU" sz="2400" dirty="0"/>
              <a:t>Этапы исследовательской деятельности в школе</a:t>
            </a:r>
            <a:br>
              <a:rPr lang="ru-RU" sz="2400" dirty="0"/>
            </a:br>
            <a:r>
              <a:rPr lang="ru-RU" sz="2400" dirty="0"/>
              <a:t>Этап 1. Подготовка к проведению учебного исследования: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928" y="2806701"/>
            <a:ext cx="11674764" cy="3416300"/>
          </a:xfrm>
        </p:spPr>
        <p:txBody>
          <a:bodyPr>
            <a:noAutofit/>
          </a:bodyPr>
          <a:lstStyle/>
          <a:p>
            <a:r>
              <a:rPr lang="ru-RU" sz="2400" dirty="0"/>
              <a:t>А) определение объектной области, объекта, предмета исследования; </a:t>
            </a:r>
            <a:endParaRPr lang="ru-RU" sz="2400" dirty="0" smtClean="0"/>
          </a:p>
          <a:p>
            <a:r>
              <a:rPr lang="ru-RU" sz="2400" dirty="0" smtClean="0"/>
              <a:t>Б</a:t>
            </a:r>
            <a:r>
              <a:rPr lang="ru-RU" sz="2400" dirty="0"/>
              <a:t>) выбор, формулировка и обоснование темы исследования; </a:t>
            </a:r>
            <a:endParaRPr lang="ru-RU" sz="2400" dirty="0" smtClean="0"/>
          </a:p>
          <a:p>
            <a:r>
              <a:rPr lang="ru-RU" sz="2400" dirty="0" smtClean="0"/>
              <a:t>В</a:t>
            </a:r>
            <a:r>
              <a:rPr lang="ru-RU" sz="2400" dirty="0"/>
              <a:t>) определение цели и задач исследования; </a:t>
            </a:r>
            <a:endParaRPr lang="ru-RU" sz="2400" dirty="0" smtClean="0"/>
          </a:p>
          <a:p>
            <a:r>
              <a:rPr lang="ru-RU" sz="2400" dirty="0" smtClean="0"/>
              <a:t>Г</a:t>
            </a:r>
            <a:r>
              <a:rPr lang="ru-RU" sz="2400" dirty="0"/>
              <a:t>) определение гипотезы; </a:t>
            </a:r>
            <a:endParaRPr lang="ru-RU" sz="2400" dirty="0" smtClean="0"/>
          </a:p>
          <a:p>
            <a:r>
              <a:rPr lang="ru-RU" sz="2400" dirty="0" smtClean="0"/>
              <a:t>Д</a:t>
            </a:r>
            <a:r>
              <a:rPr lang="ru-RU" sz="2400" dirty="0"/>
              <a:t>) составление плана исследовательской работы; </a:t>
            </a:r>
            <a:endParaRPr lang="ru-RU" sz="2400" dirty="0" smtClean="0"/>
          </a:p>
          <a:p>
            <a:r>
              <a:rPr lang="ru-RU" sz="2400" dirty="0" smtClean="0"/>
              <a:t>Е</a:t>
            </a:r>
            <a:r>
              <a:rPr lang="ru-RU" sz="2400" dirty="0"/>
              <a:t>) определение методов исследования.</a:t>
            </a:r>
          </a:p>
        </p:txBody>
      </p:sp>
    </p:spTree>
    <p:extLst>
      <p:ext uri="{BB962C8B-B14F-4D97-AF65-F5344CB8AC3E}">
        <p14:creationId xmlns:p14="http://schemas.microsoft.com/office/powerpoint/2010/main" val="105985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947" y="1029086"/>
            <a:ext cx="11397672" cy="706964"/>
          </a:xfrm>
        </p:spPr>
        <p:txBody>
          <a:bodyPr/>
          <a:lstStyle/>
          <a:p>
            <a:r>
              <a:rPr lang="ru-RU" sz="2400" dirty="0"/>
              <a:t>А) определение объектной области, объекта, предмета исследования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5636" y="2695863"/>
            <a:ext cx="11259127" cy="3416300"/>
          </a:xfrm>
        </p:spPr>
        <p:txBody>
          <a:bodyPr>
            <a:noAutofit/>
          </a:bodyPr>
          <a:lstStyle/>
          <a:p>
            <a:r>
              <a:rPr lang="ru-RU" sz="2000" b="1" dirty="0"/>
              <a:t>Объектная область исследования </a:t>
            </a:r>
            <a:r>
              <a:rPr lang="ru-RU" sz="2000" dirty="0"/>
              <a:t>– сфера науки и практики, в которой находится объект исследования. </a:t>
            </a:r>
            <a:endParaRPr lang="ru-RU" sz="2000" dirty="0" smtClean="0"/>
          </a:p>
          <a:p>
            <a:r>
              <a:rPr lang="ru-RU" sz="2000" b="1" dirty="0" smtClean="0"/>
              <a:t>Проблема </a:t>
            </a:r>
            <a:r>
              <a:rPr lang="ru-RU" sz="2000" b="1" dirty="0"/>
              <a:t>исследования </a:t>
            </a:r>
            <a:r>
              <a:rPr lang="ru-RU" sz="2000" dirty="0" smtClean="0"/>
              <a:t>- это </a:t>
            </a:r>
            <a:r>
              <a:rPr lang="ru-RU" sz="2000" dirty="0"/>
              <a:t>конкретный вопрос, на который планируется найти ответ в ходе </a:t>
            </a:r>
            <a:r>
              <a:rPr lang="ru-RU" sz="2000" dirty="0" smtClean="0"/>
              <a:t>исследования.</a:t>
            </a:r>
          </a:p>
          <a:p>
            <a:r>
              <a:rPr lang="ru-RU" sz="2000" b="1" dirty="0" smtClean="0"/>
              <a:t>Объект </a:t>
            </a:r>
            <a:r>
              <a:rPr lang="ru-RU" sz="2000" b="1" dirty="0"/>
              <a:t>исследования </a:t>
            </a:r>
            <a:r>
              <a:rPr lang="ru-RU" sz="2000" dirty="0"/>
              <a:t>– это </a:t>
            </a:r>
            <a:r>
              <a:rPr lang="ru-RU" sz="2000" dirty="0" smtClean="0"/>
              <a:t>определенный </a:t>
            </a:r>
            <a:r>
              <a:rPr lang="ru-RU" sz="2000" dirty="0"/>
              <a:t>процесс или явление, порождающее проблемную ситуацию. Это своеобразный носитель проблемы, то, на что направлена исследовательская </a:t>
            </a:r>
            <a:r>
              <a:rPr lang="ru-RU" sz="2000" dirty="0" smtClean="0"/>
              <a:t>деятельность.</a:t>
            </a:r>
          </a:p>
          <a:p>
            <a:r>
              <a:rPr lang="ru-RU" sz="2000" b="1" dirty="0" smtClean="0"/>
              <a:t>Предмет </a:t>
            </a:r>
            <a:r>
              <a:rPr lang="ru-RU" sz="2000" b="1" dirty="0"/>
              <a:t>исследования </a:t>
            </a:r>
            <a:r>
              <a:rPr lang="ru-RU" sz="2000" dirty="0"/>
              <a:t>более конкретен и включает только те связи и отношения, которые подлежат непосредственному изучению в данной работе. </a:t>
            </a:r>
            <a:r>
              <a:rPr lang="ru-RU" sz="2000" dirty="0" smtClean="0"/>
              <a:t>Предмет </a:t>
            </a:r>
            <a:r>
              <a:rPr lang="ru-RU" sz="2000" dirty="0"/>
              <a:t>исследования определяет его тему, цели и задачи.</a:t>
            </a:r>
          </a:p>
        </p:txBody>
      </p:sp>
    </p:spTree>
    <p:extLst>
      <p:ext uri="{BB962C8B-B14F-4D97-AF65-F5344CB8AC3E}">
        <p14:creationId xmlns:p14="http://schemas.microsoft.com/office/powerpoint/2010/main" val="213240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1029</TotalTime>
  <Words>1909</Words>
  <Application>Microsoft Office PowerPoint</Application>
  <PresentationFormat>Широкоэкранный</PresentationFormat>
  <Paragraphs>227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Century Gothic</vt:lpstr>
      <vt:lpstr>Wingdings 3</vt:lpstr>
      <vt:lpstr>Ион (конференц-зал)</vt:lpstr>
      <vt:lpstr>Организация исследовательской деятельности учащихся</vt:lpstr>
      <vt:lpstr>Исследовательская деятельность обучающихся</vt:lpstr>
      <vt:lpstr>Система работы в организации учебно-исследовательской деятельности </vt:lpstr>
      <vt:lpstr>Основные дидактические функции учебно-исследовательской деятельности</vt:lpstr>
      <vt:lpstr>Сравнение учебно-исследовательской и научно-исследовательской деятельности учащихся (по Н.И.Запрудскому) </vt:lpstr>
      <vt:lpstr>Типология учебных исследований учащихся</vt:lpstr>
      <vt:lpstr>Виды учебных исследований  (автор идеи А.П. Тряпицына)</vt:lpstr>
      <vt:lpstr>Этапы исследовательской деятельности в школе Этап 1. Подготовка к проведению учебного исследования:</vt:lpstr>
      <vt:lpstr>А) определение объектной области, объекта, предмета исследования</vt:lpstr>
      <vt:lpstr>Б) выбор, формулировка и обоснование темы исследования</vt:lpstr>
      <vt:lpstr>В) определение цели и задач исследования</vt:lpstr>
      <vt:lpstr>Г) определение гипотезы</vt:lpstr>
      <vt:lpstr>Д) составление плана исследовательской работы</vt:lpstr>
      <vt:lpstr>Е) определение методов исследования</vt:lpstr>
      <vt:lpstr>Этап 2. Проведение исследования</vt:lpstr>
      <vt:lpstr>Этап 3. Оформление результатов исследования</vt:lpstr>
      <vt:lpstr>Этап 3. Оформление результатов исследования Структура отчета об учебном исследовании (по Н.И.Запрудскому)</vt:lpstr>
      <vt:lpstr>Этап 3. Оформление результатов исследования Общие требования к исследовательской работе учащихся</vt:lpstr>
      <vt:lpstr>Этап 3. Оформление результатов исследования Общие требования к исследовательской работе учащихся</vt:lpstr>
      <vt:lpstr>Этап 3. Оформление результатов исследования Общие требования к исследовательской работе учащихся</vt:lpstr>
      <vt:lpstr>Этап 3. Оформление результатов исследования Общие требования к исследовательской работе учащихся</vt:lpstr>
      <vt:lpstr>Этап 4. Рецензирование исследовательской работы</vt:lpstr>
      <vt:lpstr>Этап 5. Защита результатов исследования</vt:lpstr>
      <vt:lpstr>Методика обучения учащихся публично представлять результаты своего исследования (по Е.В. Тягловой) </vt:lpstr>
      <vt:lpstr>Примерная структура выступления учащегося</vt:lpstr>
      <vt:lpstr>Структура презентации</vt:lpstr>
      <vt:lpstr>Приказ Министерства Просвещения России от 31.08.2023 N649 </vt:lpstr>
      <vt:lpstr>Презентация PowerPoint</vt:lpstr>
      <vt:lpstr>СПИСОК ИСПОЛЬЗОВАННЫХ ИСТОЧНИКОВ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исследовательской деятельности учащихся</dc:title>
  <dc:creator>User</dc:creator>
  <cp:lastModifiedBy>User</cp:lastModifiedBy>
  <cp:revision>95</cp:revision>
  <dcterms:created xsi:type="dcterms:W3CDTF">2024-02-18T07:43:07Z</dcterms:created>
  <dcterms:modified xsi:type="dcterms:W3CDTF">2024-02-22T13:18:08Z</dcterms:modified>
</cp:coreProperties>
</file>