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9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7" r:id="rId4"/>
    <p:sldId id="274" r:id="rId5"/>
    <p:sldId id="273" r:id="rId6"/>
    <p:sldId id="272" r:id="rId7"/>
    <p:sldId id="275" r:id="rId8"/>
    <p:sldId id="276" r:id="rId9"/>
    <p:sldId id="277" r:id="rId10"/>
    <p:sldId id="266" r:id="rId11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Arial Unicode MS" pitchFamily="34" charset="-128"/>
        <a:cs typeface="Arial Unicode MS" pitchFamily="34" charset="-128"/>
      </a:defRPr>
    </a:lvl1pPr>
    <a:lvl2pPr marL="742950" indent="-285750"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Arial Unicode MS" pitchFamily="34" charset="-128"/>
        <a:cs typeface="Arial Unicode MS" pitchFamily="34" charset="-128"/>
      </a:defRPr>
    </a:lvl2pPr>
    <a:lvl3pPr marL="1143000" indent="-228600"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Arial Unicode MS" pitchFamily="34" charset="-128"/>
        <a:cs typeface="Arial Unicode MS" pitchFamily="34" charset="-128"/>
      </a:defRPr>
    </a:lvl3pPr>
    <a:lvl4pPr marL="1600200" indent="-228600"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Arial Unicode MS" pitchFamily="34" charset="-128"/>
        <a:cs typeface="Arial Unicode MS" pitchFamily="34" charset="-128"/>
      </a:defRPr>
    </a:lvl4pPr>
    <a:lvl5pPr marL="2057400" indent="-228600"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2CA6"/>
    <a:srgbClr val="58A32F"/>
    <a:srgbClr val="C909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58" y="1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000000"/>
              </a:buClr>
              <a:buSzPct val="100000"/>
              <a:buFont typeface="Times New Roman" pitchFamily="18" charset="0"/>
              <a:buNone/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ct val="100000"/>
              <a:buFont typeface="Times New Roman" pitchFamily="18" charset="0"/>
              <a:buNone/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Clr>
                <a:srgbClr val="000000"/>
              </a:buClr>
              <a:buSzPct val="100000"/>
              <a:buFont typeface="Times New Roman" pitchFamily="18" charset="0"/>
              <a:buNone/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ct val="100000"/>
              <a:buFont typeface="Times New Roman" pitchFamily="18" charset="0"/>
              <a:buNone/>
              <a:defRPr sz="1200">
                <a:solidFill>
                  <a:srgbClr val="FFFFFF"/>
                </a:solidFill>
                <a:latin typeface="Arial" charset="0"/>
              </a:defRPr>
            </a:lvl1pPr>
          </a:lstStyle>
          <a:p>
            <a:fld id="{F6C592DE-B4C3-4F7F-9BF1-D723F1B3012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5421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6713"/>
            <a:ext cx="11796712" cy="1249045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307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2081534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Arial" charset="0"/>
      </a:defRPr>
    </a:lvl1pPr>
    <a:lvl2pPr marL="742950" indent="-285750"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Arial" charset="0"/>
      </a:defRPr>
    </a:lvl2pPr>
    <a:lvl3pPr marL="1143000" indent="-228600"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Arial" charset="0"/>
      </a:defRPr>
    </a:lvl3pPr>
    <a:lvl4pPr marL="1600200" indent="-228600"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Arial" charset="0"/>
      </a:defRPr>
    </a:lvl4pPr>
    <a:lvl5pPr marL="2057400" indent="-228600"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902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29029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29030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29031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FF9847E-5C41-420D-9DA2-5E8731990FC1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129032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129033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9034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9035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29036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29037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9038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9039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9040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9041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29042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29043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9044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9045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29046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129047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9048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9049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9050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9051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29052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9053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5F0784-9713-42DA-AA67-AF8F279DEF4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B7BF0-6B39-4210-862F-5D27DEDA40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AC3E036-D481-4155-BE84-C42637F7E3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D29282-D682-46D9-AD82-E920CCAC3BA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937994-63D4-4251-B515-EE0AA5785E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33E27C-FAB2-462C-AEC9-CE47ABBE45B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ED6F19-D685-4F38-BE6B-6C1659714D1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FE1F9C-DE0A-42E8-8C3D-8A5A0E77B0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0735DD-78F7-4EC6-B755-26B56B2030A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5A4724-01D7-453B-9E84-9F033B0299E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3712D9-9003-41BC-8CDD-791420CCB90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800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800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2800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2800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D7CC906-FA81-4BE9-8662-8D30B42D4E9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28008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8009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128010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28011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012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013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014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015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016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017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018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019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2802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2802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28022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8023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8024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8025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8026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8027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28028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28029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8030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8031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8032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8033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8034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8035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8036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128037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28038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039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8040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28041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28042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28043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28044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8045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8046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8047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8048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8049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8050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8051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128052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343775" cy="1655763"/>
          </a:xfrm>
          <a:ln/>
        </p:spPr>
        <p:txBody>
          <a:bodyPr lIns="90000" tIns="46800" rIns="90000" bIns="46800" anchor="ctr" anchorCtr="1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 i="1"/>
              <a:t/>
            </a:r>
            <a:br>
              <a:rPr lang="ru-RU" sz="1600" i="1"/>
            </a:br>
            <a:r>
              <a:rPr lang="ru-RU" sz="2400" b="1" i="1"/>
              <a:t> </a:t>
            </a:r>
            <a:r>
              <a:rPr lang="ru-RU" sz="3600" b="1" i="1"/>
              <a:t>Путешествие в мир профессий пищевого производства.</a:t>
            </a:r>
            <a:endParaRPr lang="ru-RU" sz="360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191000" y="3505200"/>
            <a:ext cx="4953000" cy="2239963"/>
          </a:xfrm>
          <a:ln/>
        </p:spPr>
        <p:txBody>
          <a:bodyPr lIns="90000" tIns="46800" rIns="90000" bIns="46800"/>
          <a:lstStyle/>
          <a:p>
            <a:pPr indent="-339725" algn="ctr">
              <a:spcBef>
                <a:spcPts val="500"/>
              </a:spcBef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000" b="1" i="1" dirty="0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350" y="2276475"/>
            <a:ext cx="3024188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/>
      <p:bldP spid="4098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457200" y="1066800"/>
            <a:ext cx="8229600" cy="44958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Успехов Вам,</a:t>
            </a:r>
          </a:p>
          <a:p>
            <a:pPr algn="ctr"/>
            <a:r>
              <a:rPr lang="ru-RU" sz="20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 в выборе профессии!!!</a:t>
            </a: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88913"/>
            <a:ext cx="2400300" cy="2514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179388" y="620713"/>
            <a:ext cx="7848600" cy="3175000"/>
          </a:xfrm>
          <a:noFill/>
          <a:ln/>
        </p:spPr>
        <p:txBody>
          <a:bodyPr lIns="90000" tIns="46800" rIns="90000" bIns="46800" anchor="ctr" anchorCtr="1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i="1">
                <a:solidFill>
                  <a:schemeClr val="hlink"/>
                </a:solidFill>
              </a:rPr>
              <a:t>Повар</a:t>
            </a:r>
            <a:r>
              <a:rPr lang="ru-RU" sz="3200" b="1" i="1"/>
              <a:t> — это человек, профессией которого является приготовление пищи; в настоящее время, как правило, на предприятиях общественного питания.</a:t>
            </a:r>
            <a:r>
              <a:rPr lang="ru-RU"/>
              <a:t> </a:t>
            </a:r>
          </a:p>
        </p:txBody>
      </p:sp>
      <p:pic>
        <p:nvPicPr>
          <p:cNvPr id="5127" name="Picture 7" descr="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2138" y="3500438"/>
            <a:ext cx="3600450" cy="309721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3022600" cy="1439863"/>
          </a:xfrm>
        </p:spPr>
        <p:txBody>
          <a:bodyPr/>
          <a:lstStyle/>
          <a:p>
            <a:r>
              <a:rPr lang="ru-RU" b="1" i="1">
                <a:solidFill>
                  <a:schemeClr val="hlink"/>
                </a:solidFill>
              </a:rPr>
              <a:t>Шеф-повар</a:t>
            </a:r>
          </a:p>
        </p:txBody>
      </p:sp>
      <p:sp>
        <p:nvSpPr>
          <p:cNvPr id="60422" name="Text Box 6"/>
          <p:cNvSpPr txBox="1">
            <a:spLocks noChangeArrowheads="1"/>
          </p:cNvSpPr>
          <p:nvPr/>
        </p:nvSpPr>
        <p:spPr bwMode="auto">
          <a:xfrm>
            <a:off x="4067175" y="981075"/>
            <a:ext cx="4176713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SzPct val="100000"/>
            </a:pPr>
            <a:r>
              <a:rPr lang="ru-RU" sz="2400" b="1">
                <a:cs typeface="Arial" charset="0"/>
              </a:rPr>
              <a:t>	Составляет заявки на необходимые продовольственные товары. Обеспечивает разнообразие ассортимента блюд составляет меню. Осуществляет контроль над технологией приготовления пищи. </a:t>
            </a:r>
            <a:endParaRPr lang="ru-RU" sz="2400" b="1">
              <a:latin typeface="Arial" charset="0"/>
            </a:endParaRPr>
          </a:p>
        </p:txBody>
      </p:sp>
      <p:pic>
        <p:nvPicPr>
          <p:cNvPr id="60466" name="Picture 50" descr="J02321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2133600"/>
            <a:ext cx="2808288" cy="30956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88913"/>
            <a:ext cx="5902325" cy="1439862"/>
          </a:xfrm>
        </p:spPr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r>
              <a:rPr lang="ru-RU" sz="4000"/>
              <a:t/>
            </a:r>
            <a:br>
              <a:rPr lang="ru-RU" sz="4000"/>
            </a:br>
            <a:r>
              <a:rPr lang="ru-RU" sz="4000"/>
              <a:t/>
            </a:r>
            <a:br>
              <a:rPr lang="ru-RU" sz="4000"/>
            </a:br>
            <a:r>
              <a:rPr lang="ru-RU" sz="4000"/>
              <a:t/>
            </a:r>
            <a:br>
              <a:rPr lang="ru-RU" sz="4000"/>
            </a:br>
            <a:r>
              <a:rPr lang="ru-RU" sz="4000"/>
              <a:t/>
            </a:r>
            <a:br>
              <a:rPr lang="ru-RU" sz="4000"/>
            </a:br>
            <a:r>
              <a:rPr lang="ru-RU" sz="4000"/>
              <a:t/>
            </a:r>
            <a:br>
              <a:rPr lang="ru-RU" sz="4000"/>
            </a:br>
            <a:r>
              <a:rPr lang="ru-RU" sz="4000"/>
              <a:t/>
            </a:r>
            <a:br>
              <a:rPr lang="ru-RU" sz="4000"/>
            </a:br>
            <a:r>
              <a:rPr lang="ru-RU" sz="4000"/>
              <a:t/>
            </a:r>
            <a:br>
              <a:rPr lang="ru-RU" sz="4000"/>
            </a:br>
            <a:r>
              <a:rPr lang="ru-RU" sz="4000" b="1" i="1">
                <a:solidFill>
                  <a:schemeClr val="hlink"/>
                </a:solidFill>
              </a:rPr>
              <a:t>Повар- кулинар</a:t>
            </a:r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84313"/>
            <a:ext cx="7342188" cy="4002087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 sz="2400"/>
              <a:t>Кулинар производит расчет сырья и выхода готовой продукции, составляет меню, заявки на продукты и полуфабрикаты, осуществляет приготовление блюд, выполняет процеживание, замешивание, измельчение, формовку, фарширование, начинку изделий, регулирует температурный режим, определяет готовность блюд, изделий по контрольно-измерительным приборам, а также по внешнему виду, запаху, цвету, вкусу, производит художественное оформление блюд и кондитерских изделий, производит порцирование блюд.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8" name="Rectangle 4"/>
          <p:cNvSpPr>
            <a:spLocks noChangeArrowheads="1"/>
          </p:cNvSpPr>
          <p:nvPr/>
        </p:nvSpPr>
        <p:spPr bwMode="auto">
          <a:xfrm>
            <a:off x="611188" y="549275"/>
            <a:ext cx="4465637" cy="459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/>
            <a:r>
              <a:rPr lang="ru-RU" sz="3200" b="1" i="1">
                <a:solidFill>
                  <a:schemeClr val="hlink"/>
                </a:solidFill>
                <a:cs typeface="Arial" charset="0"/>
              </a:rPr>
              <a:t>Повар-технолог </a:t>
            </a:r>
            <a:r>
              <a:rPr lang="ru-RU" sz="2000" b="1" i="1">
                <a:cs typeface="Arial" charset="0"/>
              </a:rPr>
              <a:t>- </a:t>
            </a:r>
            <a:r>
              <a:rPr lang="ru-RU" sz="2400" b="1" i="1">
                <a:cs typeface="Arial" charset="0"/>
              </a:rPr>
              <a:t>организует процесс приготовления продуктов. Определяет качество сырья, рассчитывает его количество для получения порций готовых продуктов, калорийность суточного рациона, составляет меню и прейскуранты. Контролирует процесс приготовления кулинарной продукции. </a:t>
            </a:r>
          </a:p>
        </p:txBody>
      </p:sp>
      <p:pic>
        <p:nvPicPr>
          <p:cNvPr id="108550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163" y="1773238"/>
            <a:ext cx="2925762" cy="416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4" name="Rectangle 4"/>
          <p:cNvSpPr>
            <a:spLocks noChangeArrowheads="1"/>
          </p:cNvSpPr>
          <p:nvPr/>
        </p:nvSpPr>
        <p:spPr bwMode="auto">
          <a:xfrm>
            <a:off x="539750" y="365125"/>
            <a:ext cx="5903913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400" b="1" i="1">
                <a:solidFill>
                  <a:schemeClr val="hlink"/>
                </a:solidFill>
                <a:cs typeface="Arial" charset="0"/>
              </a:rPr>
              <a:t>Сотэ́  шеф, соусье́</a:t>
            </a:r>
            <a:r>
              <a:rPr lang="ru-RU" sz="2400" b="1" i="1">
                <a:cs typeface="Arial" charset="0"/>
              </a:rPr>
              <a:t> — Отвечает за соусы, за всё, что подается с соусом, также за тушение и обжарку в соусах. </a:t>
            </a:r>
          </a:p>
          <a:p>
            <a:pPr algn="ctr"/>
            <a:r>
              <a:rPr lang="ru-RU" sz="2400" b="1" i="1">
                <a:cs typeface="Arial" charset="0"/>
              </a:rPr>
              <a:t> </a:t>
            </a:r>
            <a:r>
              <a:rPr lang="ru-RU" sz="2400" b="1" i="1">
                <a:solidFill>
                  <a:schemeClr val="hlink"/>
                </a:solidFill>
                <a:cs typeface="Arial" charset="0"/>
              </a:rPr>
              <a:t>Рыбный  повар, пуассоннэ́, пассонье́</a:t>
            </a:r>
            <a:r>
              <a:rPr lang="ru-RU" sz="2400" b="1" i="1">
                <a:cs typeface="Arial" charset="0"/>
              </a:rPr>
              <a:t> — Готовит рыбные блюда, может отвечать за разделку рыбы и за специфические рыбные соусы/подливки. </a:t>
            </a:r>
          </a:p>
          <a:p>
            <a:pPr algn="ctr"/>
            <a:r>
              <a:rPr lang="ru-RU" sz="2400" b="1" i="1">
                <a:solidFill>
                  <a:schemeClr val="hlink"/>
                </a:solidFill>
                <a:cs typeface="Arial" charset="0"/>
              </a:rPr>
              <a:t>Мясной  повар, ротиссье́</a:t>
            </a:r>
            <a:r>
              <a:rPr lang="ru-RU" sz="2400" b="1" i="1">
                <a:cs typeface="Arial" charset="0"/>
              </a:rPr>
              <a:t> — Готовит мясные блюда, и их соусы. Разделкой мяса не занимается.</a:t>
            </a:r>
          </a:p>
        </p:txBody>
      </p:sp>
      <p:pic>
        <p:nvPicPr>
          <p:cNvPr id="107526" name="Picture 6" descr="gir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3663" y="2349500"/>
            <a:ext cx="2376487" cy="38877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262688" cy="323850"/>
          </a:xfrm>
        </p:spPr>
        <p:txBody>
          <a:bodyPr/>
          <a:lstStyle/>
          <a:p>
            <a:r>
              <a:rPr lang="ru-RU" sz="2400" b="1">
                <a:solidFill>
                  <a:schemeClr val="hlink"/>
                </a:solidFill>
              </a:rPr>
              <a:t>Гриль-повар, грильярдье́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2988" y="620713"/>
            <a:ext cx="6840537" cy="5184775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 sz="2000"/>
              <a:t>— </a:t>
            </a:r>
            <a:r>
              <a:rPr lang="ru-RU" sz="2400"/>
              <a:t>Отвечает за приготовление блюд на гриле, решетке, также на открытом огне.</a:t>
            </a:r>
            <a:endParaRPr lang="ru-RU" sz="2400" b="1"/>
          </a:p>
          <a:p>
            <a:pPr algn="ctr">
              <a:lnSpc>
                <a:spcPct val="80000"/>
              </a:lnSpc>
            </a:pPr>
            <a:r>
              <a:rPr lang="ru-RU" sz="2400" b="1">
                <a:solidFill>
                  <a:schemeClr val="hlink"/>
                </a:solidFill>
              </a:rPr>
              <a:t>Повар по-обжарке, фритюрье́</a:t>
            </a:r>
            <a:r>
              <a:rPr lang="ru-RU" sz="2400"/>
              <a:t> — Отдельная позиция человека, занимающегося обжаркой компонентов блюд (чаще мясных, поэтому комбинируется с ротиссье). </a:t>
            </a:r>
            <a:endParaRPr lang="ru-RU" sz="2400" b="1"/>
          </a:p>
          <a:p>
            <a:pPr algn="ctr">
              <a:lnSpc>
                <a:spcPct val="80000"/>
              </a:lnSpc>
            </a:pPr>
            <a:r>
              <a:rPr lang="ru-RU" sz="2400" b="1">
                <a:solidFill>
                  <a:schemeClr val="hlink"/>
                </a:solidFill>
              </a:rPr>
              <a:t>Овощной  повар, энтреметье́</a:t>
            </a:r>
            <a:r>
              <a:rPr lang="ru-RU" sz="2400"/>
              <a:t> — В европейской системе кухни занят приготовлением салатов и первых блюд, а также овощных гарниров и овощных украшений. </a:t>
            </a:r>
            <a:endParaRPr lang="ru-RU" sz="2400" b="1"/>
          </a:p>
          <a:p>
            <a:pPr algn="ctr">
              <a:lnSpc>
                <a:spcPct val="80000"/>
              </a:lnSpc>
            </a:pPr>
            <a:r>
              <a:rPr lang="ru-RU" sz="2400" b="1">
                <a:solidFill>
                  <a:schemeClr val="hlink"/>
                </a:solidFill>
              </a:rPr>
              <a:t>Повар  холодных закусок, гардманже́</a:t>
            </a:r>
            <a:r>
              <a:rPr lang="ru-RU" sz="2400"/>
              <a:t> — Отвечает за холодные закуски — и обычно за все блюда, которые готовятся и подаются холодными. </a:t>
            </a:r>
            <a:endParaRPr lang="ru-RU" sz="2400" b="1"/>
          </a:p>
          <a:p>
            <a:pPr algn="ctr">
              <a:lnSpc>
                <a:spcPct val="80000"/>
              </a:lnSpc>
            </a:pPr>
            <a:r>
              <a:rPr lang="ru-RU" sz="2400" b="1">
                <a:solidFill>
                  <a:schemeClr val="hlink"/>
                </a:solidFill>
              </a:rPr>
              <a:t>Повар  выпечки, патиссье́. Не кондитер</a:t>
            </a:r>
            <a:r>
              <a:rPr lang="ru-RU" sz="2400"/>
              <a:t>!— Отвечает за выпечку, печеные блюда, иногда за десерты (но они — как раз работа кондитера).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828675"/>
          </a:xfrm>
        </p:spPr>
        <p:txBody>
          <a:bodyPr/>
          <a:lstStyle/>
          <a:p>
            <a:r>
              <a:rPr lang="ru-RU" sz="3600" b="1">
                <a:solidFill>
                  <a:schemeClr val="hlink"/>
                </a:solidFill>
              </a:rPr>
              <a:t>Второстепенные должности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68538" y="981075"/>
            <a:ext cx="6113462" cy="5400675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2000" b="1"/>
          </a:p>
          <a:p>
            <a:pPr>
              <a:lnSpc>
                <a:spcPct val="80000"/>
              </a:lnSpc>
            </a:pPr>
            <a:r>
              <a:rPr lang="ru-RU" sz="2000" b="1">
                <a:solidFill>
                  <a:schemeClr val="hlink"/>
                </a:solidFill>
              </a:rPr>
              <a:t>Сменный  повар, повар-турне́</a:t>
            </a:r>
            <a:r>
              <a:rPr lang="ru-RU" sz="2000"/>
              <a:t> — Повар, задача которого — быть в нужный момент ассистентом кому-то из шеф-де-парти.</a:t>
            </a:r>
          </a:p>
          <a:p>
            <a:pPr>
              <a:lnSpc>
                <a:spcPct val="80000"/>
              </a:lnSpc>
            </a:pPr>
            <a:r>
              <a:rPr lang="ru-RU" sz="2000"/>
              <a:t> </a:t>
            </a:r>
            <a:r>
              <a:rPr lang="ru-RU" sz="2000" b="1">
                <a:solidFill>
                  <a:schemeClr val="hlink"/>
                </a:solidFill>
              </a:rPr>
              <a:t>Мясник  буше́</a:t>
            </a:r>
            <a:r>
              <a:rPr lang="ru-RU" sz="2000"/>
              <a:t> — Отвечает за первичную разделку мяса (дичи, птицы) и рыбы, также, при надобности — за последующую разделку на субпродукты.</a:t>
            </a:r>
          </a:p>
          <a:p>
            <a:pPr>
              <a:lnSpc>
                <a:spcPct val="80000"/>
              </a:lnSpc>
            </a:pPr>
            <a:r>
              <a:rPr lang="ru-RU" sz="2000"/>
              <a:t> </a:t>
            </a:r>
            <a:r>
              <a:rPr lang="ru-RU" sz="2000" b="1">
                <a:solidFill>
                  <a:schemeClr val="hlink"/>
                </a:solidFill>
              </a:rPr>
              <a:t>Ученик  повара; коми́</a:t>
            </a:r>
            <a:r>
              <a:rPr lang="ru-RU" sz="2000"/>
              <a:t> — Так называют повара, вникающего в суть работы отдела кухни, или повара, сменившего отдел. Собственно, ясно из названия;</a:t>
            </a:r>
            <a:endParaRPr lang="ru-RU" sz="2000" b="1"/>
          </a:p>
          <a:p>
            <a:pPr>
              <a:lnSpc>
                <a:spcPct val="80000"/>
              </a:lnSpc>
            </a:pPr>
            <a:r>
              <a:rPr lang="ru-RU" sz="2000" b="1">
                <a:solidFill>
                  <a:schemeClr val="hlink"/>
                </a:solidFill>
              </a:rPr>
              <a:t>Внутренний  повар, «домашний повар»</a:t>
            </a:r>
            <a:r>
              <a:rPr lang="ru-RU" sz="2000"/>
              <a:t> — Готовит блюда для самих работников производства, в том числе и для поваров кухни.</a:t>
            </a:r>
          </a:p>
          <a:p>
            <a:pPr>
              <a:lnSpc>
                <a:spcPct val="80000"/>
              </a:lnSpc>
            </a:pPr>
            <a:r>
              <a:rPr lang="ru-RU" sz="2000"/>
              <a:t> </a:t>
            </a:r>
            <a:r>
              <a:rPr lang="ru-RU" sz="2000" b="1">
                <a:solidFill>
                  <a:schemeClr val="hlink"/>
                </a:solidFill>
              </a:rPr>
              <a:t>Мойщик  посуды; эскулери́, эскулерье́</a:t>
            </a:r>
            <a:r>
              <a:rPr lang="ru-RU" sz="2000"/>
              <a:t> — Один или несколько людей, моющих посуду во время работы, а также следящих за чистотой и санитарией кухни. </a:t>
            </a:r>
          </a:p>
        </p:txBody>
      </p:sp>
      <p:pic>
        <p:nvPicPr>
          <p:cNvPr id="132100" name="Picture 4" descr="SERV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557338"/>
            <a:ext cx="1800225" cy="3311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00338" y="260350"/>
            <a:ext cx="5256212" cy="60483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/>
              <a:t>Выбравшим себе эту профессию следует знать и о нелегком ее характере. Нашим мамам и бабушкам об этом известно, как никому: каждый день приходится кормить свои семьи. А представьте себе — накормить целый завод?! институт?! школу?! В эту профессию приходят по-разному. Кто-то заканчивает средние специальные заведения, кто-то учится азам прямо на рабочем месте. </a:t>
            </a:r>
          </a:p>
        </p:txBody>
      </p:sp>
      <p:pic>
        <p:nvPicPr>
          <p:cNvPr id="133125" name="Picture 5"/>
          <p:cNvPicPr>
            <a:picLocks noChangeAspect="1" noChangeArrowheads="1"/>
          </p:cNvPicPr>
          <p:nvPr/>
        </p:nvPicPr>
        <p:blipFill>
          <a:blip r:embed="rId2">
            <a:lum contrast="18000"/>
          </a:blip>
          <a:srcRect/>
          <a:stretch>
            <a:fillRect/>
          </a:stretch>
        </p:blipFill>
        <p:spPr bwMode="auto">
          <a:xfrm>
            <a:off x="323850" y="836613"/>
            <a:ext cx="2160588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1057</TotalTime>
  <Words>511</Words>
  <Application>Microsoft Office PowerPoint</Application>
  <PresentationFormat>Экран (4:3)</PresentationFormat>
  <Paragraphs>26</Paragraphs>
  <Slides>10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Пастель</vt:lpstr>
      <vt:lpstr>  Путешествие в мир профессий пищевого производства.</vt:lpstr>
      <vt:lpstr>Повар — это человек, профессией которого является приготовление пищи; в настоящее время, как правило, на предприятиях общественного питания. </vt:lpstr>
      <vt:lpstr>Шеф-повар</vt:lpstr>
      <vt:lpstr>        Повар- кулинар </vt:lpstr>
      <vt:lpstr>Презентация PowerPoint</vt:lpstr>
      <vt:lpstr>Презентация PowerPoint</vt:lpstr>
      <vt:lpstr>Гриль-повар, грильярдье́</vt:lpstr>
      <vt:lpstr>Второстепенные должности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Windows User</cp:lastModifiedBy>
  <cp:revision>34</cp:revision>
  <cp:lastPrinted>1601-01-01T00:00:00Z</cp:lastPrinted>
  <dcterms:created xsi:type="dcterms:W3CDTF">1601-01-01T00:00:00Z</dcterms:created>
  <dcterms:modified xsi:type="dcterms:W3CDTF">2024-05-05T15:34:25Z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