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64" r:id="rId6"/>
    <p:sldId id="258" r:id="rId7"/>
    <p:sldId id="275" r:id="rId8"/>
    <p:sldId id="274" r:id="rId9"/>
    <p:sldId id="276" r:id="rId10"/>
    <p:sldId id="261" r:id="rId11"/>
    <p:sldId id="267" r:id="rId12"/>
    <p:sldId id="265" r:id="rId13"/>
    <p:sldId id="271" r:id="rId14"/>
    <p:sldId id="268" r:id="rId15"/>
    <p:sldId id="269" r:id="rId16"/>
    <p:sldId id="270" r:id="rId17"/>
    <p:sldId id="272" r:id="rId18"/>
    <p:sldId id="260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4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E0698-FA6D-4550-802E-797EAA7E640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83A4E-7CE1-41A9-BDE1-7316CD7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Открытый </a:t>
            </a:r>
            <a:r>
              <a:rPr lang="ru-RU" b="1" dirty="0" smtClean="0">
                <a:latin typeface="Georgia" pitchFamily="18" charset="0"/>
              </a:rPr>
              <a:t>урок по истории </a:t>
            </a:r>
            <a:br>
              <a:rPr lang="ru-RU" b="1" dirty="0" smtClean="0">
                <a:latin typeface="Georgia" pitchFamily="18" charset="0"/>
              </a:rPr>
            </a:br>
            <a:endParaRPr lang="ru-RU" b="1" dirty="0"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Учитель: Кудрявцева С.Ю.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uslide.ru/images/11/17206/96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39"/>
            <a:ext cx="8568952" cy="6426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uslide.ru/images/11/17206/96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2" y="260649"/>
            <a:ext cx="8472940" cy="6354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519363" y="809625"/>
            <a:ext cx="3889375" cy="4254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/>
              <a:t>Всеволод Большое Гнездо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240088" y="1463675"/>
            <a:ext cx="2447925" cy="4254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Ярослав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900113" y="2276475"/>
            <a:ext cx="2736850" cy="4254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Александр Невский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5508625" y="2276475"/>
            <a:ext cx="2447925" cy="4254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Ярослав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6948264" y="1484784"/>
            <a:ext cx="187166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Тверь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250825" y="1484313"/>
            <a:ext cx="187166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Москва</a:t>
            </a:r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4500563" y="1268413"/>
            <a:ext cx="0" cy="2159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68538" y="1916113"/>
            <a:ext cx="4464050" cy="360362"/>
            <a:chOff x="1429" y="1207"/>
            <a:chExt cx="2812" cy="227"/>
          </a:xfrm>
        </p:grpSpPr>
        <p:sp>
          <p:nvSpPr>
            <p:cNvPr id="11296" name="Line 27"/>
            <p:cNvSpPr>
              <a:spLocks noChangeShapeType="1"/>
            </p:cNvSpPr>
            <p:nvPr/>
          </p:nvSpPr>
          <p:spPr bwMode="auto">
            <a:xfrm>
              <a:off x="1429" y="1298"/>
              <a:ext cx="2812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Line 28"/>
            <p:cNvSpPr>
              <a:spLocks noChangeShapeType="1"/>
            </p:cNvSpPr>
            <p:nvPr/>
          </p:nvSpPr>
          <p:spPr bwMode="auto">
            <a:xfrm>
              <a:off x="1429" y="1298"/>
              <a:ext cx="0" cy="136"/>
            </a:xfrm>
            <a:prstGeom prst="lin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Line 29"/>
            <p:cNvSpPr>
              <a:spLocks noChangeShapeType="1"/>
            </p:cNvSpPr>
            <p:nvPr/>
          </p:nvSpPr>
          <p:spPr bwMode="auto">
            <a:xfrm>
              <a:off x="4241" y="1298"/>
              <a:ext cx="0" cy="136"/>
            </a:xfrm>
            <a:prstGeom prst="lin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30"/>
            <p:cNvSpPr>
              <a:spLocks noChangeShapeType="1"/>
            </p:cNvSpPr>
            <p:nvPr/>
          </p:nvSpPr>
          <p:spPr bwMode="auto">
            <a:xfrm>
              <a:off x="2835" y="1207"/>
              <a:ext cx="0" cy="91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1476375" y="131763"/>
            <a:ext cx="6443663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b="1" dirty="0">
                <a:solidFill>
                  <a:srgbClr val="990000"/>
                </a:solidFill>
                <a:latin typeface="Georgia" pitchFamily="18" charset="0"/>
              </a:rPr>
              <a:t>Борьба Москвы и </a:t>
            </a:r>
            <a:r>
              <a:rPr lang="ru-RU" sz="3200" b="1" dirty="0" smtClean="0">
                <a:solidFill>
                  <a:srgbClr val="990000"/>
                </a:solidFill>
                <a:latin typeface="Georgia" pitchFamily="18" charset="0"/>
              </a:rPr>
              <a:t>Твери</a:t>
            </a:r>
            <a:endParaRPr lang="ru-RU" sz="3200" b="1" dirty="0">
              <a:solidFill>
                <a:srgbClr val="990000"/>
              </a:solidFill>
              <a:latin typeface="Georgia" pitchFamily="18" charset="0"/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620838" y="2924175"/>
            <a:ext cx="1295400" cy="4254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990000"/>
                </a:solidFill>
              </a:rPr>
              <a:t>Даниил</a:t>
            </a:r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>
            <a:off x="2268538" y="2708275"/>
            <a:ext cx="0" cy="2159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755650" y="2708275"/>
            <a:ext cx="8137525" cy="1800225"/>
            <a:chOff x="476" y="1706"/>
            <a:chExt cx="5126" cy="1134"/>
          </a:xfrm>
        </p:grpSpPr>
        <p:grpSp>
          <p:nvGrpSpPr>
            <p:cNvPr id="4" name="Group 52"/>
            <p:cNvGrpSpPr>
              <a:grpSpLocks/>
            </p:cNvGrpSpPr>
            <p:nvPr/>
          </p:nvGrpSpPr>
          <p:grpSpPr bwMode="auto">
            <a:xfrm>
              <a:off x="2926" y="1706"/>
              <a:ext cx="2676" cy="1134"/>
              <a:chOff x="2926" y="1752"/>
              <a:chExt cx="2676" cy="1134"/>
            </a:xfrm>
          </p:grpSpPr>
          <p:sp>
            <p:nvSpPr>
              <p:cNvPr id="11287" name="Text Box 19"/>
              <p:cNvSpPr txBox="1">
                <a:spLocks noChangeArrowheads="1"/>
              </p:cNvSpPr>
              <p:nvPr/>
            </p:nvSpPr>
            <p:spPr bwMode="auto">
              <a:xfrm>
                <a:off x="3788" y="1888"/>
                <a:ext cx="816" cy="268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b="1"/>
                  <a:t>Михаил</a:t>
                </a:r>
              </a:p>
            </p:txBody>
          </p:sp>
          <p:sp>
            <p:nvSpPr>
              <p:cNvPr id="11288" name="Text Box 21"/>
              <p:cNvSpPr txBox="1">
                <a:spLocks noChangeArrowheads="1"/>
              </p:cNvSpPr>
              <p:nvPr/>
            </p:nvSpPr>
            <p:spPr bwMode="auto">
              <a:xfrm>
                <a:off x="4469" y="2436"/>
                <a:ext cx="1133" cy="268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b="1"/>
                  <a:t>Александр</a:t>
                </a:r>
              </a:p>
            </p:txBody>
          </p:sp>
          <p:sp>
            <p:nvSpPr>
              <p:cNvPr id="11289" name="Text Box 23"/>
              <p:cNvSpPr txBox="1">
                <a:spLocks noChangeArrowheads="1"/>
              </p:cNvSpPr>
              <p:nvPr/>
            </p:nvSpPr>
            <p:spPr bwMode="auto">
              <a:xfrm>
                <a:off x="2926" y="2426"/>
                <a:ext cx="1315" cy="460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b="1"/>
                  <a:t>Дмитрий Грозные Очи</a:t>
                </a:r>
              </a:p>
            </p:txBody>
          </p:sp>
          <p:sp>
            <p:nvSpPr>
              <p:cNvPr id="11290" name="Line 38"/>
              <p:cNvSpPr>
                <a:spLocks noChangeShapeType="1"/>
              </p:cNvSpPr>
              <p:nvPr/>
            </p:nvSpPr>
            <p:spPr bwMode="auto">
              <a:xfrm>
                <a:off x="4241" y="1752"/>
                <a:ext cx="0" cy="136"/>
              </a:xfrm>
              <a:prstGeom prst="line">
                <a:avLst/>
              </a:prstGeom>
              <a:noFill/>
              <a:ln w="38100">
                <a:solidFill>
                  <a:srgbClr val="99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45"/>
              <p:cNvGrpSpPr>
                <a:grpSpLocks/>
              </p:cNvGrpSpPr>
              <p:nvPr/>
            </p:nvGrpSpPr>
            <p:grpSpPr bwMode="auto">
              <a:xfrm>
                <a:off x="3651" y="2160"/>
                <a:ext cx="1179" cy="272"/>
                <a:chOff x="3651" y="2160"/>
                <a:chExt cx="1179" cy="272"/>
              </a:xfrm>
            </p:grpSpPr>
            <p:sp>
              <p:nvSpPr>
                <p:cNvPr id="11292" name="Line 40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1179" cy="0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3" name="Line 41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4" name="Line 42"/>
                <p:cNvSpPr>
                  <a:spLocks noChangeShapeType="1"/>
                </p:cNvSpPr>
                <p:nvPr/>
              </p:nvSpPr>
              <p:spPr bwMode="auto">
                <a:xfrm>
                  <a:off x="4241" y="2160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95" name="Line 44"/>
                <p:cNvSpPr>
                  <a:spLocks noChangeShapeType="1"/>
                </p:cNvSpPr>
                <p:nvPr/>
              </p:nvSpPr>
              <p:spPr bwMode="auto">
                <a:xfrm>
                  <a:off x="4830" y="2296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476" y="2115"/>
              <a:ext cx="2268" cy="544"/>
              <a:chOff x="476" y="2160"/>
              <a:chExt cx="2268" cy="544"/>
            </a:xfrm>
          </p:grpSpPr>
          <p:sp>
            <p:nvSpPr>
              <p:cNvPr id="11280" name="Text Box 20"/>
              <p:cNvSpPr txBox="1">
                <a:spLocks noChangeArrowheads="1"/>
              </p:cNvSpPr>
              <p:nvPr/>
            </p:nvSpPr>
            <p:spPr bwMode="auto">
              <a:xfrm>
                <a:off x="476" y="2436"/>
                <a:ext cx="816" cy="268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b="1"/>
                  <a:t>Юрий</a:t>
                </a:r>
              </a:p>
            </p:txBody>
          </p:sp>
          <p:sp>
            <p:nvSpPr>
              <p:cNvPr id="11281" name="Text Box 22"/>
              <p:cNvSpPr txBox="1">
                <a:spLocks noChangeArrowheads="1"/>
              </p:cNvSpPr>
              <p:nvPr/>
            </p:nvSpPr>
            <p:spPr bwMode="auto">
              <a:xfrm>
                <a:off x="1429" y="2436"/>
                <a:ext cx="1315" cy="268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000" b="1"/>
                  <a:t>Иван </a:t>
                </a:r>
                <a:r>
                  <a:rPr lang="en-US" sz="2000" b="1"/>
                  <a:t>I</a:t>
                </a:r>
                <a:r>
                  <a:rPr lang="ru-RU" sz="2000" b="1"/>
                  <a:t> Калита</a:t>
                </a:r>
              </a:p>
            </p:txBody>
          </p:sp>
          <p:grpSp>
            <p:nvGrpSpPr>
              <p:cNvPr id="7" name="Group 46"/>
              <p:cNvGrpSpPr>
                <a:grpSpLocks/>
              </p:cNvGrpSpPr>
              <p:nvPr/>
            </p:nvGrpSpPr>
            <p:grpSpPr bwMode="auto">
              <a:xfrm>
                <a:off x="839" y="2160"/>
                <a:ext cx="1179" cy="272"/>
                <a:chOff x="3651" y="2160"/>
                <a:chExt cx="1179" cy="272"/>
              </a:xfrm>
            </p:grpSpPr>
            <p:sp>
              <p:nvSpPr>
                <p:cNvPr id="11283" name="Line 47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1179" cy="0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4" name="Line 48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5" name="Line 49"/>
                <p:cNvSpPr>
                  <a:spLocks noChangeShapeType="1"/>
                </p:cNvSpPr>
                <p:nvPr/>
              </p:nvSpPr>
              <p:spPr bwMode="auto">
                <a:xfrm>
                  <a:off x="4241" y="2160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6" name="Line 50"/>
                <p:cNvSpPr>
                  <a:spLocks noChangeShapeType="1"/>
                </p:cNvSpPr>
                <p:nvPr/>
              </p:nvSpPr>
              <p:spPr bwMode="auto">
                <a:xfrm>
                  <a:off x="4830" y="2296"/>
                  <a:ext cx="0" cy="136"/>
                </a:xfrm>
                <a:prstGeom prst="line">
                  <a:avLst/>
                </a:prstGeom>
                <a:noFill/>
                <a:ln w="38100">
                  <a:solidFill>
                    <a:srgbClr val="99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uslide.ru/images/11/17206/96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1952" cy="6533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33"/>
                </a:solidFill>
                <a:latin typeface="Georgia" pitchFamily="18" charset="0"/>
              </a:rPr>
              <a:t>Дебаты:</a:t>
            </a:r>
            <a:endParaRPr lang="ru-RU" b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latin typeface="Georgia" pitchFamily="18" charset="0"/>
              </a:rPr>
              <a:t>«Главным фактором возвышения Москвы было ее выгодное географическое положение и природные условия».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990033"/>
                </a:solidFill>
                <a:latin typeface="Georgia" pitchFamily="18" charset="0"/>
              </a:rPr>
              <a:t/>
            </a:r>
            <a:br>
              <a:rPr lang="ru-RU" sz="2700" b="1" dirty="0" smtClean="0">
                <a:solidFill>
                  <a:srgbClr val="990033"/>
                </a:solidFill>
                <a:latin typeface="Georgia" pitchFamily="18" charset="0"/>
              </a:rPr>
            </a:br>
            <a:r>
              <a:rPr lang="ru-RU" sz="2700" b="1" dirty="0" smtClean="0">
                <a:solidFill>
                  <a:srgbClr val="990033"/>
                </a:solidFill>
                <a:latin typeface="Georgia" pitchFamily="18" charset="0"/>
              </a:rPr>
              <a:t>«Главным фактором возвышения Москвы было ее выгодное географическое положение и природные условия»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1535113"/>
            <a:ext cx="4173860" cy="639762"/>
          </a:xfrm>
        </p:spPr>
        <p:txBody>
          <a:bodyPr>
            <a:noAutofit/>
          </a:bodyPr>
          <a:lstStyle/>
          <a:p>
            <a:r>
              <a:rPr lang="ru-RU" dirty="0" smtClean="0"/>
              <a:t> Аргументы в подтверждение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79512" y="2174874"/>
            <a:ext cx="4317876" cy="449448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Москва была расположена на дороге переселенцев с юга, посредине между Киевской и Владимиро-Суздальской землями</a:t>
            </a:r>
          </a:p>
          <a:p>
            <a:r>
              <a:rPr lang="ru-RU" sz="2000" dirty="0" smtClean="0"/>
              <a:t>Через Москву проходили важные речные и сухопутные торговые пути</a:t>
            </a:r>
          </a:p>
          <a:p>
            <a:r>
              <a:rPr lang="ru-RU" sz="2000" dirty="0" smtClean="0"/>
              <a:t>Москва была защищена лесами от набегов ордынских отрядов </a:t>
            </a:r>
          </a:p>
          <a:p>
            <a:r>
              <a:rPr lang="ru-RU" sz="2000" dirty="0" smtClean="0"/>
              <a:t>Московское княжество обладало плодородными землями, притягивавшими к себе трудовое население и бояр</a:t>
            </a:r>
          </a:p>
          <a:p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Аргументы в опровержение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88024" y="2174874"/>
            <a:ext cx="4032448" cy="449448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Тесные взаимоотношения с ордой московских князей</a:t>
            </a:r>
          </a:p>
          <a:p>
            <a:r>
              <a:rPr lang="ru-RU" sz="2000" dirty="0" smtClean="0"/>
              <a:t>Поддержка православной церкви</a:t>
            </a:r>
          </a:p>
          <a:p>
            <a:r>
              <a:rPr lang="ru-RU" sz="2000" dirty="0" smtClean="0"/>
              <a:t>Длительное время земли княжества целиком переходили к одному наследнику</a:t>
            </a:r>
          </a:p>
          <a:p>
            <a:r>
              <a:rPr lang="ru-RU" sz="2000" dirty="0" smtClean="0"/>
              <a:t>Право сбора дани дало возможность оставлять часть денег в княжестве</a:t>
            </a:r>
          </a:p>
          <a:p>
            <a:r>
              <a:rPr lang="ru-RU" sz="2000" dirty="0" smtClean="0"/>
              <a:t>Центр организации борьбы с Ордой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Задание №24 (ЕГЭ)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         </a:t>
            </a:r>
            <a:r>
              <a:rPr lang="ru-RU" sz="2600" dirty="0" smtClean="0">
                <a:latin typeface="Georgia" pitchFamily="18" charset="0"/>
              </a:rPr>
              <a:t>В исторической науке существуют дискуссионные проблемы, по которым высказываются различные, часто противоречивые точки зрения. Ниже приведена одна из спорных точек зрения, существующих в исторической науке.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«Политика московского князя Ивана </a:t>
            </a:r>
            <a:r>
              <a:rPr lang="ru-RU" sz="2600" b="1" i="1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Калиты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способствовала укреплению Московского княжества как центра объединения русских земель».</a:t>
            </a:r>
          </a:p>
          <a:p>
            <a:pPr>
              <a:buNone/>
            </a:pPr>
            <a:r>
              <a:rPr lang="ru-RU" sz="2600" dirty="0" smtClean="0">
                <a:latin typeface="Georgia" pitchFamily="18" charset="0"/>
              </a:rPr>
              <a:t>           Используя исторические знания, приведите два аргумента, которыми можно подтвердить данную точку зрения, и два аргументы, которыми можно опровергнуть ее. При изложении аргументов обязательно используйте исторические факты.</a:t>
            </a:r>
            <a:endParaRPr lang="ru-RU" sz="2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72149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atin typeface="Georgia" pitchFamily="18" charset="0"/>
              </a:rPr>
              <a:t>       Что,  на ваш взгляд, позволило Москве победить в борьбе за первенство с другими политическими центрами, претендовавшими на политическое лидерство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atin typeface="Georgia" pitchFamily="18" charset="0"/>
              </a:rPr>
              <a:t>на Руси?</a:t>
            </a:r>
            <a:endParaRPr lang="ru-RU" sz="4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latin typeface="Georgia" pitchFamily="18" charset="0"/>
              </a:rPr>
              <a:t>Шли годы. И с Москвою во главе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Неспешно, потихоньку, понемногу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из множества разрозненных земель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Единое слагалось государство,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Как из перстов слагается кулак.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err="1" smtClean="0">
                <a:latin typeface="Georgia" pitchFamily="18" charset="0"/>
              </a:rPr>
              <a:t>Н.Кончаловская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pic>
        <p:nvPicPr>
          <p:cNvPr id="7172" name="Picture 4" descr="http://bigslide.ru/images/5/4353/96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4680520" cy="3618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Домашнее задание: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§ 24-25, вопросы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«И почему было Москве царством </a:t>
            </a:r>
            <a:r>
              <a:rPr lang="ru-RU" sz="4000" b="1" i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быти</a:t>
            </a:r>
            <a:r>
              <a:rPr lang="ru-RU" sz="4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?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 </a:t>
            </a:r>
            <a:r>
              <a:rPr lang="ru-RU" sz="4000" b="1" i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хто</a:t>
            </a:r>
            <a:r>
              <a:rPr lang="ru-RU" sz="4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то знал, что Москве государством </a:t>
            </a:r>
            <a:r>
              <a:rPr lang="ru-RU" sz="4000" b="1" i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слыти</a:t>
            </a:r>
            <a:r>
              <a:rPr lang="ru-RU" sz="4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?»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«Сказание об убиении 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Даниила Суздальского</a:t>
            </a:r>
          </a:p>
          <a:p>
            <a:pPr algn="r">
              <a:buNone/>
            </a:pPr>
            <a:r>
              <a:rPr lang="ru-RU" sz="20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и о начале Москвы». XVII в.</a:t>
            </a:r>
            <a:r>
              <a:rPr lang="ru-RU" sz="2000" dirty="0" smtClean="0">
                <a:solidFill>
                  <a:schemeClr val="tx2"/>
                </a:solidFill>
                <a:latin typeface="Georgia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http://old.mbrsm.ru/images/stories/kreml_pri-i_kal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424847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План урока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579296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Georgia" pitchFamily="18" charset="0"/>
              </a:rPr>
              <a:t>Обстановка на Руси в конце </a:t>
            </a:r>
            <a:r>
              <a:rPr lang="en-US" dirty="0" smtClean="0">
                <a:latin typeface="Georgia" pitchFamily="18" charset="0"/>
              </a:rPr>
              <a:t>XIII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в.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Georgia" pitchFamily="18" charset="0"/>
              </a:rPr>
              <a:t>Предпосылки объединения русских земель.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Georgia" pitchFamily="18" charset="0"/>
              </a:rPr>
              <a:t>Возможные центры объединения.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Georgia" pitchFamily="18" charset="0"/>
              </a:rPr>
              <a:t>Возвышение и укрепление Московского княжества.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1026" name="Picture 2" descr="http://ok-t.ru/studopediaru/baza5/472065251577.files/image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861048"/>
            <a:ext cx="5375920" cy="2738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0"/>
            <a:ext cx="8856984" cy="2016224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700" b="1" dirty="0" smtClean="0">
                <a:solidFill>
                  <a:srgbClr val="002060"/>
                </a:solidFill>
              </a:rPr>
              <a:t>«И </a:t>
            </a:r>
            <a:r>
              <a:rPr lang="ru-RU" sz="2700" b="1" dirty="0" err="1" smtClean="0">
                <a:solidFill>
                  <a:srgbClr val="002060"/>
                </a:solidFill>
              </a:rPr>
              <a:t>раздрася</a:t>
            </a:r>
            <a:r>
              <a:rPr lang="ru-RU" sz="2700" b="1" dirty="0" smtClean="0">
                <a:solidFill>
                  <a:srgbClr val="002060"/>
                </a:solidFill>
              </a:rPr>
              <a:t> вся земля Русская».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700" b="1" dirty="0" smtClean="0">
                <a:solidFill>
                  <a:srgbClr val="002060"/>
                </a:solidFill>
              </a:rPr>
              <a:t>             «Начнем же рассказывать о бесчисленных ратях и великих трудах, и частых войнах, и многих крамолах, и частых восстаниях, и многих мятежах».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2700" b="1" dirty="0" smtClean="0">
                <a:solidFill>
                  <a:srgbClr val="002060"/>
                </a:solidFill>
              </a:rPr>
              <a:t>Из русских летописей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76872"/>
            <a:ext cx="8712968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800" b="1" i="1" dirty="0" smtClean="0">
                <a:solidFill>
                  <a:srgbClr val="990033"/>
                </a:solidFill>
              </a:rPr>
              <a:t>«Состояние России было самое плачевное: казалось, что огненная река промчалась от ее восточных пределов до западных; что язва, землетрясение и все ужасы естественные вместе опустошили их, от берегов Оки до Сана. Одним словом, Россия испытала тогда все бедствия, </a:t>
            </a:r>
            <a:r>
              <a:rPr lang="ru-RU" sz="2800" b="1" i="1" dirty="0" err="1" smtClean="0">
                <a:solidFill>
                  <a:srgbClr val="990033"/>
                </a:solidFill>
              </a:rPr>
              <a:t>претерпенные</a:t>
            </a:r>
            <a:r>
              <a:rPr lang="ru-RU" sz="2800" b="1" i="1" dirty="0" smtClean="0">
                <a:solidFill>
                  <a:srgbClr val="990033"/>
                </a:solidFill>
              </a:rPr>
              <a:t> Римскою империю от времен Феодосия Великого до седьмого века, когда северные дикие народы громили ее цветущие области. Варвары действуют по одним правилам и разнствуют между собою только в силе».</a:t>
            </a:r>
          </a:p>
          <a:p>
            <a:pPr algn="r">
              <a:lnSpc>
                <a:spcPct val="90000"/>
              </a:lnSpc>
            </a:pPr>
            <a:r>
              <a:rPr lang="ru-RU" sz="2800" b="1" i="1" dirty="0" smtClean="0">
                <a:solidFill>
                  <a:srgbClr val="990033"/>
                </a:solidFill>
              </a:rPr>
              <a:t>Н.М.Карамзин</a:t>
            </a:r>
            <a:endParaRPr lang="ru-RU" sz="28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76375" y="131762"/>
            <a:ext cx="6443663" cy="70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990000"/>
                </a:solidFill>
                <a:latin typeface="Georgia" pitchFamily="18" charset="0"/>
              </a:rPr>
              <a:t>Предпосылки </a:t>
            </a:r>
            <a:r>
              <a:rPr lang="ru-RU" sz="3200" b="1" dirty="0" smtClean="0">
                <a:solidFill>
                  <a:srgbClr val="990000"/>
                </a:solidFill>
                <a:latin typeface="Georgia" pitchFamily="18" charset="0"/>
              </a:rPr>
              <a:t>объединения</a:t>
            </a:r>
            <a:endParaRPr lang="ru-RU" sz="3200" b="1" dirty="0">
              <a:solidFill>
                <a:srgbClr val="990000"/>
              </a:solidFill>
              <a:latin typeface="Georgia" pitchFamily="18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68313" y="1052513"/>
            <a:ext cx="8064500" cy="5053012"/>
            <a:chOff x="340" y="709"/>
            <a:chExt cx="5080" cy="3183"/>
          </a:xfrm>
        </p:grpSpPr>
        <p:sp>
          <p:nvSpPr>
            <p:cNvPr id="7176" name="Text Box 3"/>
            <p:cNvSpPr txBox="1">
              <a:spLocks noChangeArrowheads="1"/>
            </p:cNvSpPr>
            <p:nvPr/>
          </p:nvSpPr>
          <p:spPr bwMode="auto">
            <a:xfrm>
              <a:off x="340" y="754"/>
              <a:ext cx="1860" cy="503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/>
            </a:p>
            <a:p>
              <a:pPr algn="ctr"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7177" name="Text Box 5"/>
            <p:cNvSpPr txBox="1">
              <a:spLocks noChangeArrowheads="1"/>
            </p:cNvSpPr>
            <p:nvPr/>
          </p:nvSpPr>
          <p:spPr bwMode="auto">
            <a:xfrm>
              <a:off x="340" y="1669"/>
              <a:ext cx="1905" cy="763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/>
            </a:p>
            <a:p>
              <a:pPr algn="ctr">
                <a:spcBef>
                  <a:spcPct val="50000"/>
                </a:spcBef>
              </a:pPr>
              <a:endParaRPr lang="ru-RU"/>
            </a:p>
            <a:p>
              <a:pPr algn="ctr"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7178" name="Text Box 7"/>
            <p:cNvSpPr txBox="1">
              <a:spLocks noChangeArrowheads="1"/>
            </p:cNvSpPr>
            <p:nvPr/>
          </p:nvSpPr>
          <p:spPr bwMode="auto">
            <a:xfrm>
              <a:off x="2336" y="709"/>
              <a:ext cx="1270" cy="416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/>
                <a:t>Сознание единства Руси</a:t>
              </a:r>
            </a:p>
          </p:txBody>
        </p:sp>
        <p:sp>
          <p:nvSpPr>
            <p:cNvPr id="7179" name="Text Box 8"/>
            <p:cNvSpPr txBox="1">
              <a:spLocks noChangeArrowheads="1"/>
            </p:cNvSpPr>
            <p:nvPr/>
          </p:nvSpPr>
          <p:spPr bwMode="auto">
            <a:xfrm>
              <a:off x="385" y="2895"/>
              <a:ext cx="1814" cy="589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dirty="0"/>
                <a:t>Заинтересованность бояр в расширении территории государства</a:t>
              </a:r>
            </a:p>
          </p:txBody>
        </p:sp>
        <p:sp>
          <p:nvSpPr>
            <p:cNvPr id="7180" name="Text Box 9"/>
            <p:cNvSpPr txBox="1">
              <a:spLocks noChangeArrowheads="1"/>
            </p:cNvSpPr>
            <p:nvPr/>
          </p:nvSpPr>
          <p:spPr bwMode="auto">
            <a:xfrm>
              <a:off x="3833" y="1979"/>
              <a:ext cx="1496" cy="589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/>
                <a:t>Потребность в государственном единстве</a:t>
              </a:r>
            </a:p>
          </p:txBody>
        </p:sp>
        <p:sp>
          <p:nvSpPr>
            <p:cNvPr id="7181" name="Text Box 10"/>
            <p:cNvSpPr txBox="1">
              <a:spLocks noChangeArrowheads="1"/>
            </p:cNvSpPr>
            <p:nvPr/>
          </p:nvSpPr>
          <p:spPr bwMode="auto">
            <a:xfrm>
              <a:off x="1065" y="3649"/>
              <a:ext cx="3856" cy="243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/>
                <a:t>Объединение русских земель в единое государство</a:t>
              </a:r>
            </a:p>
          </p:txBody>
        </p:sp>
        <p:sp>
          <p:nvSpPr>
            <p:cNvPr id="7182" name="Line 11"/>
            <p:cNvSpPr>
              <a:spLocks noChangeShapeType="1"/>
            </p:cNvSpPr>
            <p:nvPr/>
          </p:nvSpPr>
          <p:spPr bwMode="auto">
            <a:xfrm flipH="1">
              <a:off x="1292" y="1253"/>
              <a:ext cx="0" cy="408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Line 12"/>
            <p:cNvSpPr>
              <a:spLocks noChangeShapeType="1"/>
            </p:cNvSpPr>
            <p:nvPr/>
          </p:nvSpPr>
          <p:spPr bwMode="auto">
            <a:xfrm>
              <a:off x="1292" y="2432"/>
              <a:ext cx="0" cy="462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Line 13"/>
            <p:cNvSpPr>
              <a:spLocks noChangeShapeType="1"/>
            </p:cNvSpPr>
            <p:nvPr/>
          </p:nvSpPr>
          <p:spPr bwMode="auto">
            <a:xfrm>
              <a:off x="4604" y="1525"/>
              <a:ext cx="0" cy="454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Line 14"/>
            <p:cNvSpPr>
              <a:spLocks noChangeShapeType="1"/>
            </p:cNvSpPr>
            <p:nvPr/>
          </p:nvSpPr>
          <p:spPr bwMode="auto">
            <a:xfrm>
              <a:off x="2971" y="1125"/>
              <a:ext cx="0" cy="2540"/>
            </a:xfrm>
            <a:prstGeom prst="line">
              <a:avLst/>
            </a:prstGeom>
            <a:noFill/>
            <a:ln w="1905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3742" y="754"/>
              <a:ext cx="1678" cy="771"/>
            </a:xfrm>
            <a:prstGeom prst="rect">
              <a:avLst/>
            </a:prstGeom>
            <a:noFill/>
            <a:ln w="19050">
              <a:solidFill>
                <a:srgbClr val="99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582613" y="2571750"/>
            <a:ext cx="2774950" cy="1209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Стремление бояр приобрести вотчины     за пределами своего княжества</a:t>
            </a: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828675" y="1071563"/>
            <a:ext cx="2303463" cy="923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/>
              <a:t>Развитие феодального землевладения</a:t>
            </a: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5980113" y="1411288"/>
            <a:ext cx="2520950" cy="6604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/>
              <a:t>Необходимость избавления от ига</a:t>
            </a:r>
          </a:p>
        </p:txBody>
      </p:sp>
      <p:pic>
        <p:nvPicPr>
          <p:cNvPr id="18" name="Picture 41" descr="Пиш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63500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33"/>
                </a:solidFill>
                <a:latin typeface="Georgia" pitchFamily="18" charset="0"/>
              </a:rPr>
              <a:t>Наследники Древней Руси</a:t>
            </a:r>
            <a:endParaRPr lang="ru-RU" b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err="1" smtClean="0"/>
              <a:t>Юго-Запад</a:t>
            </a:r>
            <a:r>
              <a:rPr lang="ru-RU" dirty="0" smtClean="0"/>
              <a:t>        </a:t>
            </a:r>
            <a:r>
              <a:rPr lang="ru-RU" dirty="0" err="1" smtClean="0"/>
              <a:t>Северо-Запад</a:t>
            </a:r>
            <a:r>
              <a:rPr lang="ru-RU" dirty="0" smtClean="0"/>
              <a:t>     </a:t>
            </a:r>
            <a:r>
              <a:rPr lang="ru-RU" dirty="0" err="1" smtClean="0"/>
              <a:t>Северо-Восток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043608" y="1628800"/>
            <a:ext cx="24482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>
            <a:off x="4572000" y="1600200"/>
            <a:ext cx="0" cy="748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40152" y="1628800"/>
            <a:ext cx="23762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авнобедренный треугольник 10"/>
          <p:cNvSpPr/>
          <p:nvPr/>
        </p:nvSpPr>
        <p:spPr>
          <a:xfrm>
            <a:off x="6156176" y="3573016"/>
            <a:ext cx="2160240" cy="15121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131840" y="3645024"/>
            <a:ext cx="2160240" cy="15121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800000">
            <a:off x="395536" y="3645024"/>
            <a:ext cx="2160240" cy="15121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1259633" y="620713"/>
            <a:ext cx="676875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Georgia" pitchFamily="18" charset="0"/>
              </a:rPr>
              <a:t>Юго-Западная</a:t>
            </a: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</a:rPr>
              <a:t> </a:t>
            </a: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Georgia" pitchFamily="18" charset="0"/>
              </a:rPr>
              <a:t>Русь</a:t>
            </a:r>
          </a:p>
        </p:txBody>
      </p:sp>
      <p:pic>
        <p:nvPicPr>
          <p:cNvPr id="12291" name="Picture 6" descr="Вильнюс, Пятницкая церков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913" y="1447800"/>
            <a:ext cx="4095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2916238" y="4508500"/>
            <a:ext cx="352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Arial" charset="0"/>
              </a:rPr>
              <a:t>  </a:t>
            </a: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1692275" y="4508500"/>
            <a:ext cx="6119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Segoe Print" pitchFamily="2" charset="0"/>
              </a:rPr>
              <a:t>ГАЛИЦКО-ВОЛЫНСКОЕ КНЯЖЕСТВО</a:t>
            </a:r>
          </a:p>
        </p:txBody>
      </p:sp>
      <p:sp>
        <p:nvSpPr>
          <p:cNvPr id="12294" name="AutoShape 10"/>
          <p:cNvSpPr>
            <a:spLocks noChangeArrowheads="1"/>
          </p:cNvSpPr>
          <p:nvPr/>
        </p:nvSpPr>
        <p:spPr bwMode="auto">
          <a:xfrm>
            <a:off x="1439863" y="2978150"/>
            <a:ext cx="1223962" cy="504825"/>
          </a:xfrm>
          <a:prstGeom prst="leftArrow">
            <a:avLst>
              <a:gd name="adj1" fmla="val 50000"/>
              <a:gd name="adj2" fmla="val 606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0" y="2924175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Segoe Print" pitchFamily="2" charset="0"/>
              </a:rPr>
              <a:t>ЗАПАД</a:t>
            </a:r>
          </a:p>
        </p:txBody>
      </p:sp>
      <p:sp>
        <p:nvSpPr>
          <p:cNvPr id="12296" name="AutoShape 12"/>
          <p:cNvSpPr>
            <a:spLocks noChangeArrowheads="1"/>
          </p:cNvSpPr>
          <p:nvPr/>
        </p:nvSpPr>
        <p:spPr bwMode="auto">
          <a:xfrm rot="10800000">
            <a:off x="5465763" y="2924175"/>
            <a:ext cx="1008062" cy="504825"/>
          </a:xfrm>
          <a:prstGeom prst="leftArrow">
            <a:avLst>
              <a:gd name="adj1" fmla="val 50000"/>
              <a:gd name="adj2" fmla="val 499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6588125" y="2781300"/>
            <a:ext cx="2376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ОГРАНИЧЕННАЯ</a:t>
            </a:r>
            <a:br>
              <a:rPr lang="ru-RU" sz="2000" b="1" dirty="0">
                <a:solidFill>
                  <a:srgbClr val="990033"/>
                </a:solidFill>
                <a:latin typeface="Arial" charset="0"/>
              </a:rPr>
            </a:b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  МОНАРХИЯ</a:t>
            </a: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6300788" y="3860800"/>
            <a:ext cx="2843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КНЯЗЬ   =     БОЯРЕ</a:t>
            </a:r>
          </a:p>
        </p:txBody>
      </p:sp>
      <p:sp>
        <p:nvSpPr>
          <p:cNvPr id="12299" name="Line 16"/>
          <p:cNvSpPr>
            <a:spLocks noChangeShapeType="1"/>
          </p:cNvSpPr>
          <p:nvPr/>
        </p:nvSpPr>
        <p:spPr bwMode="auto">
          <a:xfrm>
            <a:off x="7524750" y="34290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1403648" y="404813"/>
            <a:ext cx="62646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Georgia" pitchFamily="18" charset="0"/>
              </a:rPr>
              <a:t>СЕВЕРО-ЗАПАДНАЯ РУСЬ</a:t>
            </a:r>
          </a:p>
        </p:txBody>
      </p:sp>
      <p:pic>
        <p:nvPicPr>
          <p:cNvPr id="11267" name="Picture 6" descr="София Новгородская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6"/>
            <a:ext cx="2864768" cy="238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2123728" y="3356992"/>
            <a:ext cx="32400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990033"/>
                </a:solidFill>
                <a:latin typeface="Segoe Print" pitchFamily="2" charset="0"/>
              </a:rPr>
              <a:t>   НОВГОРОД</a:t>
            </a:r>
          </a:p>
        </p:txBody>
      </p:sp>
      <p:sp>
        <p:nvSpPr>
          <p:cNvPr id="11269" name="AutoShape 10"/>
          <p:cNvSpPr>
            <a:spLocks noChangeArrowheads="1"/>
          </p:cNvSpPr>
          <p:nvPr/>
        </p:nvSpPr>
        <p:spPr bwMode="auto">
          <a:xfrm>
            <a:off x="5219700" y="2492375"/>
            <a:ext cx="1008063" cy="576263"/>
          </a:xfrm>
          <a:prstGeom prst="rightArrow">
            <a:avLst>
              <a:gd name="adj1" fmla="val 50000"/>
              <a:gd name="adj2" fmla="val 437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11"/>
          <p:cNvSpPr>
            <a:spLocks noChangeArrowheads="1"/>
          </p:cNvSpPr>
          <p:nvPr/>
        </p:nvSpPr>
        <p:spPr bwMode="auto">
          <a:xfrm rot="10800000">
            <a:off x="1695450" y="2492375"/>
            <a:ext cx="1008063" cy="576263"/>
          </a:xfrm>
          <a:prstGeom prst="rightArrow">
            <a:avLst>
              <a:gd name="adj1" fmla="val 50000"/>
              <a:gd name="adj2" fmla="val 437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Text Box 12"/>
          <p:cNvSpPr txBox="1">
            <a:spLocks noChangeArrowheads="1"/>
          </p:cNvSpPr>
          <p:nvPr/>
        </p:nvSpPr>
        <p:spPr bwMode="auto">
          <a:xfrm>
            <a:off x="250825" y="2420938"/>
            <a:ext cx="1444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990033"/>
                </a:solidFill>
                <a:latin typeface="Segoe Print" pitchFamily="2" charset="0"/>
              </a:rPr>
              <a:t>Запад</a:t>
            </a:r>
          </a:p>
        </p:txBody>
      </p:sp>
      <p:sp>
        <p:nvSpPr>
          <p:cNvPr id="11272" name="Text Box 13"/>
          <p:cNvSpPr txBox="1">
            <a:spLocks noChangeArrowheads="1"/>
          </p:cNvSpPr>
          <p:nvPr/>
        </p:nvSpPr>
        <p:spPr bwMode="auto">
          <a:xfrm>
            <a:off x="6227763" y="2176463"/>
            <a:ext cx="28432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990033"/>
                </a:solidFill>
                <a:latin typeface="Segoe Print" pitchFamily="2" charset="0"/>
              </a:rPr>
              <a:t>Боярская</a:t>
            </a:r>
            <a:r>
              <a:rPr lang="ru-RU" sz="3200" b="1" dirty="0">
                <a:solidFill>
                  <a:srgbClr val="0066FF"/>
                </a:solidFill>
                <a:latin typeface="Segoe Print" pitchFamily="2" charset="0"/>
              </a:rPr>
              <a:t> </a:t>
            </a:r>
            <a:r>
              <a:rPr lang="ru-RU" sz="3200" b="1" dirty="0">
                <a:solidFill>
                  <a:srgbClr val="990033"/>
                </a:solidFill>
                <a:latin typeface="Segoe Print" pitchFamily="2" charset="0"/>
              </a:rPr>
              <a:t>республика</a:t>
            </a:r>
          </a:p>
        </p:txBody>
      </p:sp>
      <p:sp>
        <p:nvSpPr>
          <p:cNvPr id="11273" name="Text Box 15"/>
          <p:cNvSpPr txBox="1">
            <a:spLocks noChangeArrowheads="1"/>
          </p:cNvSpPr>
          <p:nvPr/>
        </p:nvSpPr>
        <p:spPr bwMode="auto">
          <a:xfrm>
            <a:off x="5580063" y="3860800"/>
            <a:ext cx="33845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Arial" charset="0"/>
              </a:rPr>
              <a:t>             </a:t>
            </a:r>
            <a:r>
              <a:rPr lang="ru-RU" b="1" dirty="0">
                <a:solidFill>
                  <a:srgbClr val="990033"/>
                </a:solidFill>
                <a:latin typeface="Arial" charset="0"/>
              </a:rPr>
              <a:t>В Е Ч Е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990033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990033"/>
                </a:solidFill>
                <a:latin typeface="Arial" charset="0"/>
              </a:rPr>
              <a:t>                                   КНЯЗЬ</a:t>
            </a:r>
          </a:p>
        </p:txBody>
      </p:sp>
      <p:sp>
        <p:nvSpPr>
          <p:cNvPr id="11274" name="Line 17"/>
          <p:cNvSpPr>
            <a:spLocks noChangeShapeType="1"/>
          </p:cNvSpPr>
          <p:nvPr/>
        </p:nvSpPr>
        <p:spPr bwMode="auto">
          <a:xfrm>
            <a:off x="7308850" y="4005263"/>
            <a:ext cx="9350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5" name="Line 18"/>
          <p:cNvSpPr>
            <a:spLocks noChangeShapeType="1"/>
          </p:cNvSpPr>
          <p:nvPr/>
        </p:nvSpPr>
        <p:spPr bwMode="auto">
          <a:xfrm>
            <a:off x="8243888" y="4005263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6" name="Text Box 20"/>
          <p:cNvSpPr txBox="1">
            <a:spLocks noChangeArrowheads="1"/>
          </p:cNvSpPr>
          <p:nvPr/>
        </p:nvSpPr>
        <p:spPr bwMode="auto">
          <a:xfrm>
            <a:off x="4716463" y="5229225"/>
            <a:ext cx="4248150" cy="64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990033"/>
                </a:solidFill>
                <a:latin typeface="Arial" charset="0"/>
              </a:rPr>
              <a:t>ПОСАД-      ТЫСЯЦКИЙ     АРХИЕ-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ru-RU" b="1" dirty="0">
                <a:solidFill>
                  <a:srgbClr val="990033"/>
                </a:solidFill>
                <a:latin typeface="Arial" charset="0"/>
              </a:rPr>
              <a:t>  НИК                                      ПИСКОП</a:t>
            </a:r>
          </a:p>
        </p:txBody>
      </p:sp>
      <p:sp>
        <p:nvSpPr>
          <p:cNvPr id="11277" name="Line 22"/>
          <p:cNvSpPr>
            <a:spLocks noChangeShapeType="1"/>
          </p:cNvSpPr>
          <p:nvPr/>
        </p:nvSpPr>
        <p:spPr bwMode="auto">
          <a:xfrm>
            <a:off x="6804025" y="4221163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8" name="Line 23"/>
          <p:cNvSpPr>
            <a:spLocks noChangeShapeType="1"/>
          </p:cNvSpPr>
          <p:nvPr/>
        </p:nvSpPr>
        <p:spPr bwMode="auto">
          <a:xfrm>
            <a:off x="6804025" y="4221163"/>
            <a:ext cx="1152525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9" name="Line 24"/>
          <p:cNvSpPr>
            <a:spLocks noChangeShapeType="1"/>
          </p:cNvSpPr>
          <p:nvPr/>
        </p:nvSpPr>
        <p:spPr bwMode="auto">
          <a:xfrm flipH="1">
            <a:off x="5364163" y="4221163"/>
            <a:ext cx="1439862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80" name="Line 25"/>
          <p:cNvSpPr>
            <a:spLocks noChangeShapeType="1"/>
          </p:cNvSpPr>
          <p:nvPr/>
        </p:nvSpPr>
        <p:spPr bwMode="auto">
          <a:xfrm>
            <a:off x="6804025" y="3068638"/>
            <a:ext cx="0" cy="865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115616" y="476250"/>
            <a:ext cx="6696743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Georgia" pitchFamily="18" charset="0"/>
              </a:rPr>
              <a:t>Северо-Восточная</a:t>
            </a: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</a:rPr>
              <a:t> </a:t>
            </a:r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Georgia" pitchFamily="18" charset="0"/>
              </a:rPr>
              <a:t>Русь</a:t>
            </a:r>
          </a:p>
        </p:txBody>
      </p:sp>
      <p:pic>
        <p:nvPicPr>
          <p:cNvPr id="13315" name="Picture 6" descr="Зверин монастырь с церковью Симеона Богоприим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700213"/>
            <a:ext cx="360045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7"/>
          <p:cNvSpPr>
            <a:spLocks noChangeArrowheads="1"/>
          </p:cNvSpPr>
          <p:nvPr/>
        </p:nvSpPr>
        <p:spPr bwMode="auto">
          <a:xfrm>
            <a:off x="1727200" y="2905125"/>
            <a:ext cx="792163" cy="576263"/>
          </a:xfrm>
          <a:prstGeom prst="leftArrow">
            <a:avLst>
              <a:gd name="adj1" fmla="val 50000"/>
              <a:gd name="adj2" fmla="val 34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0" y="2997200"/>
            <a:ext cx="1835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Segoe Print" pitchFamily="2" charset="0"/>
              </a:rPr>
              <a:t>ВОСТОК</a:t>
            </a:r>
          </a:p>
        </p:txBody>
      </p:sp>
      <p:sp>
        <p:nvSpPr>
          <p:cNvPr id="13318" name="AutoShape 9"/>
          <p:cNvSpPr>
            <a:spLocks noChangeArrowheads="1"/>
          </p:cNvSpPr>
          <p:nvPr/>
        </p:nvSpPr>
        <p:spPr bwMode="auto">
          <a:xfrm rot="10800000">
            <a:off x="5580063" y="3170238"/>
            <a:ext cx="792162" cy="576262"/>
          </a:xfrm>
          <a:prstGeom prst="leftArrow">
            <a:avLst>
              <a:gd name="adj1" fmla="val 50000"/>
              <a:gd name="adj2" fmla="val 34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6372225" y="2852738"/>
            <a:ext cx="27717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НЕОГРАНИЧЕННАЯ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        МОНАРХИЯ</a:t>
            </a:r>
          </a:p>
          <a:p>
            <a:pPr>
              <a:spcBef>
                <a:spcPct val="50000"/>
              </a:spcBef>
            </a:pPr>
            <a:endParaRPr lang="ru-RU" sz="2000" b="1" dirty="0">
              <a:solidFill>
                <a:srgbClr val="990033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          КНЯЗЬ</a:t>
            </a:r>
            <a:br>
              <a:rPr lang="ru-RU" sz="2000" b="1" dirty="0">
                <a:solidFill>
                  <a:srgbClr val="990033"/>
                </a:solidFill>
                <a:latin typeface="Arial" charset="0"/>
              </a:rPr>
            </a:b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 </a:t>
            </a:r>
            <a:br>
              <a:rPr lang="ru-RU" sz="2000" b="1" dirty="0">
                <a:solidFill>
                  <a:srgbClr val="990033"/>
                </a:solidFill>
                <a:latin typeface="Arial" charset="0"/>
              </a:rPr>
            </a:br>
            <a:r>
              <a:rPr lang="ru-RU" sz="2000" b="1" dirty="0">
                <a:solidFill>
                  <a:srgbClr val="990033"/>
                </a:solidFill>
                <a:latin typeface="Arial" charset="0"/>
              </a:rPr>
              <a:t>          БОЯРЕ</a:t>
            </a:r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>
            <a:off x="7451725" y="45085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7451725" y="36449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2" name="Text Box 13"/>
          <p:cNvSpPr txBox="1">
            <a:spLocks noChangeArrowheads="1"/>
          </p:cNvSpPr>
          <p:nvPr/>
        </p:nvSpPr>
        <p:spPr bwMode="auto">
          <a:xfrm>
            <a:off x="900113" y="4797425"/>
            <a:ext cx="58324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Segoe Print" pitchFamily="2" charset="0"/>
              </a:rPr>
              <a:t>ВЛАДИМИРО-СУЗДАЛЬСКАЯ ЗЕМЛЯ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500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Georgia</vt:lpstr>
      <vt:lpstr>Segoe Print</vt:lpstr>
      <vt:lpstr>Тема Office</vt:lpstr>
      <vt:lpstr>Открытый урок по истории  </vt:lpstr>
      <vt:lpstr>Презентация PowerPoint</vt:lpstr>
      <vt:lpstr>План урока</vt:lpstr>
      <vt:lpstr>Презентация PowerPoint</vt:lpstr>
      <vt:lpstr>Презентация PowerPoint</vt:lpstr>
      <vt:lpstr>Наследники Древней Руси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Дебаты:</vt:lpstr>
      <vt:lpstr> «Главным фактором возвышения Москвы было ее выгодное географическое положение и природные условия» </vt:lpstr>
      <vt:lpstr>Задание №24 (ЕГЭ)</vt:lpstr>
      <vt:lpstr>Презентация PowerPoint</vt:lpstr>
      <vt:lpstr>Шли годы. И с Москвою во главе Неспешно, потихоньку, понемногу из множества разрозненных земель Единое слагалось государство, Как из перстов слагается кулак. Н.Кончаловская  </vt:lpstr>
      <vt:lpstr>Домашнее задание:  § 24-25, вопросы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305</cp:lastModifiedBy>
  <cp:revision>35</cp:revision>
  <dcterms:created xsi:type="dcterms:W3CDTF">2017-01-12T15:19:44Z</dcterms:created>
  <dcterms:modified xsi:type="dcterms:W3CDTF">2021-01-14T13:53:18Z</dcterms:modified>
</cp:coreProperties>
</file>