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7" r:id="rId2"/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7" r:id="rId12"/>
    <p:sldId id="274" r:id="rId13"/>
    <p:sldId id="269" r:id="rId14"/>
    <p:sldId id="272" r:id="rId15"/>
    <p:sldId id="275" r:id="rId16"/>
    <p:sldId id="266" r:id="rId17"/>
    <p:sldId id="278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79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5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40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F0E151-1525-44D0-BA90-1354DA8CC2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FC5C00E-7A17-49F4-859F-5DB2B85DA3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5215E0-A599-4CE6-A2E7-DCCD43554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463E-4AB8-4156-B8C0-059949173A22}" type="datetimeFigureOut">
              <a:rPr lang="ru-RU" smtClean="0"/>
              <a:t>09.05.2024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1492F2-7847-4D3F-8243-0A2D66002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84B839-B161-47C0-A427-5ABED8CFD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A3D0-A915-4543-BF62-152C12C0A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793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ABADF8-8D30-4C0A-B691-F877D8677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8BD3A59-F07F-4DAE-8C47-645324C21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CD6BBB-05E0-4E48-BF3F-B77174AF9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463E-4AB8-4156-B8C0-059949173A22}" type="datetimeFigureOut">
              <a:rPr lang="ru-RU" smtClean="0"/>
              <a:t>09.05.2024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D65C03-4DD7-4211-A1F5-AEE78DB70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DA0C60-DC5F-4CF0-AF50-186165161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A3D0-A915-4543-BF62-152C12C0A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893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CED7F9C-5A9C-4BE3-835D-5E7A8CC52B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845EA21-869D-4B39-85A1-1114F58E77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AFE63E-6130-405F-8934-14E95141E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463E-4AB8-4156-B8C0-059949173A22}" type="datetimeFigureOut">
              <a:rPr lang="ru-RU" smtClean="0"/>
              <a:t>09.05.2024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361377-0B18-40E7-8DED-FCB5A04F3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A11B4B-2D27-4B63-98AC-008954C3C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A3D0-A915-4543-BF62-152C12C0A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59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D013F7-63D7-44EC-A5CB-C71913838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582EFB-AC33-4276-9051-78549F6B1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54E2E6-C302-4C4D-8AE9-D0C8E7AD7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463E-4AB8-4156-B8C0-059949173A22}" type="datetimeFigureOut">
              <a:rPr lang="ru-RU" smtClean="0"/>
              <a:t>09.05.2024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C632A2-34DF-47B6-A8B9-350F21F5A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387754-F5DF-40BE-AB03-A3D0E2F2F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A3D0-A915-4543-BF62-152C12C0A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086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8F8E37-D017-44B2-A3FD-CDAB8A195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109DA6-5947-4F7A-B3A9-E7350DDC8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12497C-EC9E-4295-BAD2-AC714CD0C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463E-4AB8-4156-B8C0-059949173A22}" type="datetimeFigureOut">
              <a:rPr lang="ru-RU" smtClean="0"/>
              <a:t>09.05.2024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AE2591-FEC0-4CDB-8050-24FD29FB9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869049-A692-488A-9362-A587C13AD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A3D0-A915-4543-BF62-152C12C0A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23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9EEF69-2502-4F79-8E01-1F5B01F93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54DE3F-3BAD-4D72-AB65-ADDC4A27DB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C259D73-5A7F-4DB1-99D1-FC56DDC487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E43A07D-5E30-4689-A4D0-F8E3318CB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463E-4AB8-4156-B8C0-059949173A22}" type="datetimeFigureOut">
              <a:rPr lang="ru-RU" smtClean="0"/>
              <a:t>09.05.2024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3743ACD-01E4-403B-994F-A5A2FCCEB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EB09BE7-B437-4BB4-BF63-252EC3F38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A3D0-A915-4543-BF62-152C12C0A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629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6C2D48-AF28-425E-BF35-526D2ECEC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819F6B2-F804-4EB8-B7C6-AC89DDA870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EABA787-9EBC-41FF-AC47-958E833B8D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D497362-0699-42D3-93C0-4A0A45D48D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707E328-38B6-4948-876D-8DE1CC056C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BFB5FD3-F221-4306-8802-FE7AD7784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463E-4AB8-4156-B8C0-059949173A22}" type="datetimeFigureOut">
              <a:rPr lang="ru-RU" smtClean="0"/>
              <a:t>09.05.2024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074E09C-364A-4B5C-8B55-C20CBFFEA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D8EF10C-9633-469F-A536-E9AAC58EC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A3D0-A915-4543-BF62-152C12C0A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088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5FF15B-A5E6-41D0-BF67-E768DA871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A8061EF-05B9-4DCE-AAE3-865F701FC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463E-4AB8-4156-B8C0-059949173A22}" type="datetimeFigureOut">
              <a:rPr lang="ru-RU" smtClean="0"/>
              <a:t>09.05.2024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2294A3D-E402-4B6C-BAF3-284F7BC84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16384C1-BACB-4B27-99B9-8FBAC11D0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A3D0-A915-4543-BF62-152C12C0A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598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AAD166D-A4D0-4813-8AA7-E87A0C1C4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463E-4AB8-4156-B8C0-059949173A22}" type="datetimeFigureOut">
              <a:rPr lang="ru-RU" smtClean="0"/>
              <a:t>09.05.2024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BB7AF32-0587-478E-B88E-9965B85F9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8323F77-B490-436C-B2D0-8F94FC930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A3D0-A915-4543-BF62-152C12C0A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101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08E129-80FC-4C1C-B901-399CD9574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3A7A34-7ABC-4BBA-A250-8853B38491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8909911-8DA5-49B7-A05C-098684400E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04FA822-AE1A-4CE4-85E0-66EEFE5A2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463E-4AB8-4156-B8C0-059949173A22}" type="datetimeFigureOut">
              <a:rPr lang="ru-RU" smtClean="0"/>
              <a:t>09.05.2024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A2890B4-4FA9-4FDC-8937-773408FEF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C356D8-5EEE-4F59-8F93-2E65AA3C0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A3D0-A915-4543-BF62-152C12C0A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180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6291CE-031A-44AE-A2C3-FD2C0ABC1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2B7A3D8-B6A4-4E7F-87EB-630A1C7208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262D6F6-DB95-421B-8780-24ECE46BA8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E1C48F6-9BAB-4612-B514-3C26B91D3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7463E-4AB8-4156-B8C0-059949173A22}" type="datetimeFigureOut">
              <a:rPr lang="ru-RU" smtClean="0"/>
              <a:t>09.05.2024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4069A0B-A03C-42CA-88B5-E5E953A94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8B15D83-25B3-491A-98E6-D2B67F29E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A3D0-A915-4543-BF62-152C12C0A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765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t="-8000" r="-2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50D9C0-F165-4776-88E8-E76F9A4BA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ACED7CE-750E-4C0B-AFD9-816E0C525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823AB9-77CA-44AF-B66D-A3C3B98B3C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7463E-4AB8-4156-B8C0-059949173A22}" type="datetimeFigureOut">
              <a:rPr lang="ru-RU" smtClean="0"/>
              <a:t>09.05.2024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91FE8D-F46E-4799-9BFC-28D17D83C1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5C77CA-6675-4B31-A0F4-40A3CD8AE9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A3D0-A915-4543-BF62-152C12C0A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354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avatars.dzeninfra.ru/get-zen_doc/4776500/pub_62137ef15eb09d44fbc84d4b_62137f492322ed52c0d5ceeb/scale_1200" TargetMode="External"/><Relationship Id="rId13" Type="http://schemas.openxmlformats.org/officeDocument/2006/relationships/hyperlink" Target="https://adm.ruralisation.ru/media/master-klass-azbuka-dionisiya-_places_0_1677091442.jpg" TargetMode="External"/><Relationship Id="rId18" Type="http://schemas.openxmlformats.org/officeDocument/2006/relationships/hyperlink" Target="https://radiovera.ru/wp-content/uploads/2015/08/50.jpg" TargetMode="External"/><Relationship Id="rId3" Type="http://schemas.openxmlformats.org/officeDocument/2006/relationships/hyperlink" Target="https://kartinki.pics/uploads/posts/2022-03/1646708786_29-kartinkin-net-p-pismennost-kartinki-36.jpg" TargetMode="External"/><Relationship Id="rId21" Type="http://schemas.openxmlformats.org/officeDocument/2006/relationships/hyperlink" Target="https://runivers.ru/upload/iblock/44f/syfkioafzjrlvm%20otujbzbm.jpg" TargetMode="External"/><Relationship Id="rId7" Type="http://schemas.openxmlformats.org/officeDocument/2006/relationships/hyperlink" Target="https://sun9-13.userapi.com/impg/zr_xv9srU8BtupektdMSRYEjxqTSXtDF7g9Hzg/KJ5lqMmbSG8.jpg?size=800x600&amp;quality=95&amp;sign=33bc8088a7f8ee9539293ee127ebd2f0&amp;c_uniq_tag=zWj50ex5tlScF-SdmF66Gk7eBLiztTqM_U8xKjQjTbQ&amp;type=album" TargetMode="External"/><Relationship Id="rId12" Type="http://schemas.openxmlformats.org/officeDocument/2006/relationships/hyperlink" Target="https://mediaex.ru/wp-content/uploads/a/4/7/a47383d9763b24262d6984ce6f4750e8.jpeg" TargetMode="External"/><Relationship Id="rId17" Type="http://schemas.openxmlformats.org/officeDocument/2006/relationships/hyperlink" Target="https://avatars.dzeninfra.ru/get-zen_doc/271828/pub_659a7d83438ebb098724fda9_659a7e8e00a7d25832451ad6/scale_1200" TargetMode="External"/><Relationship Id="rId2" Type="http://schemas.openxmlformats.org/officeDocument/2006/relationships/hyperlink" Target="https://avatars.dzeninfra.ru/get-zen_doc/4872899/pub_6399e09431b2566ac4e6ca16_6399e157e68d9773407f6d76/scale_1200" TargetMode="External"/><Relationship Id="rId16" Type="http://schemas.openxmlformats.org/officeDocument/2006/relationships/hyperlink" Target="https://pypad.ru/uploads/d21228bbab95901010b6eb57874d05f7.jpg" TargetMode="External"/><Relationship Id="rId20" Type="http://schemas.openxmlformats.org/officeDocument/2006/relationships/hyperlink" Target="https://kartinkof.club/uploads/posts/2023-05/1683628462_kartinkof-club-p-letopis-kartinki-2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lcomercio.pe/resizer/D3k0KEa3a_ur5xKK90Enj5NdfLo=/980x528/smart/filters:format(jpeg):quality(75)/arc-anglerfish-arc2-prod-elcomercio.s3.amazonaws.com/public/KC5DB25AHRCRDBRR4FLTQ3R47I.jpg" TargetMode="External"/><Relationship Id="rId11" Type="http://schemas.openxmlformats.org/officeDocument/2006/relationships/hyperlink" Target="https://avatars.dzeninfra.ru/get-zen_doc/5233346/pub_62d6e43b996e500f07f410cc_62d6e468cc3849167199d8fb/scale_1200" TargetMode="External"/><Relationship Id="rId24" Type="http://schemas.openxmlformats.org/officeDocument/2006/relationships/hyperlink" Target="https://cojo.ru/wp-content/uploads/2024/01/smailik-animatsiia-3.gif" TargetMode="External"/><Relationship Id="rId5" Type="http://schemas.openxmlformats.org/officeDocument/2006/relationships/hyperlink" Target="https://petrsu.ru/files/news_notice_event/2020/5/25/1590393065_scale1200.jpg" TargetMode="External"/><Relationship Id="rId15" Type="http://schemas.openxmlformats.org/officeDocument/2006/relationships/hyperlink" Target="https://i.pinimg.com/originals/e6/71/80/e671809507c77720e2e55c6b08a3d84a.jpg" TargetMode="External"/><Relationship Id="rId23" Type="http://schemas.openxmlformats.org/officeDocument/2006/relationships/hyperlink" Target="http://ic.pics.livejournal.com/cccce/7035877/252174/252174_original.jpg" TargetMode="External"/><Relationship Id="rId10" Type="http://schemas.openxmlformats.org/officeDocument/2006/relationships/hyperlink" Target="https://wwedenie.ucoz.com/4/000077.jpg" TargetMode="External"/><Relationship Id="rId19" Type="http://schemas.openxmlformats.org/officeDocument/2006/relationships/hyperlink" Target="https://i.pinimg.com/originals/e9/b6/f8/e9b6f8d85abd038f93657363ac48351c.jpg" TargetMode="External"/><Relationship Id="rId4" Type="http://schemas.openxmlformats.org/officeDocument/2006/relationships/hyperlink" Target="https://kartinki.pics/uploads/posts/2022-03/1646708721_2-kartinkin-net-p-pismennost-kartinki-2.jpg" TargetMode="External"/><Relationship Id="rId9" Type="http://schemas.openxmlformats.org/officeDocument/2006/relationships/hyperlink" Target="https://avatars.dzeninfra.ru/get-zen_doc/3472554/pub_5ef2cfd57c87480b67890bc4_5ef2d0e651c94f1b0c7b40ff/scale_1200" TargetMode="External"/><Relationship Id="rId14" Type="http://schemas.openxmlformats.org/officeDocument/2006/relationships/hyperlink" Target="https://gorod-v-podarok.ru/wp-content/uploads/2023/12/otkuda-poshla-zemlya-russkaya-5.jpg" TargetMode="External"/><Relationship Id="rId22" Type="http://schemas.openxmlformats.org/officeDocument/2006/relationships/hyperlink" Target="https://img-fotki.yandex.ru/get/29408/48517161.23/0_18a875_a1f079ce_orig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C6974F-1EC8-A4C3-0F32-747B956784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8552" y="-113094"/>
            <a:ext cx="9144000" cy="3459797"/>
          </a:xfrm>
        </p:spPr>
        <p:txBody>
          <a:bodyPr>
            <a:norm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Письмо и первые книги</a:t>
            </a:r>
            <a:br>
              <a:rPr lang="ru-RU" dirty="0">
                <a:latin typeface="Arial Black" panose="020B0A04020102020204" pitchFamily="34" charset="0"/>
              </a:rPr>
            </a:br>
            <a:r>
              <a:rPr lang="ru-RU" sz="4800" dirty="0">
                <a:latin typeface="Arial Black" panose="020B0A04020102020204" pitchFamily="34" charset="0"/>
              </a:rPr>
              <a:t>«Мир истории», 6  класс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E260F48-B919-6029-2080-C2B6713B81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56248" y="4517136"/>
            <a:ext cx="5062728" cy="167335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/>
              <a:t>Аксенова Марина Альбертовна, учитель истории</a:t>
            </a:r>
          </a:p>
          <a:p>
            <a:pPr algn="just"/>
            <a:r>
              <a:rPr lang="ru-RU" dirty="0"/>
              <a:t>ГБОУ АО «Соломбальская специальная (коррекционная) общеобразовательная школа-интернат», г. Архангельск</a:t>
            </a:r>
          </a:p>
        </p:txBody>
      </p:sp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1241ECCA-29E5-3DDA-E159-1C1C789D05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384" y="3602736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876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723F24-36BD-2F51-78F5-BDB01C56B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365125"/>
            <a:ext cx="10722864" cy="1325563"/>
          </a:xfrm>
        </p:spPr>
        <p:txBody>
          <a:bodyPr/>
          <a:lstStyle/>
          <a:p>
            <a:r>
              <a:rPr lang="ru-RU" dirty="0">
                <a:latin typeface="Arial Black" panose="020B0A04020102020204" pitchFamily="34" charset="0"/>
              </a:rPr>
              <a:t>Кириллица – славянская азбука.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10EA82-47C1-50A3-31D6-F94D15F60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F4BF1D72-E618-2D1E-3F33-C2FD59C56D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24"/>
          <a:stretch/>
        </p:blipFill>
        <p:spPr bwMode="auto">
          <a:xfrm>
            <a:off x="1019556" y="1279208"/>
            <a:ext cx="4114147" cy="480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379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811B102-2102-486B-B45F-1618EC47F1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81" y="683543"/>
            <a:ext cx="6246314" cy="351355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27C7550-F4BF-4A18-957F-603D16F2AC1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01" b="24800"/>
          <a:stretch/>
        </p:blipFill>
        <p:spPr>
          <a:xfrm>
            <a:off x="7141464" y="683543"/>
            <a:ext cx="4448605" cy="498236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E27826-07D8-4C00-8E45-1FA74C090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A8293CD-0B02-CE69-F5AA-6969FCEADB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Picture background">
            <a:extLst>
              <a:ext uri="{FF2B5EF4-FFF2-40B4-BE49-F238E27FC236}">
                <a16:creationId xmlns:a16="http://schemas.microsoft.com/office/drawing/2014/main" id="{394ED486-5E90-7662-59B9-B05B444936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5" t="1332" r="8499"/>
          <a:stretch/>
        </p:blipFill>
        <p:spPr bwMode="auto">
          <a:xfrm>
            <a:off x="838200" y="594360"/>
            <a:ext cx="5143649" cy="341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Picture background">
            <a:extLst>
              <a:ext uri="{FF2B5EF4-FFF2-40B4-BE49-F238E27FC236}">
                <a16:creationId xmlns:a16="http://schemas.microsoft.com/office/drawing/2014/main" id="{F0BF341E-5D2A-C6E2-983D-0AABE72B51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039" y="2318195"/>
            <a:ext cx="5384411" cy="385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8280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 Black" panose="020B0A04020102020204" pitchFamily="34" charset="0"/>
              </a:rPr>
              <a:t>Красная строка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im3-tub-ru.yandex.net/i?id=ecd4cf5f5b969df0dcceba9173547d8e&amp;n=33&amp;h=215&amp;w=138"/>
          <p:cNvSpPr>
            <a:spLocks noChangeAspect="1" noChangeArrowheads="1"/>
          </p:cNvSpPr>
          <p:nvPr/>
        </p:nvSpPr>
        <p:spPr bwMode="auto">
          <a:xfrm>
            <a:off x="685800" y="-136525"/>
            <a:ext cx="36576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endParaRPr lang="ru-RU" sz="2160"/>
          </a:p>
        </p:txBody>
      </p:sp>
      <p:pic>
        <p:nvPicPr>
          <p:cNvPr id="1030" name="Picture 6" descr="http://2.bp.blogspot.com/-Xfvb72AyLfg/VV3J0ZVO5YI/AAAAAAAAEVg/skyB4Hu4djQ/s1600/%25D0%25BA%25D1%2580%25D0%25B0%25D1%2581%25D0%25BD%25D0%25B0%25D1%258F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815" y="1595152"/>
            <a:ext cx="5743985" cy="3667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Picture background">
            <a:extLst>
              <a:ext uri="{FF2B5EF4-FFF2-40B4-BE49-F238E27FC236}">
                <a16:creationId xmlns:a16="http://schemas.microsoft.com/office/drawing/2014/main" id="{7256B91D-A60C-6D78-54BB-34CAF92BCD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560" y="1595152"/>
            <a:ext cx="4389010" cy="3667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9501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8952" y="692697"/>
            <a:ext cx="10287221" cy="4525963"/>
          </a:xfrm>
        </p:spPr>
        <p:txBody>
          <a:bodyPr>
            <a:normAutofit/>
          </a:bodyPr>
          <a:lstStyle/>
          <a:p>
            <a:pPr marL="0" indent="712788" algn="just">
              <a:buNone/>
            </a:pPr>
            <a:r>
              <a:rPr lang="ru-RU" sz="4800" dirty="0">
                <a:latin typeface="Arial Black" panose="020B0A04020102020204" pitchFamily="34" charset="0"/>
              </a:rPr>
              <a:t>Переписчик -  монах, который переписывал книги.</a:t>
            </a:r>
          </a:p>
        </p:txBody>
      </p:sp>
      <p:pic>
        <p:nvPicPr>
          <p:cNvPr id="19458" name="Picture 2" descr="http://borisov.museum.by/files/node_images/-%D0%BF%D0%B5%D1%80%D0%B5%D0%BF%D0%B8%D1%81%D1%8B%D0%B2%D0%B0%D1%8E%D1%89%D0%B8%D0%B9-%D0%BA%D0%BD%D0%B8%D0%B3%D1%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03" y="3090561"/>
            <a:ext cx="3611444" cy="3074743"/>
          </a:xfrm>
          <a:prstGeom prst="rect">
            <a:avLst/>
          </a:prstGeom>
          <a:noFill/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002EC8A-6B74-46FF-8633-FC07403489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98" y="3090561"/>
            <a:ext cx="5466208" cy="307474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49808" y="548681"/>
            <a:ext cx="10506456" cy="4525963"/>
          </a:xfrm>
        </p:spPr>
        <p:txBody>
          <a:bodyPr>
            <a:normAutofit/>
          </a:bodyPr>
          <a:lstStyle/>
          <a:p>
            <a:pPr marL="0" indent="484188" algn="just">
              <a:buNone/>
            </a:pPr>
            <a:r>
              <a:rPr lang="ru-RU" sz="4000" dirty="0">
                <a:latin typeface="Arial Black" panose="020B0A04020102020204" pitchFamily="34" charset="0"/>
              </a:rPr>
              <a:t>Библия – главная книга для христиан.</a:t>
            </a:r>
          </a:p>
        </p:txBody>
      </p:sp>
      <p:pic>
        <p:nvPicPr>
          <p:cNvPr id="8194" name="Picture 2" descr="Picture background">
            <a:extLst>
              <a:ext uri="{FF2B5EF4-FFF2-40B4-BE49-F238E27FC236}">
                <a16:creationId xmlns:a16="http://schemas.microsoft.com/office/drawing/2014/main" id="{A3157CC2-7476-14C3-115C-00764D07B9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678" y="1714500"/>
            <a:ext cx="6533024" cy="387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Picture background">
            <a:extLst>
              <a:ext uri="{FF2B5EF4-FFF2-40B4-BE49-F238E27FC236}">
                <a16:creationId xmlns:a16="http://schemas.microsoft.com/office/drawing/2014/main" id="{34CD1760-9247-6E29-7090-7C45C38FB2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633" y="1697423"/>
            <a:ext cx="3352165" cy="4611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7574"/>
          </a:xfrm>
        </p:spPr>
        <p:txBody>
          <a:bodyPr/>
          <a:lstStyle/>
          <a:p>
            <a:r>
              <a:rPr lang="ru-RU" dirty="0">
                <a:latin typeface="Arial Black" panose="020B0A04020102020204" pitchFamily="34" charset="0"/>
              </a:rPr>
              <a:t>Библиотека Ярослава Мудрого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terraoko.com/wp-content/uploads/2014/02/terraoko-2014-02-229982011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1448" y="1152699"/>
            <a:ext cx="7248662" cy="5125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5A03E6-74A3-C1F2-AC82-742FA1D08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712788" algn="just"/>
            <a:r>
              <a:rPr lang="ru-RU" dirty="0">
                <a:latin typeface="Arial Black" panose="020B0A04020102020204" pitchFamily="34" charset="0"/>
              </a:rPr>
              <a:t>Летопись – историческое повествование по годам (летам).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A45D3E-90F8-01EC-2A08-45A1DC1C8B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2B4ABDF9-2EAC-12A4-AB65-5357CD6CE5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567" y="1825625"/>
            <a:ext cx="4578560" cy="4069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Picture background">
            <a:extLst>
              <a:ext uri="{FF2B5EF4-FFF2-40B4-BE49-F238E27FC236}">
                <a16:creationId xmlns:a16="http://schemas.microsoft.com/office/drawing/2014/main" id="{D2AB32C4-559B-981A-C8A2-E0927C0579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633" y="1825625"/>
            <a:ext cx="5933800" cy="3496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3983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63C4C0-4CE0-C2F0-1338-95C721C57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Решите кроссворд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CBF3AB9-D566-FCE8-9A1A-1FFADD6FB7F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F83D44ED-5C98-FD42-D768-2DE430054F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0010" y="1417320"/>
            <a:ext cx="5257800" cy="47596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Arial Black" panose="020B0A04020102020204" pitchFamily="34" charset="0"/>
              </a:rPr>
              <a:t>1.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3C6FBF1-0FA5-644E-09BC-49BD75431E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257986"/>
            <a:ext cx="4925800" cy="5069661"/>
          </a:xfrm>
          <a:prstGeom prst="rect">
            <a:avLst/>
          </a:prstGeom>
        </p:spPr>
      </p:pic>
      <p:pic>
        <p:nvPicPr>
          <p:cNvPr id="11268" name="Picture 4">
            <a:extLst>
              <a:ext uri="{FF2B5EF4-FFF2-40B4-BE49-F238E27FC236}">
                <a16:creationId xmlns:a16="http://schemas.microsoft.com/office/drawing/2014/main" id="{DB451A5A-708A-969E-5ACF-8C966605AB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2977" y="1690688"/>
            <a:ext cx="3183445" cy="2922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9788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ABAB8D0-5E6E-F3A6-FF6D-A606FA3C94D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0A7346C-2B64-4183-25B6-86FEC351CF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822960"/>
            <a:ext cx="5257800" cy="535400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Arial Black" panose="020B0A04020102020204" pitchFamily="34" charset="0"/>
              </a:rPr>
              <a:t>2. Изображение слов с помощью рисунка.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45FA299-685E-6D3D-BFDC-11FA405D14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971" y="681037"/>
            <a:ext cx="5414029" cy="5540822"/>
          </a:xfrm>
          <a:prstGeom prst="rect">
            <a:avLst/>
          </a:prstGeom>
        </p:spPr>
      </p:pic>
      <p:pic>
        <p:nvPicPr>
          <p:cNvPr id="12290" name="Picture 2" descr="Picture background">
            <a:extLst>
              <a:ext uri="{FF2B5EF4-FFF2-40B4-BE49-F238E27FC236}">
                <a16:creationId xmlns:a16="http://schemas.microsoft.com/office/drawing/2014/main" id="{63D29524-9369-9CA3-5371-43CB034D8F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145" y="2240280"/>
            <a:ext cx="3472709" cy="2871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850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6E383DE-BEC3-BC3A-3274-8B3C2A7882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944" y="576072"/>
            <a:ext cx="10658856" cy="56008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>
                <a:latin typeface="Arial Black" panose="020B0A04020102020204" pitchFamily="34" charset="0"/>
              </a:rPr>
              <a:t>Отгадайте загадку</a:t>
            </a:r>
          </a:p>
          <a:p>
            <a:pPr marL="0" indent="0">
              <a:buNone/>
            </a:pPr>
            <a:endParaRPr lang="ru-RU" dirty="0"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 Black" panose="020B0A04020102020204" pitchFamily="34" charset="0"/>
              </a:rPr>
              <a:t>Буквы-значки, как бойцы на парад,</a:t>
            </a:r>
            <a:br>
              <a:rPr lang="ru-RU" sz="4400" dirty="0">
                <a:latin typeface="Arial Black" panose="020B0A04020102020204" pitchFamily="34" charset="0"/>
              </a:rPr>
            </a:br>
            <a:r>
              <a:rPr lang="ru-RU" dirty="0">
                <a:latin typeface="Arial Black" panose="020B0A04020102020204" pitchFamily="34" charset="0"/>
              </a:rPr>
              <a:t>В строгом порядке построены в ряд.</a:t>
            </a:r>
            <a:br>
              <a:rPr lang="ru-RU" sz="4400" dirty="0">
                <a:latin typeface="Arial Black" panose="020B0A04020102020204" pitchFamily="34" charset="0"/>
              </a:rPr>
            </a:br>
            <a:r>
              <a:rPr lang="ru-RU" dirty="0">
                <a:latin typeface="Arial Black" panose="020B0A04020102020204" pitchFamily="34" charset="0"/>
              </a:rPr>
              <a:t>Каждый в условленном месте стоит.</a:t>
            </a:r>
            <a:br>
              <a:rPr lang="ru-RU" sz="4400" dirty="0">
                <a:latin typeface="Arial Black" panose="020B0A04020102020204" pitchFamily="34" charset="0"/>
              </a:rPr>
            </a:br>
            <a:r>
              <a:rPr lang="ru-RU" dirty="0">
                <a:latin typeface="Arial Black" panose="020B0A04020102020204" pitchFamily="34" charset="0"/>
              </a:rPr>
              <a:t>И называются все…</a:t>
            </a:r>
            <a:endParaRPr lang="ru-RU" sz="4400" dirty="0">
              <a:latin typeface="Arial Black" panose="020B0A04020102020204" pitchFamily="34" charset="0"/>
            </a:endParaRPr>
          </a:p>
        </p:txBody>
      </p:sp>
      <p:pic>
        <p:nvPicPr>
          <p:cNvPr id="1028" name="Picture 4" descr="Picture background">
            <a:extLst>
              <a:ext uri="{FF2B5EF4-FFF2-40B4-BE49-F238E27FC236}">
                <a16:creationId xmlns:a16="http://schemas.microsoft.com/office/drawing/2014/main" id="{F1F77D31-270A-325D-ADAC-A4CD7D1F99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480" y="3279087"/>
            <a:ext cx="3908108" cy="289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239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7587F4D6-3BEC-D750-82CE-F3DB418154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630936"/>
            <a:ext cx="5257800" cy="5546027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Arial Black" panose="020B0A04020102020204" pitchFamily="34" charset="0"/>
              </a:rPr>
              <a:t>3. Расставьте правильно буквы</a:t>
            </a:r>
          </a:p>
          <a:p>
            <a:pPr marL="0" indent="0" algn="ctr">
              <a:buNone/>
            </a:pPr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ОЕПТЛЬСИ</a:t>
            </a:r>
            <a:br>
              <a:rPr lang="ru-RU" dirty="0"/>
            </a:b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D72D7AD-C595-F70D-18A4-29CCAD35AC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238" r="1423"/>
          <a:stretch/>
        </p:blipFill>
        <p:spPr>
          <a:xfrm>
            <a:off x="724356" y="521208"/>
            <a:ext cx="5100372" cy="581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585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3F4DFA51-505B-AF49-7B07-41D256E287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51035" y="681036"/>
            <a:ext cx="5202765" cy="5495927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Arial Black" panose="020B0A04020102020204" pitchFamily="34" charset="0"/>
              </a:rPr>
              <a:t>4. Рисунки и особые знаки письма.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297F88A-B957-3B5A-E72F-B8EFA42770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412" y="681036"/>
            <a:ext cx="5480623" cy="5610035"/>
          </a:xfrm>
          <a:prstGeom prst="rect">
            <a:avLst/>
          </a:prstGeom>
        </p:spPr>
      </p:pic>
      <p:pic>
        <p:nvPicPr>
          <p:cNvPr id="13314" name="Picture 2" descr="Picture background">
            <a:extLst>
              <a:ext uri="{FF2B5EF4-FFF2-40B4-BE49-F238E27FC236}">
                <a16:creationId xmlns:a16="http://schemas.microsoft.com/office/drawing/2014/main" id="{8B82B0EA-E744-3B58-471D-EC9514E300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6097" y="1850326"/>
            <a:ext cx="2952641" cy="2922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821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C760E7B8-5C73-1469-FEB8-7C39EF9F3E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42432" y="603504"/>
            <a:ext cx="5611368" cy="55734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Arial Black" panose="020B0A04020102020204" pitchFamily="34" charset="0"/>
              </a:rPr>
              <a:t>5.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6B0ACD5-766E-3313-23AB-34902F17C0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00" r="-7338"/>
          <a:stretch/>
        </p:blipFill>
        <p:spPr>
          <a:xfrm>
            <a:off x="649224" y="480042"/>
            <a:ext cx="5370577" cy="5696921"/>
          </a:xfrm>
          <a:prstGeom prst="rect">
            <a:avLst/>
          </a:prstGeom>
        </p:spPr>
      </p:pic>
      <p:pic>
        <p:nvPicPr>
          <p:cNvPr id="14338" name="Picture 2">
            <a:extLst>
              <a:ext uri="{FF2B5EF4-FFF2-40B4-BE49-F238E27FC236}">
                <a16:creationId xmlns:a16="http://schemas.microsoft.com/office/drawing/2014/main" id="{46FB200A-01FB-FE49-FB65-EB433BE66F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959" y="1693670"/>
            <a:ext cx="5196841" cy="169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24118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56C24DC-DB08-F862-E510-3A845975F53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A868D45-7258-DB8E-7BFE-7F6E5A95E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122" y="370523"/>
            <a:ext cx="5957350" cy="5806440"/>
          </a:xfrm>
          <a:prstGeom prst="rect">
            <a:avLst/>
          </a:prstGeom>
        </p:spPr>
      </p:pic>
      <p:pic>
        <p:nvPicPr>
          <p:cNvPr id="15362" name="Picture 2" descr="Picture background">
            <a:extLst>
              <a:ext uri="{FF2B5EF4-FFF2-40B4-BE49-F238E27FC236}">
                <a16:creationId xmlns:a16="http://schemas.microsoft.com/office/drawing/2014/main" id="{94B7CB5B-41C6-454F-6218-EDDFB858F1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048" y="3364992"/>
            <a:ext cx="3508313" cy="2546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3230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D6F65E-58F3-77ED-A6CC-50C527A39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Найдите пару пословице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B9976E9-85EC-4481-F2B2-7C15A2CEF556}"/>
              </a:ext>
            </a:extLst>
          </p:cNvPr>
          <p:cNvSpPr/>
          <p:nvPr/>
        </p:nvSpPr>
        <p:spPr>
          <a:xfrm>
            <a:off x="731520" y="1609344"/>
            <a:ext cx="4050792" cy="75895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 Black" panose="020B0A04020102020204" pitchFamily="34" charset="0"/>
              </a:rPr>
              <a:t>Дом без книги -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09D468B-4F77-E99D-AA16-E96EF34B7D04}"/>
              </a:ext>
            </a:extLst>
          </p:cNvPr>
          <p:cNvSpPr/>
          <p:nvPr/>
        </p:nvSpPr>
        <p:spPr>
          <a:xfrm>
            <a:off x="731520" y="3802188"/>
            <a:ext cx="4050792" cy="75895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 Black" panose="020B0A04020102020204" pitchFamily="34" charset="0"/>
              </a:rPr>
              <a:t>Кто много читает,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EB9D2CE-2A7E-906F-8BD2-81EA9A9D77DD}"/>
              </a:ext>
            </a:extLst>
          </p:cNvPr>
          <p:cNvSpPr/>
          <p:nvPr/>
        </p:nvSpPr>
        <p:spPr>
          <a:xfrm>
            <a:off x="731520" y="2709672"/>
            <a:ext cx="4050792" cy="75895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Arial Black" panose="020B0A04020102020204" pitchFamily="34" charset="0"/>
              </a:rPr>
              <a:t>Испокон века книга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88DEA03-FB32-A154-AE6A-1E2537E43975}"/>
              </a:ext>
            </a:extLst>
          </p:cNvPr>
          <p:cNvSpPr/>
          <p:nvPr/>
        </p:nvSpPr>
        <p:spPr>
          <a:xfrm>
            <a:off x="7409688" y="1609344"/>
            <a:ext cx="4050792" cy="75895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Arial Black" panose="020B0A04020102020204" pitchFamily="34" charset="0"/>
              </a:rPr>
              <a:t>растит человека.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324C3D2-A6D1-BFAC-5969-7F34F0D56A35}"/>
              </a:ext>
            </a:extLst>
          </p:cNvPr>
          <p:cNvSpPr/>
          <p:nvPr/>
        </p:nvSpPr>
        <p:spPr>
          <a:xfrm>
            <a:off x="7409688" y="3802188"/>
            <a:ext cx="4050792" cy="75895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 Black" panose="020B0A04020102020204" pitchFamily="34" charset="0"/>
              </a:rPr>
              <a:t>день без солнца.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8AFBA09-AC3B-6E3E-FA92-66E30D8D0CD7}"/>
              </a:ext>
            </a:extLst>
          </p:cNvPr>
          <p:cNvSpPr/>
          <p:nvPr/>
        </p:nvSpPr>
        <p:spPr>
          <a:xfrm>
            <a:off x="7409688" y="4964998"/>
            <a:ext cx="4050792" cy="75895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 Black" panose="020B0A04020102020204" pitchFamily="34" charset="0"/>
              </a:rPr>
              <a:t>тот много знает.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F8A5361-CD52-7660-03D1-E578A91C07B1}"/>
              </a:ext>
            </a:extLst>
          </p:cNvPr>
          <p:cNvSpPr/>
          <p:nvPr/>
        </p:nvSpPr>
        <p:spPr>
          <a:xfrm>
            <a:off x="731520" y="4960428"/>
            <a:ext cx="4050792" cy="75895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 Black" panose="020B0A04020102020204" pitchFamily="34" charset="0"/>
              </a:rPr>
              <a:t>С книгой жить -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E90F779-1465-34D6-5B75-92E71AA73D6F}"/>
              </a:ext>
            </a:extLst>
          </p:cNvPr>
          <p:cNvSpPr/>
          <p:nvPr/>
        </p:nvSpPr>
        <p:spPr>
          <a:xfrm>
            <a:off x="7409688" y="2711862"/>
            <a:ext cx="4050792" cy="75895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Arial Black" panose="020B0A04020102020204" pitchFamily="34" charset="0"/>
              </a:rPr>
              <a:t>век не тужить.</a:t>
            </a:r>
          </a:p>
        </p:txBody>
      </p:sp>
    </p:spTree>
    <p:extLst>
      <p:ext uri="{BB962C8B-B14F-4D97-AF65-F5344CB8AC3E}">
        <p14:creationId xmlns:p14="http://schemas.microsoft.com/office/powerpoint/2010/main" val="131347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76 0.00162 L -0.18802 0.155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39" y="768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4.44444E-6 L -0.19037 0.3266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18" y="163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2.22222E-6 L -0.19336 -0.3148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74" y="-1574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1.85185E-6 L -0.18959 -0.1687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79" y="-8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711C5C94-0F11-A91E-CBB2-163E356FB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521208"/>
            <a:ext cx="10713720" cy="5655755"/>
          </a:xfrm>
        </p:spPr>
        <p:txBody>
          <a:bodyPr>
            <a:normAutofit fontScale="70000" lnSpcReduction="20000"/>
          </a:bodyPr>
          <a:lstStyle/>
          <a:p>
            <a:r>
              <a:rPr lang="en-US" sz="1200" dirty="0">
                <a:hlinkClick r:id="rId2"/>
              </a:rPr>
              <a:t>https://manuskript-shop.ru/assets/images/products/281753/20000178248.jpg</a:t>
            </a:r>
            <a:r>
              <a:rPr lang="ru-RU" sz="1200">
                <a:hlinkClick r:id="rId2"/>
              </a:rPr>
              <a:t> </a:t>
            </a:r>
          </a:p>
          <a:p>
            <a:r>
              <a:rPr lang="en-US" sz="1200" dirty="0">
                <a:hlinkClick r:id="rId2"/>
              </a:rPr>
              <a:t>https://avatars.dzeninfra.ru/get-zen_doc/4872899/pub_6399e09431b2566ac4e6ca16_6399e157e68d9773407f6d76/scale_1200</a:t>
            </a:r>
            <a:endParaRPr lang="ru-RU" sz="1200" dirty="0"/>
          </a:p>
          <a:p>
            <a:r>
              <a:rPr lang="en-US" sz="1200" dirty="0">
                <a:hlinkClick r:id="rId3"/>
              </a:rPr>
              <a:t>https://kartinki.pics/uploads/posts/2022-03/1646708786_29-kartinkin-net-p-pismennost-kartinki-36.jpg</a:t>
            </a:r>
            <a:endParaRPr lang="ru-RU" sz="1200" dirty="0"/>
          </a:p>
          <a:p>
            <a:r>
              <a:rPr lang="en-US" sz="1200" dirty="0">
                <a:hlinkClick r:id="rId4"/>
              </a:rPr>
              <a:t>https://kartinki.pics/uploads/posts/2022-03/1646708721_2-kartinkin-net-p-pismennost-kartinki-2.jpg</a:t>
            </a:r>
            <a:endParaRPr lang="ru-RU" sz="1200" dirty="0"/>
          </a:p>
          <a:p>
            <a:r>
              <a:rPr lang="en-US" sz="1200" dirty="0">
                <a:hlinkClick r:id="rId5"/>
              </a:rPr>
              <a:t>https://petrsu.ru/files/news_notice_event/2020/5/25/1590393065_scale1200.jpg</a:t>
            </a:r>
            <a:endParaRPr lang="ru-RU" sz="1200" dirty="0"/>
          </a:p>
          <a:p>
            <a:r>
              <a:rPr lang="en-US" sz="1200" dirty="0">
                <a:hlinkClick r:id="rId6"/>
              </a:rPr>
              <a:t>https://elcomercio.pe/resizer/D3k0KEa3a_ur5xKK90Enj5NdfLo=/980x528/smart/filters:format(jpeg):quality(75)/arc-anglerfish-arc2-prod-elcomercio.s3.amazonaws.com/public/KC5DB25AHRCRDBRR4FLTQ3R47I.jpg</a:t>
            </a:r>
            <a:endParaRPr lang="ru-RU" sz="1200" dirty="0"/>
          </a:p>
          <a:p>
            <a:r>
              <a:rPr lang="en-US" sz="1200" dirty="0">
                <a:hlinkClick r:id="rId7"/>
              </a:rPr>
              <a:t>https://sun9-13.userapi.com/impg/zr_xv9srU8BtupektdMSRYEjxqTSXtDF7g9Hzg/KJ5lqMmbSG8.jpg?size=800x600&amp;quality=95&amp;sign=33bc8088a7f8ee9539293ee127ebd2f0&amp;c_uniq_tag=zWj50ex5tlScF-SdmF66Gk7eBLiztTqM_U8xKjQjTbQ&amp;type=album</a:t>
            </a:r>
            <a:endParaRPr lang="ru-RU" sz="1200" dirty="0"/>
          </a:p>
          <a:p>
            <a:r>
              <a:rPr lang="en-US" sz="1400" dirty="0">
                <a:hlinkClick r:id="rId8"/>
              </a:rPr>
              <a:t>https://avatars.dzeninfra.ru/get-zen_doc/4776500/pub_62137ef15eb09d44fbc84d4b_62137f492322ed52c0d5ceeb/scale_1200</a:t>
            </a:r>
            <a:endParaRPr lang="ru-RU" sz="1400" dirty="0"/>
          </a:p>
          <a:p>
            <a:r>
              <a:rPr lang="en-US" sz="1400" dirty="0">
                <a:hlinkClick r:id="rId9"/>
              </a:rPr>
              <a:t>https://avatars.dzeninfra.ru/get-zen_doc/3472554/pub_5ef2cfd57c87480b67890bc4_5ef2d0e651c94f1b0c7b40ff/scale_1200</a:t>
            </a:r>
            <a:endParaRPr lang="ru-RU" sz="1400" dirty="0"/>
          </a:p>
          <a:p>
            <a:r>
              <a:rPr lang="en-US" sz="1400" dirty="0">
                <a:hlinkClick r:id="rId10"/>
              </a:rPr>
              <a:t>https://wwedenie.ucoz.com/4/000077.jpg</a:t>
            </a:r>
            <a:endParaRPr lang="ru-RU" sz="1400" dirty="0"/>
          </a:p>
          <a:p>
            <a:r>
              <a:rPr lang="en-US" sz="1400" dirty="0">
                <a:hlinkClick r:id="rId11"/>
              </a:rPr>
              <a:t>https://avatars.dzeninfra.ru/get-zen_doc/5233346/pub_62d6e43b996e500f07f410cc_62d6e468cc3849167199d8fb/scale_1200</a:t>
            </a:r>
            <a:endParaRPr lang="ru-RU" sz="1400" dirty="0"/>
          </a:p>
          <a:p>
            <a:r>
              <a:rPr lang="en-US" sz="1400" dirty="0">
                <a:hlinkClick r:id="rId12"/>
              </a:rPr>
              <a:t>https://mediaex.ru/wp-content/uploads/a/4/7/a47383d9763b24262d6984ce6f4750e8.jpeg</a:t>
            </a:r>
            <a:endParaRPr lang="ru-RU" sz="1400" dirty="0"/>
          </a:p>
          <a:p>
            <a:r>
              <a:rPr lang="en-US" sz="1400" dirty="0">
                <a:hlinkClick r:id="rId13"/>
              </a:rPr>
              <a:t>https://adm.ruralisation.ru/media/master-klass-azbuka-dionisiya-_places_0_1677091442.jpg</a:t>
            </a:r>
            <a:endParaRPr lang="ru-RU" sz="1400" dirty="0"/>
          </a:p>
          <a:p>
            <a:r>
              <a:rPr lang="en-US" sz="1400" dirty="0">
                <a:hlinkClick r:id="rId14"/>
              </a:rPr>
              <a:t>https://gorod-v-podarok.ru/wp-content/uploads/2023/12/otkuda-poshla-zemlya-russkaya-5.jpg</a:t>
            </a:r>
            <a:endParaRPr lang="ru-RU" sz="1400" dirty="0"/>
          </a:p>
          <a:p>
            <a:r>
              <a:rPr lang="en-US" sz="1400" dirty="0">
                <a:hlinkClick r:id="rId15"/>
              </a:rPr>
              <a:t>https://i.pinimg.com/originals/e6/71/80/e671809507c77720e2e55c6b08a3d84a.jpg</a:t>
            </a:r>
            <a:r>
              <a:rPr lang="ru-RU" sz="1400" dirty="0"/>
              <a:t> </a:t>
            </a:r>
          </a:p>
          <a:p>
            <a:r>
              <a:rPr lang="en-US" sz="1400" dirty="0">
                <a:hlinkClick r:id="rId16"/>
              </a:rPr>
              <a:t>https://pypad.ru/uploads/d21228bbab95901010b6eb57874d05f7.jpg</a:t>
            </a:r>
            <a:r>
              <a:rPr lang="ru-RU" sz="1400" dirty="0"/>
              <a:t> </a:t>
            </a:r>
          </a:p>
          <a:p>
            <a:r>
              <a:rPr lang="en-US" sz="1400" dirty="0">
                <a:hlinkClick r:id="rId17"/>
              </a:rPr>
              <a:t>https://avatars.dzeninfra.ru/get-zen_doc/271828/pub_659a7d83438ebb098724fda9_659a7e8e00a7d25832451ad6/scale_1200</a:t>
            </a:r>
            <a:r>
              <a:rPr lang="ru-RU" sz="1400" dirty="0"/>
              <a:t> </a:t>
            </a:r>
          </a:p>
          <a:p>
            <a:r>
              <a:rPr lang="en-US" sz="1400" dirty="0">
                <a:hlinkClick r:id="rId18"/>
              </a:rPr>
              <a:t>https://radiovera.ru/wp-content/uploads/2015/08/50.jpg</a:t>
            </a:r>
            <a:r>
              <a:rPr lang="ru-RU" sz="1400" dirty="0"/>
              <a:t> </a:t>
            </a:r>
          </a:p>
          <a:p>
            <a:r>
              <a:rPr lang="en-US" sz="1400" dirty="0">
                <a:hlinkClick r:id="rId19"/>
              </a:rPr>
              <a:t>https://i.pinimg.com/originals/e9/b6/f8/e9b6f8d85abd038f93657363ac48351c.jpg</a:t>
            </a:r>
            <a:endParaRPr lang="ru-RU" sz="1400" dirty="0"/>
          </a:p>
          <a:p>
            <a:r>
              <a:rPr lang="en-US" sz="1400" dirty="0">
                <a:hlinkClick r:id="rId20"/>
              </a:rPr>
              <a:t>https://kartinkof.club/uploads/posts/2023-05/1683628462_kartinkof-club-p-letopis-kartinki-21.jpg</a:t>
            </a:r>
            <a:endParaRPr lang="ru-RU" sz="1400" dirty="0"/>
          </a:p>
          <a:p>
            <a:r>
              <a:rPr lang="en-US" sz="1400" dirty="0">
                <a:hlinkClick r:id="rId21"/>
              </a:rPr>
              <a:t>https://runivers.ru/upload/iblock/44f/syfkioafzjrlvm%20otujbzbm.jpg</a:t>
            </a:r>
            <a:r>
              <a:rPr lang="ru-RU" sz="1400" dirty="0"/>
              <a:t> </a:t>
            </a:r>
          </a:p>
          <a:p>
            <a:r>
              <a:rPr lang="en-US" sz="1400" dirty="0">
                <a:hlinkClick r:id="rId22"/>
              </a:rPr>
              <a:t>https://img-fotki.yandex.ru/get/29408/48517161.23/0_18a875_a1f079ce_orig.jpg</a:t>
            </a:r>
            <a:endParaRPr lang="ru-RU" sz="1400" dirty="0"/>
          </a:p>
          <a:p>
            <a:r>
              <a:rPr lang="en-US" sz="1400" dirty="0">
                <a:hlinkClick r:id="rId23"/>
              </a:rPr>
              <a:t>http://ic.pics.livejournal.com/cccce/7035877/252174/252174_original.jpg</a:t>
            </a:r>
            <a:endParaRPr lang="ru-RU" sz="1400" dirty="0"/>
          </a:p>
          <a:p>
            <a:r>
              <a:rPr lang="en-US" sz="1400" dirty="0">
                <a:hlinkClick r:id="rId24"/>
              </a:rPr>
              <a:t>https://cojo.ru/wp-content/uploads/2024/01/smailik-animatsiia-3.gif</a:t>
            </a:r>
            <a:endParaRPr lang="ru-RU" sz="1400" dirty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19253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C6974F-1EC8-A4C3-0F32-747B956784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latin typeface="Arial Black" panose="020B0A04020102020204" pitchFamily="34" charset="0"/>
              </a:rPr>
              <a:t>Письмо и первые книги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E260F48-B919-6029-2080-C2B6713B81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223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AAF89D9-CB8B-B682-FB10-A5D4F28BB6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384" y="576072"/>
            <a:ext cx="10567416" cy="56008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>
                <a:latin typeface="Arial Black" panose="020B0A04020102020204" pitchFamily="34" charset="0"/>
              </a:rPr>
              <a:t>Письменность – передача информации с помощью письма и чтения.</a:t>
            </a:r>
          </a:p>
        </p:txBody>
      </p:sp>
      <p:pic>
        <p:nvPicPr>
          <p:cNvPr id="3074" name="Picture 2" descr="Picture background">
            <a:extLst>
              <a:ext uri="{FF2B5EF4-FFF2-40B4-BE49-F238E27FC236}">
                <a16:creationId xmlns:a16="http://schemas.microsoft.com/office/drawing/2014/main" id="{A135611E-D755-2B5B-6214-4B33DDF031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7" r="8472"/>
          <a:stretch/>
        </p:blipFill>
        <p:spPr bwMode="auto">
          <a:xfrm>
            <a:off x="1260219" y="2539564"/>
            <a:ext cx="3143361" cy="206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Picture background">
            <a:extLst>
              <a:ext uri="{FF2B5EF4-FFF2-40B4-BE49-F238E27FC236}">
                <a16:creationId xmlns:a16="http://schemas.microsoft.com/office/drawing/2014/main" id="{33196E11-E971-A3D8-F645-9CE5E8AD07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391" y="4212916"/>
            <a:ext cx="3103518" cy="206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Picture background">
            <a:extLst>
              <a:ext uri="{FF2B5EF4-FFF2-40B4-BE49-F238E27FC236}">
                <a16:creationId xmlns:a16="http://schemas.microsoft.com/office/drawing/2014/main" id="{830070D2-4DA2-1308-BA48-BDC2121BB7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720" y="2539564"/>
            <a:ext cx="3053708" cy="206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9491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DC4284-CB69-5120-2601-06479F478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 Black" panose="020B0A04020102020204" pitchFamily="34" charset="0"/>
              </a:rPr>
              <a:t>Узелковое письмо кипу (Инки)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237501-A65B-34B7-3FB1-B08403F86F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148717D9-1F57-D201-6946-72E51A8E514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 descr="Picture background">
            <a:extLst>
              <a:ext uri="{FF2B5EF4-FFF2-40B4-BE49-F238E27FC236}">
                <a16:creationId xmlns:a16="http://schemas.microsoft.com/office/drawing/2014/main" id="{5065E03A-2088-6C50-20FA-982FA61E4E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329" y="1459230"/>
            <a:ext cx="4950114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Picture background">
            <a:extLst>
              <a:ext uri="{FF2B5EF4-FFF2-40B4-BE49-F238E27FC236}">
                <a16:creationId xmlns:a16="http://schemas.microsoft.com/office/drawing/2014/main" id="{5324C9DC-2A29-A9DC-5A81-5B1D6D47A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59230"/>
            <a:ext cx="5393944" cy="4045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788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97BDBE-A979-9D33-97C7-21B49240D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>
                <a:latin typeface="Arial Black" panose="020B0A04020102020204" pitchFamily="34" charset="0"/>
              </a:rPr>
              <a:t>Пиктография – письмо с помощью рисунков.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31F480-665F-6050-35B0-E7914428D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EADB2782-D620-E769-93B7-E922E71F4D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058" y="1961356"/>
            <a:ext cx="5492139" cy="407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491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0FC021-FDB8-3BAC-8718-BE820D8D7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Иероглифы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F7F3E9-6602-AD30-177A-D9506FC409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8474C21-3F83-6649-E5E2-884813301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35024"/>
            <a:ext cx="3957523" cy="494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20F8021B-62DC-30B8-C113-5631F5D23D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462" y="1464564"/>
            <a:ext cx="6057158" cy="4040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366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65F54D-7D18-07D1-302C-F3B99F29D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539750"/>
            <a:r>
              <a:rPr lang="ru-RU" dirty="0">
                <a:latin typeface="Arial Black" panose="020B0A04020102020204" pitchFamily="34" charset="0"/>
              </a:rPr>
              <a:t>Алфавитное письмо  - письмо с помощью букв.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14D759-5FD5-6109-A942-82BD7B4B1E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F2D8333-8CE2-29F2-99C6-5D77BABA83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155" y="1825623"/>
            <a:ext cx="3169088" cy="4351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13D8B25F-038E-C9B2-4AB6-FEAA8CA2D0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472" y="1909581"/>
            <a:ext cx="5984762" cy="4143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404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AF53E7-AE17-DA76-9415-24AA53129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8739"/>
            <a:ext cx="10515600" cy="1325563"/>
          </a:xfrm>
        </p:spPr>
        <p:txBody>
          <a:bodyPr>
            <a:normAutofit fontScale="90000"/>
          </a:bodyPr>
          <a:lstStyle/>
          <a:p>
            <a:pPr indent="712788"/>
            <a:r>
              <a:rPr lang="ru-RU" dirty="0">
                <a:latin typeface="Arial Black" panose="020B0A04020102020204" pitchFamily="34" charset="0"/>
              </a:rPr>
              <a:t>Кирилл и Мефодий – создатели славянской письменности.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73A330-539D-DE20-BA2E-B56EB93CBB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Picture background">
            <a:extLst>
              <a:ext uri="{FF2B5EF4-FFF2-40B4-BE49-F238E27FC236}">
                <a16:creationId xmlns:a16="http://schemas.microsoft.com/office/drawing/2014/main" id="{F97FE80B-5911-A4EC-427E-216058321E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584" y="1682979"/>
            <a:ext cx="7805928" cy="4683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013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3" id="{60D2F079-4B33-416F-994A-D5CA5C12BE00}" vid="{09967F54-0FAE-4104-8ECD-58702AE6D80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88</TotalTime>
  <Words>650</Words>
  <Application>Microsoft Office PowerPoint</Application>
  <PresentationFormat>Широкоэкранный</PresentationFormat>
  <Paragraphs>59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Arial Black</vt:lpstr>
      <vt:lpstr>Calibri</vt:lpstr>
      <vt:lpstr>Calibri Light</vt:lpstr>
      <vt:lpstr>Тема3</vt:lpstr>
      <vt:lpstr>Письмо и первые книги «Мир истории», 6  класс</vt:lpstr>
      <vt:lpstr>Презентация PowerPoint</vt:lpstr>
      <vt:lpstr>Письмо и первые книги</vt:lpstr>
      <vt:lpstr>Презентация PowerPoint</vt:lpstr>
      <vt:lpstr>Узелковое письмо кипу (Инки)</vt:lpstr>
      <vt:lpstr>Пиктография – письмо с помощью рисунков.</vt:lpstr>
      <vt:lpstr>Иероглифы</vt:lpstr>
      <vt:lpstr>Алфавитное письмо  - письмо с помощью букв.</vt:lpstr>
      <vt:lpstr>Кирилл и Мефодий – создатели славянской письменности.</vt:lpstr>
      <vt:lpstr>Кириллица – славянская азбука.</vt:lpstr>
      <vt:lpstr>Презентация PowerPoint</vt:lpstr>
      <vt:lpstr>Презентация PowerPoint</vt:lpstr>
      <vt:lpstr>Красная строка</vt:lpstr>
      <vt:lpstr>Презентация PowerPoint</vt:lpstr>
      <vt:lpstr>Презентация PowerPoint</vt:lpstr>
      <vt:lpstr>Библиотека Ярослава Мудрого</vt:lpstr>
      <vt:lpstr>Летопись – историческое повествование по годам (летам).</vt:lpstr>
      <vt:lpstr>Решите кроссворд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Найдите пару пословице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 Аксенова</dc:creator>
  <cp:lastModifiedBy>Марина Аксенова</cp:lastModifiedBy>
  <cp:revision>8</cp:revision>
  <dcterms:created xsi:type="dcterms:W3CDTF">2023-05-06T03:00:56Z</dcterms:created>
  <dcterms:modified xsi:type="dcterms:W3CDTF">2024-05-09T03:28:57Z</dcterms:modified>
</cp:coreProperties>
</file>