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9" r:id="rId3"/>
    <p:sldId id="26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2" r:id="rId12"/>
    <p:sldId id="279" r:id="rId13"/>
    <p:sldId id="261" r:id="rId14"/>
    <p:sldId id="273" r:id="rId15"/>
    <p:sldId id="276" r:id="rId16"/>
    <p:sldId id="280" r:id="rId17"/>
    <p:sldId id="277" r:id="rId18"/>
    <p:sldId id="278" r:id="rId19"/>
    <p:sldId id="282" r:id="rId20"/>
    <p:sldId id="270" r:id="rId21"/>
    <p:sldId id="271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89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574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950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556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265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2886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794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22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0263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115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754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801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scloud.pythonanywhere.com/" TargetMode="External"/><Relationship Id="rId2" Type="http://schemas.openxmlformats.org/officeDocument/2006/relationships/hyperlink" Target="https://wordcloud.online/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ordart.com/?ref=vc.ru" TargetMode="External"/><Relationship Id="rId5" Type="http://schemas.openxmlformats.org/officeDocument/2006/relationships/hyperlink" Target="https://wordcloud.pro/ru?ref=vc.ru" TargetMode="External"/><Relationship Id="rId4" Type="http://schemas.openxmlformats.org/officeDocument/2006/relationships/hyperlink" Target="https://www.wordclouds.com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приёма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«Облако слов»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уроках русского языка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литературы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средство развития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познавательного интереса у обучающихся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«СОШ №4» г.Миньяра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Яковлева Т.А.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32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643731"/>
            <a:ext cx="5111750" cy="511175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56937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Расселить героев по произведениям:</a:t>
            </a:r>
          </a:p>
          <a:p>
            <a:r>
              <a:rPr lang="ru-RU" sz="3200" b="1" u="sng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А.С.Грибоедов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«Горе от ума»</a:t>
            </a:r>
          </a:p>
          <a:p>
            <a:r>
              <a:rPr lang="ru-RU" sz="3200" b="1" u="sng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М.Ю.Лермонтов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«Герой нашего времени»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6503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парах/ индивидуальная/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фронтальная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752782"/>
            <a:ext cx="5111750" cy="489364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428736"/>
            <a:ext cx="3008313" cy="469742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чувства Вы испытали после прочтения романа-эпопеи Л.Н.Толстого «Война и мир»?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Ваши ученики?</a:t>
            </a:r>
          </a:p>
          <a:p>
            <a:pPr marL="342900" indent="-342900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62904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  <a:solidFill>
            <a:srgbClr val="00FFFF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Мнение учеников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10А класса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в и 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601812"/>
            <a:ext cx="5111750" cy="31955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3008313" cy="521744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Гордость – 16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Предвкушение – 14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Симпатия – 12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Жалость – 11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Раздражение – 10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Восхищение – 8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Азарт – 8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Сожаление – 8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Горе – 6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Страх – 4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Надежда – 4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Восторг – 4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Грусть – 2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Благодарность – 2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Радость – 2 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332620"/>
            <a:ext cx="4762872" cy="3479129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836712"/>
            <a:ext cx="3456384" cy="5289451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черты характера можно отнести к героям романа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Ф.М.Достоевского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«Преступление и наказание»?</a:t>
            </a:r>
          </a:p>
          <a:p>
            <a:r>
              <a:rPr lang="ru-RU" sz="20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Раскольникову</a:t>
            </a:r>
          </a:p>
          <a:p>
            <a:r>
              <a:rPr lang="ru-RU" sz="20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Лужину</a:t>
            </a:r>
          </a:p>
          <a:p>
            <a:r>
              <a:rPr lang="ru-RU" sz="20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группа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Свидригайлову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Аргументируйте своё мнение примерами из текста.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1847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 класс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В.П.Астафьев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Васюткино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озеро»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86106" cy="45259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качества характера помогли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преодолеть все трудности  и вернуться домой?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Аргументируйте ответ.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156" y="1600200"/>
            <a:ext cx="4525963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В.П.Астафьев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Васюткино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озеро»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В.П.Астафьев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Васюткино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озеро»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="" xmlns:p14="http://schemas.microsoft.com/office/powerpoint/2010/main" val="2143956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Литература. 7 класс. 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Выписать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 столбик элементы композиции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2 столбик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тропы 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(«облако слов» распечатать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каждую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парту) 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015" y="1600200"/>
            <a:ext cx="6195970" cy="4525963"/>
          </a:xfrm>
        </p:spPr>
      </p:pic>
    </p:spTree>
    <p:extLst>
      <p:ext uri="{BB962C8B-B14F-4D97-AF65-F5344CB8AC3E}">
        <p14:creationId xmlns="" xmlns:p14="http://schemas.microsoft.com/office/powerpoint/2010/main" val="2702760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вариантам  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600200"/>
            <a:ext cx="4248472" cy="4525963"/>
          </a:xfrm>
        </p:spPr>
      </p:pic>
    </p:spTree>
    <p:extLst>
      <p:ext uri="{BB962C8B-B14F-4D97-AF65-F5344CB8AC3E}">
        <p14:creationId xmlns="" xmlns:p14="http://schemas.microsoft.com/office/powerpoint/2010/main" val="1614629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вариантам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="" xmlns:p14="http://schemas.microsoft.com/office/powerpoint/2010/main" val="118609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Times New Roman"/>
              </a:rPr>
              <a:t>Великий педагог 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Константин </a:t>
            </a:r>
            <a:r>
              <a:rPr lang="ru-RU" dirty="0">
                <a:latin typeface="Times New Roman"/>
                <a:ea typeface="Times New Roman"/>
              </a:rPr>
              <a:t>Дмитриевич </a:t>
            </a:r>
            <a:r>
              <a:rPr lang="ru-RU" dirty="0" smtClean="0">
                <a:latin typeface="Times New Roman"/>
                <a:ea typeface="Times New Roman"/>
              </a:rPr>
              <a:t>Ушинский говорил: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/>
                <a:ea typeface="Times New Roman"/>
              </a:rPr>
              <a:t>	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«</a:t>
            </a:r>
            <a:r>
              <a:rPr lang="ru-RU" sz="3600" dirty="0">
                <a:solidFill>
                  <a:srgbClr val="002060"/>
                </a:solidFill>
                <a:latin typeface="Times New Roman"/>
                <a:ea typeface="Times New Roman"/>
              </a:rPr>
              <a:t>Если вы входите в класс, </a:t>
            </a:r>
            <a:endParaRPr lang="ru-RU" sz="36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от </a:t>
            </a:r>
            <a:r>
              <a:rPr lang="ru-RU" sz="3600" dirty="0">
                <a:solidFill>
                  <a:srgbClr val="002060"/>
                </a:solidFill>
                <a:latin typeface="Times New Roman"/>
                <a:ea typeface="Times New Roman"/>
              </a:rPr>
              <a:t>которого трудно добиться слова, начните показывать картинки, </a:t>
            </a:r>
            <a:endParaRPr lang="ru-RU" sz="36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 </a:t>
            </a:r>
            <a:r>
              <a:rPr lang="ru-RU" sz="3600" dirty="0">
                <a:solidFill>
                  <a:srgbClr val="002060"/>
                </a:solidFill>
                <a:latin typeface="Times New Roman"/>
                <a:ea typeface="Times New Roman"/>
              </a:rPr>
              <a:t>класс заговорит, </a:t>
            </a:r>
            <a:endParaRPr lang="ru-RU" sz="36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а </a:t>
            </a:r>
            <a:r>
              <a:rPr lang="ru-RU" sz="3600" dirty="0">
                <a:solidFill>
                  <a:srgbClr val="002060"/>
                </a:solidFill>
                <a:latin typeface="Times New Roman"/>
                <a:ea typeface="Times New Roman"/>
              </a:rPr>
              <a:t>главное, заговорит свободно». </a:t>
            </a:r>
            <a:endParaRPr lang="ru-RU" sz="36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5114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pPr marL="594360" marR="59436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Как создать «облако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слов</a:t>
            </a: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»?</a:t>
            </a:r>
            <a:r>
              <a:rPr lang="ru-RU" sz="3600" b="1" i="1" dirty="0">
                <a:solidFill>
                  <a:srgbClr val="4F81BD"/>
                </a:solidFill>
                <a:ea typeface="Calibri"/>
                <a:cs typeface="Times New Roman"/>
              </a:rPr>
              <a:t/>
            </a:r>
            <a:br>
              <a:rPr lang="ru-RU" sz="3600" b="1" i="1" dirty="0">
                <a:solidFill>
                  <a:srgbClr val="4F81BD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fontAlgn="base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  бесплатных сервисов для создания облака слов:</a:t>
            </a:r>
          </a:p>
          <a:p>
            <a:pPr fontAlgn="base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https://wordcloud.online/ru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https://wordscloud.pythonanywhere.com/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https://www.wordclouds.com/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https://wordcloud.pro/ru?ref=vc.ru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https://wordart.com/?ref=vc.ru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fontAlgn="base">
              <a:buNone/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4400" b="1" dirty="0" smtClean="0">
                <a:solidFill>
                  <a:srgbClr val="FF0000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Облако слов - создать онлайн    </a:t>
            </a:r>
          </a:p>
          <a:p>
            <a:pPr marL="0" indent="0" algn="ctr" fontAlgn="base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/для «чайников»/</a:t>
            </a:r>
          </a:p>
          <a:p>
            <a:pPr fontAlgn="base"/>
            <a:endParaRPr lang="ru-RU" sz="2000" dirty="0">
              <a:solidFill>
                <a:srgbClr val="000000"/>
              </a:solidFill>
              <a:latin typeface="Robot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92842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«Как создать «облако слов»?</a:t>
            </a:r>
            <a:r>
              <a:rPr lang="ru-RU" sz="3200" b="1" i="1" dirty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3200" b="1" i="1" dirty="0">
                <a:solidFill>
                  <a:srgbClr val="00206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latin typeface="Times New Roman"/>
                <a:ea typeface="Times New Roman"/>
                <a:cs typeface="Times New Roman"/>
              </a:rPr>
              <a:t>1.Открываем программу.</a:t>
            </a:r>
            <a:endParaRPr lang="ru-RU" sz="2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latin typeface="Times New Roman"/>
                <a:ea typeface="Times New Roman"/>
                <a:cs typeface="Times New Roman"/>
              </a:rPr>
              <a:t>2.Нажимаем кнопочку «создать».</a:t>
            </a:r>
            <a:endParaRPr lang="ru-RU" sz="2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latin typeface="Times New Roman"/>
                <a:ea typeface="Times New Roman"/>
                <a:cs typeface="Times New Roman"/>
              </a:rPr>
              <a:t>3.Открывается табличка, в </a:t>
            </a: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которую</a:t>
            </a:r>
            <a:endParaRPr lang="ru-RU" sz="2100" dirty="0" smtClean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1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        +  впечатываем слова</a:t>
            </a:r>
            <a:endParaRPr lang="ru-RU" sz="21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         + выбираем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цвет, размер, шрифт.</a:t>
            </a:r>
            <a:endParaRPr lang="ru-RU" sz="2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latin typeface="Times New Roman"/>
                <a:ea typeface="Times New Roman"/>
                <a:cs typeface="Times New Roman"/>
              </a:rPr>
              <a:t>4.Выбираем </a:t>
            </a: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картинку /форму .</a:t>
            </a:r>
            <a:endParaRPr lang="ru-RU" sz="2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latin typeface="Times New Roman"/>
                <a:ea typeface="Times New Roman"/>
                <a:cs typeface="Times New Roman"/>
              </a:rPr>
              <a:t>5.Нажимаем кнопочку «</a:t>
            </a: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визуализировать».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6. Скачать.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1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1216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5429288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660033"/>
                </a:solidFill>
                <a:latin typeface="Monotype Corsiva" pitchFamily="66" charset="0"/>
              </a:rPr>
              <a:t>СПАСИБО</a:t>
            </a:r>
            <a:br>
              <a:rPr lang="ru-RU" sz="9600" dirty="0" smtClean="0">
                <a:solidFill>
                  <a:srgbClr val="660033"/>
                </a:solidFill>
                <a:latin typeface="Monotype Corsiva" pitchFamily="66" charset="0"/>
              </a:rPr>
            </a:br>
            <a:r>
              <a:rPr lang="ru-RU" sz="9600" dirty="0" smtClean="0">
                <a:solidFill>
                  <a:srgbClr val="660033"/>
                </a:solidFill>
                <a:latin typeface="Monotype Corsiva" pitchFamily="66" charset="0"/>
              </a:rPr>
              <a:t>ЗА ВНИМАНИЕ!</a:t>
            </a:r>
            <a:endParaRPr lang="ru-RU" sz="9600" dirty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928671"/>
            <a:ext cx="7972452" cy="4929222"/>
          </a:xfrm>
        </p:spPr>
      </p:pic>
    </p:spTree>
    <p:extLst>
      <p:ext uri="{BB962C8B-B14F-4D97-AF65-F5344CB8AC3E}">
        <p14:creationId xmlns="" xmlns:p14="http://schemas.microsoft.com/office/powerpoint/2010/main" val="121173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3008313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группах/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вариантам/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парах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643731"/>
            <a:ext cx="5111750" cy="511175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39212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синонимы к словам: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слову «добрый»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слову «целеустремлённый»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слову «равнодушный»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4491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3972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133383"/>
            <a:ext cx="5111750" cy="413244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46910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слова в два столбика: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1-й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 приставкой, оканчивающейся на –з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2-й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приставкой, оканчивающейся на –с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 обозначьте орфограмму.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557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группах/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вариантам/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парах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643731"/>
            <a:ext cx="5111750" cy="511175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132856"/>
            <a:ext cx="3286001" cy="399330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Выписать: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эпитеты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олицетворения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2-3 своих примера.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6543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25" y="761206"/>
            <a:ext cx="4876800" cy="487680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известное вам четверостишие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Ф.И.Тютчева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продолжит, получит оценку «5».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группы отдельное стихотворение.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7244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3008313" cy="93610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133383"/>
            <a:ext cx="5111750" cy="413244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556792"/>
            <a:ext cx="3213993" cy="456937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пословицы.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пословицы ваши родители используют в повседневной жизни и в каких ситуациях?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вы?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913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3008313" cy="8640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988840"/>
            <a:ext cx="3213993" cy="413732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антонимы к словам: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существительным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прилагательным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группа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глаголам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8870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357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 Использование приёма  «Облако слов» на уроках русского языка  и литературы  как средство развития  познавательного интереса у обучающихся  МБОУ «СОШ №4» г.Миньяра Яковлева Т.А.  </vt:lpstr>
      <vt:lpstr>Великий педагог  Константин Дмитриевич Ушинский говорил:  </vt:lpstr>
      <vt:lpstr>Слайд 3</vt:lpstr>
      <vt:lpstr>Работа в группах/ по вариантам/ в парах </vt:lpstr>
      <vt:lpstr>Работа в парах</vt:lpstr>
      <vt:lpstr>Работа в группах/ по вариантам/ в парах  </vt:lpstr>
      <vt:lpstr>Работа в группах </vt:lpstr>
      <vt:lpstr>Работа в парах </vt:lpstr>
      <vt:lpstr>Работа в группах</vt:lpstr>
      <vt:lpstr>Работа в группах  </vt:lpstr>
      <vt:lpstr>Работа в парах/ индивидуальная/ фронтальная</vt:lpstr>
      <vt:lpstr>Мнение учеников  10А класса</vt:lpstr>
      <vt:lpstr>Работа в группах </vt:lpstr>
      <vt:lpstr> 5 класс  В.П.Астафьев «Васюткино озеро» </vt:lpstr>
      <vt:lpstr> 5 класс  В.П.Астафьев «Васюткино озеро» </vt:lpstr>
      <vt:lpstr> 5 класс  В.П.Астафьев «Васюткино озеро» </vt:lpstr>
      <vt:lpstr>Литература. 7 класс.   Выписать в 1 столбик элементы композиции,  во 2 столбик – тропы  («облако слов» распечатать на каждую парту) </vt:lpstr>
      <vt:lpstr>Работа по вариантам  </vt:lpstr>
      <vt:lpstr>Работа по вариантам</vt:lpstr>
      <vt:lpstr> Как создать «облако слов»? </vt:lpstr>
      <vt:lpstr>  «Как создать «облако слов»?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АЛЕКСЕЕВНА</dc:creator>
  <cp:lastModifiedBy>ТАТЬЯНА АЛЕКСЕЕВНА</cp:lastModifiedBy>
  <cp:revision>47</cp:revision>
  <dcterms:created xsi:type="dcterms:W3CDTF">2024-02-17T14:22:07Z</dcterms:created>
  <dcterms:modified xsi:type="dcterms:W3CDTF">2024-05-10T18:05:35Z</dcterms:modified>
</cp:coreProperties>
</file>