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61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93" r:id="rId12"/>
    <p:sldId id="294" r:id="rId13"/>
    <p:sldId id="295" r:id="rId14"/>
    <p:sldId id="270" r:id="rId15"/>
    <p:sldId id="292" r:id="rId16"/>
    <p:sldId id="298" r:id="rId17"/>
    <p:sldId id="297" r:id="rId18"/>
    <p:sldId id="299" r:id="rId19"/>
    <p:sldId id="281" r:id="rId20"/>
    <p:sldId id="29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31" d="100"/>
          <a:sy n="31" d="100"/>
        </p:scale>
        <p:origin x="62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7E94D-2E81-42F9-A1B0-F1C2E370DFB3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62A0D-9C67-4E3B-9649-6D66A6F4F8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05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62A0D-9C67-4E3B-9649-6D66A6F4F8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12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2069E7-BB08-AA46-41D9-ED4B1C2C9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6CA67-6F1F-4E27-80FC-164C84797849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925153-C720-86E1-BDCA-E779F567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64A36D-532C-EBBA-B7F8-AB10A616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88010-FB70-4953-B349-191A5C4906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4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CFFC2A-250B-CE8F-531B-291663BB4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566BC-8EFC-4EF0-AB81-A73D29801AE1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4A670-3249-AB5A-24E4-6B21D0BA1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43B57B-57A1-8E38-A398-38FE903F8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EE3EB-1826-4662-8AE4-0AC61C7F0D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3848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BA7295-4EA0-2078-B886-C7EB75F50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B4E4-5328-4DE5-8971-7E129845223C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4071C8-52D9-B0EB-0516-D43431FD9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40D811-9896-06E8-89CD-00AB71D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E4E5F-4D6F-44FA-87C9-1EA50EA1F7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0668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0C489D-24C3-F8A3-82A0-4DE5FDA36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25206-1D6F-4565-A515-6BB445446AD3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7A43EB-A6B4-4A78-373E-AA969F04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FC01D7-4C14-96C4-B2CE-F0B2A893B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85A41-5E85-4453-AD75-42DFA64294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36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BAF684-45DD-8B94-625F-84805DF01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A3423-63AE-4C10-9FC8-6685DAC401B0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0AA3C7-38BF-CE24-B12E-01AD92696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2A3A8F-BDD2-65B5-79B9-161C53BCD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4F60E-516C-47D1-8DC1-E9065A4E34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8583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FA73589-314C-9B7C-EE72-3CB1024B9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C4B88-78CB-40FA-8E8F-FA3295389C42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62853CC-C215-AE2E-FE83-E329A04A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9BD5001D-B9D1-7FF8-F237-EA9019B88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0B1D3-9841-4CE2-AEB3-1AEA33D6B7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870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482A1DD8-BA17-9EDF-9719-0F384DB35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A3D6E-9D92-40AA-84B5-AB03E1D3D8AF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FA02D28D-5561-4086-0CE8-8BB50A35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1A4AA37-980C-42BC-2F6E-080B29B1B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2A1A1-EED2-4DEC-90C3-FC46527270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860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00942ED1-84D0-344B-47D9-F3864D1ED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8A40E-9657-40B6-9CB7-87011FBA424A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65F41D6A-F200-E075-165D-2B6FB61EB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A42C290C-E792-C593-F916-5AAA9E5A6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F3F30-C789-4336-A1F5-09195D84C4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62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C148AC31-B313-2124-718E-BD4375C1D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15271-F787-4EF1-B536-659C27DB626A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6D02ED89-A2DA-D5FD-D432-F3A9960D9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F1E3D841-0B69-F887-A5E9-1B3B0525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A7E98-F6E8-48ED-BCF1-D757DF3809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9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9AE24C2A-8B48-977D-0E2B-7A4E96ED9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BA3F2-ACFF-4A32-8DAC-051645CFC3C7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8957E48E-C866-AD1F-32AC-38EF91CBA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4729E0B-87CF-4E5A-76D6-BD2180494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02F35-1677-439A-9700-FD478FC680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0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F37E04E-258C-5B68-CD09-55D5643B5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FBBCF-60C9-4561-8489-17E089730466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C08488D-B433-F764-73D1-B1E50E6CC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24BC0A8-034E-7C2A-2C51-49B5623AE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977A6-5568-40C3-9C3A-FA567F34EE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98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D1963398-AF16-3BA8-E351-F2C34645A83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8829EF40-38AB-FDC1-46E9-17C08A9647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6058D7-B421-EA32-CA32-27E41872F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0D0D30-7EB3-466D-9908-20DAFA92E824}" type="datetimeFigureOut">
              <a:rPr lang="ru-RU"/>
              <a:pPr>
                <a:defRPr/>
              </a:pPr>
              <a:t>15.05.2024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AA7ACA-CA30-3210-153D-721ED891A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E1C3B0-CBD3-5A5E-DBB2-6908385B0C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6E0D54F-7A8B-4478-B026-BCF923CDC70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ставка.jpg">
            <a:extLst>
              <a:ext uri="{FF2B5EF4-FFF2-40B4-BE49-F238E27FC236}">
                <a16:creationId xmlns:a16="http://schemas.microsoft.com/office/drawing/2014/main" id="{D25A54A7-6774-2798-DB61-32834F97C3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6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F8893-9938-30C1-EF69-01E8816AB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40960" cy="1470025"/>
          </a:xfrm>
          <a:ln>
            <a:miter lim="800000"/>
            <a:headEnd/>
            <a:tailEnd/>
          </a:ln>
        </p:spPr>
        <p:txBody>
          <a:bodyPr rtlCol="0"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Проект</a:t>
            </a:r>
            <a:br>
              <a:rPr lang="ru-RU" b="1" u="sng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«Дышим правильно – говорим красиво»</a:t>
            </a:r>
            <a:endParaRPr lang="ru-RU" sz="36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81FBE4-94A7-49BB-631B-78888AF128BF}"/>
              </a:ext>
            </a:extLst>
          </p:cNvPr>
          <p:cNvSpPr txBox="1"/>
          <p:nvPr/>
        </p:nvSpPr>
        <p:spPr>
          <a:xfrm>
            <a:off x="323528" y="2924944"/>
            <a:ext cx="8642888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Авторы – разработчики 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учитель – логопед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Куделина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Ирина Викторовна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воспитатель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Литвинцева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Ирина Владиславовна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заставка.jpg">
            <a:extLst>
              <a:ext uri="{FF2B5EF4-FFF2-40B4-BE49-F238E27FC236}">
                <a16:creationId xmlns:a16="http://schemas.microsoft.com/office/drawing/2014/main" id="{D914A10B-1918-1461-DB8C-E0E274F664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97CADA-5620-5AA4-421F-70D743CBF172}"/>
              </a:ext>
            </a:extLst>
          </p:cNvPr>
          <p:cNvSpPr txBox="1"/>
          <p:nvPr/>
        </p:nvSpPr>
        <p:spPr>
          <a:xfrm>
            <a:off x="395536" y="-90691"/>
            <a:ext cx="8391368" cy="70480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II </a:t>
            </a:r>
            <a:r>
              <a:rPr lang="ru-RU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Этап Практический: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(работа с родителями)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практикум «Волшебный ветерок» для родителей старшей группы (с показом упражнений детьми);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оформление информации по развитию речевого дыхания в уголке «Учимся красиво говорить»;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оформление памяток «Речевое дыхание», «Игры для развития речевого дыхания», «Игровые упражнения для развития речевого дыхания»;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оформление информации «Дыхательная гимнастика для дошкольников».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заставка.jpg">
            <a:extLst>
              <a:ext uri="{FF2B5EF4-FFF2-40B4-BE49-F238E27FC236}">
                <a16:creationId xmlns:a16="http://schemas.microsoft.com/office/drawing/2014/main" id="{D914A10B-1918-1461-DB8C-E0E274F664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797" y="193777"/>
            <a:ext cx="9153451" cy="647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307835"/>
      </p:ext>
    </p:extLst>
  </p:cSld>
  <p:clrMapOvr>
    <a:masterClrMapping/>
  </p:clrMapOvr>
  <p:transition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заставка.jpg">
            <a:extLst>
              <a:ext uri="{FF2B5EF4-FFF2-40B4-BE49-F238E27FC236}">
                <a16:creationId xmlns:a16="http://schemas.microsoft.com/office/drawing/2014/main" id="{D914A10B-1918-1461-DB8C-E0E274F664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7" y="94354"/>
            <a:ext cx="4714429" cy="6669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845" y="94354"/>
            <a:ext cx="4327787" cy="506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643525"/>
      </p:ext>
    </p:extLst>
  </p:cSld>
  <p:clrMapOvr>
    <a:masterClrMapping/>
  </p:clrMapOvr>
  <p:transition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заставка.jpg">
            <a:extLst>
              <a:ext uri="{FF2B5EF4-FFF2-40B4-BE49-F238E27FC236}">
                <a16:creationId xmlns:a16="http://schemas.microsoft.com/office/drawing/2014/main" id="{D914A10B-1918-1461-DB8C-E0E274F664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3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658905"/>
      </p:ext>
    </p:extLst>
  </p:cSld>
  <p:clrMapOvr>
    <a:masterClrMapping/>
  </p:clrMapOvr>
  <p:transition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заставка.jpg">
            <a:extLst>
              <a:ext uri="{FF2B5EF4-FFF2-40B4-BE49-F238E27FC236}">
                <a16:creationId xmlns:a16="http://schemas.microsoft.com/office/drawing/2014/main" id="{3185843C-DA52-8FBF-A67E-CA68156E00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1F08F1-20E5-7F3F-1CFA-7B0CE6064C45}"/>
              </a:ext>
            </a:extLst>
          </p:cNvPr>
          <p:cNvSpPr txBox="1"/>
          <p:nvPr/>
        </p:nvSpPr>
        <p:spPr>
          <a:xfrm>
            <a:off x="323528" y="908720"/>
            <a:ext cx="8391368" cy="261610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III </a:t>
            </a:r>
            <a:r>
              <a:rPr lang="ru-RU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Этап Итоговый: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обработка результатов по реализации проекта;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презентация проекта.</a:t>
            </a:r>
          </a:p>
        </p:txBody>
      </p:sp>
    </p:spTree>
  </p:cSld>
  <p:clrMapOvr>
    <a:masterClrMapping/>
  </p:clrMapOvr>
  <p:transition>
    <p:comb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заставка.jpg">
            <a:extLst>
              <a:ext uri="{FF2B5EF4-FFF2-40B4-BE49-F238E27FC236}">
                <a16:creationId xmlns:a16="http://schemas.microsoft.com/office/drawing/2014/main" id="{AE5DCAB0-BA82-E963-92F8-4AA102EE95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A72E78-9072-BA0A-F172-1C45053DC9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53" y="0"/>
            <a:ext cx="8843694" cy="6858000"/>
          </a:xfrm>
          <a:prstGeom prst="rect">
            <a:avLst/>
          </a:prstGeom>
        </p:spPr>
      </p:pic>
    </p:spTree>
  </p:cSld>
  <p:clrMapOvr>
    <a:masterClrMapping/>
  </p:clrMapOvr>
  <p:transition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заставка.jpg">
            <a:extLst>
              <a:ext uri="{FF2B5EF4-FFF2-40B4-BE49-F238E27FC236}">
                <a16:creationId xmlns:a16="http://schemas.microsoft.com/office/drawing/2014/main" id="{AE5DCAB0-BA82-E963-92F8-4AA102EE95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E2C499-024F-0C64-5A4F-0B368D1B68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28" y="0"/>
            <a:ext cx="7421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121286"/>
      </p:ext>
    </p:extLst>
  </p:cSld>
  <p:clrMapOvr>
    <a:masterClrMapping/>
  </p:clrMapOvr>
  <p:transition>
    <p:comb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заставка.jpg">
            <a:extLst>
              <a:ext uri="{FF2B5EF4-FFF2-40B4-BE49-F238E27FC236}">
                <a16:creationId xmlns:a16="http://schemas.microsoft.com/office/drawing/2014/main" id="{AE5DCAB0-BA82-E963-92F8-4AA102EE95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4BB385-4F90-2A74-43B8-29D8CF1842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561" y="0"/>
            <a:ext cx="6850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82682"/>
      </p:ext>
    </p:extLst>
  </p:cSld>
  <p:clrMapOvr>
    <a:masterClrMapping/>
  </p:clrMapOvr>
  <p:transition>
    <p:comb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заставка.jpg">
            <a:extLst>
              <a:ext uri="{FF2B5EF4-FFF2-40B4-BE49-F238E27FC236}">
                <a16:creationId xmlns:a16="http://schemas.microsoft.com/office/drawing/2014/main" id="{AE5DCAB0-BA82-E963-92F8-4AA102EE95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F1F5652-69EB-B979-F3D8-416D298D51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856" y="0"/>
            <a:ext cx="68722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65640"/>
      </p:ext>
    </p:extLst>
  </p:cSld>
  <p:clrMapOvr>
    <a:masterClrMapping/>
  </p:clrMapOvr>
  <p:transition>
    <p:comb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5" descr="заставка.jpg">
            <a:extLst>
              <a:ext uri="{FF2B5EF4-FFF2-40B4-BE49-F238E27FC236}">
                <a16:creationId xmlns:a16="http://schemas.microsoft.com/office/drawing/2014/main" id="{BA4A007F-75FD-5EC7-A55B-67A1150EB3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B951892-F60F-15DF-547A-39BCB4664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816" y="548680"/>
            <a:ext cx="7884368" cy="59116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заставка.jpg">
            <a:extLst>
              <a:ext uri="{FF2B5EF4-FFF2-40B4-BE49-F238E27FC236}">
                <a16:creationId xmlns:a16="http://schemas.microsoft.com/office/drawing/2014/main" id="{04DC03F4-8143-E900-9B52-38CB7E1E5C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620ED5-059B-420B-6720-1F98CB9D9DB1}"/>
              </a:ext>
            </a:extLst>
          </p:cNvPr>
          <p:cNvSpPr txBox="1"/>
          <p:nvPr/>
        </p:nvSpPr>
        <p:spPr>
          <a:xfrm>
            <a:off x="323528" y="260648"/>
            <a:ext cx="8642888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Актуальность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  Правильное речевое дыхание обеспечивает нормальное звукообразование, создает условия для поддержки громкости голоса, четкого соблюдения пауз, сохранения плавности речи и интонационной  выразительности.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  Учитывая тот факт, что ряд речевых нарушений имеет в своей симптоматике несовершенство дыхательной функции дошкольников с речевой патологией, возникает необходимость формирования правильного речевого дыхания.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5" descr="заставка.jpg">
            <a:extLst>
              <a:ext uri="{FF2B5EF4-FFF2-40B4-BE49-F238E27FC236}">
                <a16:creationId xmlns:a16="http://schemas.microsoft.com/office/drawing/2014/main" id="{BA4A007F-75FD-5EC7-A55B-67A1150EB36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3DB1EC-1273-BC67-8124-6A3535FE2789}"/>
              </a:ext>
            </a:extLst>
          </p:cNvPr>
          <p:cNvSpPr txBox="1"/>
          <p:nvPr/>
        </p:nvSpPr>
        <p:spPr>
          <a:xfrm>
            <a:off x="755576" y="2708920"/>
            <a:ext cx="80676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  <a:cs typeface="Arial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206094302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заставка.jpg">
            <a:extLst>
              <a:ext uri="{FF2B5EF4-FFF2-40B4-BE49-F238E27FC236}">
                <a16:creationId xmlns:a16="http://schemas.microsoft.com/office/drawing/2014/main" id="{D692F921-A3DE-583D-6D8E-CD3311BCAF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47D8CC-4169-AD8D-5F51-6786333C5357}"/>
              </a:ext>
            </a:extLst>
          </p:cNvPr>
          <p:cNvSpPr txBox="1"/>
          <p:nvPr/>
        </p:nvSpPr>
        <p:spPr>
          <a:xfrm>
            <a:off x="323528" y="260648"/>
            <a:ext cx="8642888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Цель проекта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Формирование у детей правильного речевого дыхания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DEA66C-0CCA-32AB-17BA-642B4D58263C}"/>
              </a:ext>
            </a:extLst>
          </p:cNvPr>
          <p:cNvSpPr txBox="1"/>
          <p:nvPr/>
        </p:nvSpPr>
        <p:spPr>
          <a:xfrm>
            <a:off x="323528" y="1844824"/>
            <a:ext cx="8642888" cy="5386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Задачи проекта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поощрять интерес к правильному речевому дыханию;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формировать правильной вдох и сильный плавный выдох;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воспитывать желание развивать речевое дыхание;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вырабатывать у детей навыки самоконтроля за дыханием;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повысить уровень компетентности родителей в вопросах развития у детей правильного речевого дыхания.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заставка.jpg">
            <a:extLst>
              <a:ext uri="{FF2B5EF4-FFF2-40B4-BE49-F238E27FC236}">
                <a16:creationId xmlns:a16="http://schemas.microsoft.com/office/drawing/2014/main" id="{F0E93C0E-5B02-D15E-BDD0-42BA2C0A30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C95AD0F1-FA34-4584-E549-AC9790618255}"/>
              </a:ext>
            </a:extLst>
          </p:cNvPr>
          <p:cNvSpPr/>
          <p:nvPr/>
        </p:nvSpPr>
        <p:spPr>
          <a:xfrm>
            <a:off x="3419475" y="549275"/>
            <a:ext cx="2232025" cy="7921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Тип проекта</a:t>
            </a: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5239AD42-0D95-5016-316B-FF848358D0E9}"/>
              </a:ext>
            </a:extLst>
          </p:cNvPr>
          <p:cNvSpPr/>
          <p:nvPr/>
        </p:nvSpPr>
        <p:spPr>
          <a:xfrm>
            <a:off x="323850" y="2420938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 составу участников и их объединению </a:t>
            </a:r>
          </a:p>
        </p:txBody>
      </p:sp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358843DA-BB1F-D314-8C56-9E2992D08A6F}"/>
              </a:ext>
            </a:extLst>
          </p:cNvPr>
          <p:cNvSpPr/>
          <p:nvPr/>
        </p:nvSpPr>
        <p:spPr>
          <a:xfrm>
            <a:off x="323850" y="4005263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Подгрупповой с привлечением родителей </a:t>
            </a:r>
          </a:p>
        </p:txBody>
      </p:sp>
      <p:sp>
        <p:nvSpPr>
          <p:cNvPr id="10" name="Скругленный прямоугольник 9">
            <a:extLst>
              <a:ext uri="{FF2B5EF4-FFF2-40B4-BE49-F238E27FC236}">
                <a16:creationId xmlns:a16="http://schemas.microsoft.com/office/drawing/2014/main" id="{6D213FA7-8943-0466-6434-AAAFB086AF23}"/>
              </a:ext>
            </a:extLst>
          </p:cNvPr>
          <p:cNvSpPr/>
          <p:nvPr/>
        </p:nvSpPr>
        <p:spPr>
          <a:xfrm>
            <a:off x="3419475" y="2420938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 срокам проведения</a:t>
            </a:r>
          </a:p>
        </p:txBody>
      </p:sp>
      <p:sp>
        <p:nvSpPr>
          <p:cNvPr id="11" name="Скругленный прямоугольник 10">
            <a:extLst>
              <a:ext uri="{FF2B5EF4-FFF2-40B4-BE49-F238E27FC236}">
                <a16:creationId xmlns:a16="http://schemas.microsoft.com/office/drawing/2014/main" id="{CD1FFBC5-F441-135A-3849-1E30C9A44195}"/>
              </a:ext>
            </a:extLst>
          </p:cNvPr>
          <p:cNvSpPr/>
          <p:nvPr/>
        </p:nvSpPr>
        <p:spPr>
          <a:xfrm>
            <a:off x="3419475" y="4005263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Долгосрочный </a:t>
            </a:r>
          </a:p>
        </p:txBody>
      </p:sp>
      <p:sp>
        <p:nvSpPr>
          <p:cNvPr id="12" name="Скругленный прямоугольник 11">
            <a:extLst>
              <a:ext uri="{FF2B5EF4-FFF2-40B4-BE49-F238E27FC236}">
                <a16:creationId xmlns:a16="http://schemas.microsoft.com/office/drawing/2014/main" id="{6D465B4B-10D6-DAA2-4E45-222E227D0CF9}"/>
              </a:ext>
            </a:extLst>
          </p:cNvPr>
          <p:cNvSpPr/>
          <p:nvPr/>
        </p:nvSpPr>
        <p:spPr>
          <a:xfrm>
            <a:off x="6300788" y="2420938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 видам деятельности</a:t>
            </a:r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31204297-C4F6-CE1B-8BAF-9A8AE5595BD3}"/>
              </a:ext>
            </a:extLst>
          </p:cNvPr>
          <p:cNvSpPr/>
          <p:nvPr/>
        </p:nvSpPr>
        <p:spPr>
          <a:xfrm>
            <a:off x="6372225" y="4005263"/>
            <a:ext cx="2232025" cy="7921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Информационно - </a:t>
            </a:r>
            <a:r>
              <a:rPr lang="ru-RU" b="1" dirty="0" err="1"/>
              <a:t>практико</a:t>
            </a:r>
            <a:r>
              <a:rPr lang="ru-RU" b="1" dirty="0"/>
              <a:t> - ориентированный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19B4692E-F648-82C3-A36A-C4049258F630}"/>
              </a:ext>
            </a:extLst>
          </p:cNvPr>
          <p:cNvCxnSpPr/>
          <p:nvPr/>
        </p:nvCxnSpPr>
        <p:spPr>
          <a:xfrm>
            <a:off x="4500563" y="1341438"/>
            <a:ext cx="0" cy="1079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9B625073-F878-23C3-507C-828F08F5A87D}"/>
              </a:ext>
            </a:extLst>
          </p:cNvPr>
          <p:cNvCxnSpPr/>
          <p:nvPr/>
        </p:nvCxnSpPr>
        <p:spPr>
          <a:xfrm>
            <a:off x="1403350" y="3213100"/>
            <a:ext cx="0" cy="7921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34113C8F-5752-8881-D8DD-98172A41BA37}"/>
              </a:ext>
            </a:extLst>
          </p:cNvPr>
          <p:cNvCxnSpPr/>
          <p:nvPr/>
        </p:nvCxnSpPr>
        <p:spPr>
          <a:xfrm>
            <a:off x="4500563" y="3213100"/>
            <a:ext cx="0" cy="7921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40C87EE8-8453-3428-8DCA-FE2DB31A4195}"/>
              </a:ext>
            </a:extLst>
          </p:cNvPr>
          <p:cNvCxnSpPr/>
          <p:nvPr/>
        </p:nvCxnSpPr>
        <p:spPr>
          <a:xfrm>
            <a:off x="7524750" y="3213100"/>
            <a:ext cx="0" cy="7921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BEA4B307-A48D-D261-A631-93E5D002ED65}"/>
              </a:ext>
            </a:extLst>
          </p:cNvPr>
          <p:cNvCxnSpPr>
            <a:endCxn id="12" idx="0"/>
          </p:cNvCxnSpPr>
          <p:nvPr/>
        </p:nvCxnSpPr>
        <p:spPr>
          <a:xfrm>
            <a:off x="4500563" y="1341438"/>
            <a:ext cx="2916237" cy="1079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AD1B2EAA-56D6-1075-55F1-0CD198B6BC0F}"/>
              </a:ext>
            </a:extLst>
          </p:cNvPr>
          <p:cNvCxnSpPr>
            <a:endCxn id="8" idx="0"/>
          </p:cNvCxnSpPr>
          <p:nvPr/>
        </p:nvCxnSpPr>
        <p:spPr>
          <a:xfrm flipH="1">
            <a:off x="1439863" y="1341438"/>
            <a:ext cx="3060700" cy="10795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заставка.jpg">
            <a:extLst>
              <a:ext uri="{FF2B5EF4-FFF2-40B4-BE49-F238E27FC236}">
                <a16:creationId xmlns:a16="http://schemas.microsoft.com/office/drawing/2014/main" id="{24CF0AC3-2546-1A68-5CD2-6592C98B1E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52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513EEF-3665-C837-3890-66681EDE20C4}"/>
              </a:ext>
            </a:extLst>
          </p:cNvPr>
          <p:cNvSpPr txBox="1"/>
          <p:nvPr/>
        </p:nvSpPr>
        <p:spPr>
          <a:xfrm>
            <a:off x="323528" y="1124744"/>
            <a:ext cx="8642888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Участники проекта: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воспитанники старшей дошкольной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группы, учитель – логопед, воспитатель, родители.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C5BC35-A017-5D2A-D58C-CD8A36E105E3}"/>
              </a:ext>
            </a:extLst>
          </p:cNvPr>
          <p:cNvSpPr txBox="1"/>
          <p:nvPr/>
        </p:nvSpPr>
        <p:spPr>
          <a:xfrm>
            <a:off x="323528" y="4077072"/>
            <a:ext cx="8352928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Срок реализации проекта: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 10 октября 2023 г. по 5 марта 2024 г.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заставка.jpg">
            <a:extLst>
              <a:ext uri="{FF2B5EF4-FFF2-40B4-BE49-F238E27FC236}">
                <a16:creationId xmlns:a16="http://schemas.microsoft.com/office/drawing/2014/main" id="{5A087D92-669C-88CC-42C2-D3509A7ADC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32E1D5-4F89-AC73-8855-21B3F93AC58B}"/>
              </a:ext>
            </a:extLst>
          </p:cNvPr>
          <p:cNvSpPr txBox="1"/>
          <p:nvPr/>
        </p:nvSpPr>
        <p:spPr>
          <a:xfrm>
            <a:off x="323528" y="908720"/>
            <a:ext cx="8391368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Предполагаемые результаты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реализации проекта: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использование детьми приобретенного навыка дыхания, осуществление навыка самоконтроля;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повышения грамотности родителей в вопросах воспитания и обучения детей с речевыми нарушениями.</a:t>
            </a:r>
          </a:p>
        </p:txBody>
      </p:sp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заставка.jpg">
            <a:extLst>
              <a:ext uri="{FF2B5EF4-FFF2-40B4-BE49-F238E27FC236}">
                <a16:creationId xmlns:a16="http://schemas.microsoft.com/office/drawing/2014/main" id="{D75B863A-2935-07AB-8E12-35DC5E824C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727D5EE5-F405-D3DE-0475-18688919487C}"/>
              </a:ext>
            </a:extLst>
          </p:cNvPr>
          <p:cNvSpPr/>
          <p:nvPr/>
        </p:nvSpPr>
        <p:spPr>
          <a:xfrm>
            <a:off x="2411413" y="620713"/>
            <a:ext cx="4392612" cy="11525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Этапы реализации проекта</a:t>
            </a: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37495C94-0EFA-4776-3CD6-7EBD5A22AA7F}"/>
              </a:ext>
            </a:extLst>
          </p:cNvPr>
          <p:cNvSpPr/>
          <p:nvPr/>
        </p:nvSpPr>
        <p:spPr>
          <a:xfrm>
            <a:off x="323850" y="2781300"/>
            <a:ext cx="3816350" cy="11525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Организационный</a:t>
            </a:r>
          </a:p>
        </p:txBody>
      </p:sp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C47758D5-572C-DCA1-BE2D-726AAC6EE907}"/>
              </a:ext>
            </a:extLst>
          </p:cNvPr>
          <p:cNvSpPr/>
          <p:nvPr/>
        </p:nvSpPr>
        <p:spPr>
          <a:xfrm>
            <a:off x="5003800" y="2781300"/>
            <a:ext cx="3816350" cy="11525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Практический</a:t>
            </a:r>
          </a:p>
        </p:txBody>
      </p:sp>
      <p:sp>
        <p:nvSpPr>
          <p:cNvPr id="10" name="Скругленный прямоугольник 9">
            <a:extLst>
              <a:ext uri="{FF2B5EF4-FFF2-40B4-BE49-F238E27FC236}">
                <a16:creationId xmlns:a16="http://schemas.microsoft.com/office/drawing/2014/main" id="{6859863F-FDBC-0381-A211-436CE6A67233}"/>
              </a:ext>
            </a:extLst>
          </p:cNvPr>
          <p:cNvSpPr/>
          <p:nvPr/>
        </p:nvSpPr>
        <p:spPr>
          <a:xfrm>
            <a:off x="2771775" y="4508500"/>
            <a:ext cx="3816350" cy="11525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Итоговый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88E3C16D-4DCD-D4ED-29FE-322D37D0BD11}"/>
              </a:ext>
            </a:extLst>
          </p:cNvPr>
          <p:cNvCxnSpPr/>
          <p:nvPr/>
        </p:nvCxnSpPr>
        <p:spPr>
          <a:xfrm>
            <a:off x="4643438" y="1773238"/>
            <a:ext cx="0" cy="273526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E87C87AF-C9F9-57BA-E1D9-0E126D5B6A5F}"/>
              </a:ext>
            </a:extLst>
          </p:cNvPr>
          <p:cNvCxnSpPr>
            <a:endCxn id="7" idx="0"/>
          </p:cNvCxnSpPr>
          <p:nvPr/>
        </p:nvCxnSpPr>
        <p:spPr>
          <a:xfrm flipH="1">
            <a:off x="2232025" y="1773238"/>
            <a:ext cx="2411413" cy="100806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43CA8F0B-B371-505D-D86D-AEA4FFD2317B}"/>
              </a:ext>
            </a:extLst>
          </p:cNvPr>
          <p:cNvCxnSpPr>
            <a:endCxn id="9" idx="0"/>
          </p:cNvCxnSpPr>
          <p:nvPr/>
        </p:nvCxnSpPr>
        <p:spPr>
          <a:xfrm>
            <a:off x="4643438" y="1773238"/>
            <a:ext cx="2268537" cy="100806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заставка.jpg">
            <a:extLst>
              <a:ext uri="{FF2B5EF4-FFF2-40B4-BE49-F238E27FC236}">
                <a16:creationId xmlns:a16="http://schemas.microsoft.com/office/drawing/2014/main" id="{68A3940A-63B7-45FB-5ABC-1ACD261508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EEB60B-1A92-290D-296A-2950DC92F541}"/>
              </a:ext>
            </a:extLst>
          </p:cNvPr>
          <p:cNvSpPr txBox="1"/>
          <p:nvPr/>
        </p:nvSpPr>
        <p:spPr>
          <a:xfrm>
            <a:off x="323528" y="908720"/>
            <a:ext cx="8391368" cy="4093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I </a:t>
            </a:r>
            <a:r>
              <a:rPr lang="ru-RU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Этап Организационный: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постановка проблемы;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нахождение путей ее решения;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разработка проекта;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изучение литературы по вопросу развития речевого дыхания;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 - составление плана работы.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заставка.jpg">
            <a:extLst>
              <a:ext uri="{FF2B5EF4-FFF2-40B4-BE49-F238E27FC236}">
                <a16:creationId xmlns:a16="http://schemas.microsoft.com/office/drawing/2014/main" id="{05DDDCA1-E499-CE19-72A1-18CCAEB237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0795FC-8AEB-4616-B2B0-8A756B37D1E9}"/>
              </a:ext>
            </a:extLst>
          </p:cNvPr>
          <p:cNvSpPr txBox="1"/>
          <p:nvPr/>
        </p:nvSpPr>
        <p:spPr>
          <a:xfrm>
            <a:off x="323528" y="692696"/>
            <a:ext cx="8391368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II </a:t>
            </a:r>
            <a:r>
              <a:rPr lang="ru-RU" sz="3600" b="1" u="sng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Этап Практический: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(работа с детьми)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выработка глубокого вдоха, длительного плавного выдоха;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развитие силы голоса;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 - закрепление диафрагменного дыхания на материале гласных и согласных звуков;</a:t>
            </a:r>
          </a:p>
        </p:txBody>
      </p:sp>
    </p:spTree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309</TotalTime>
  <Words>401</Words>
  <Application>Microsoft Office PowerPoint</Application>
  <PresentationFormat>Экран (4:3)</PresentationFormat>
  <Paragraphs>60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Проект «Дышим правильно – говорим красиво»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«Дышим правильно – говорим красиво»</dc:title>
  <dc:creator>1</dc:creator>
  <cp:lastModifiedBy>Ирина Куделина</cp:lastModifiedBy>
  <cp:revision>34</cp:revision>
  <dcterms:created xsi:type="dcterms:W3CDTF">2018-05-02T08:55:16Z</dcterms:created>
  <dcterms:modified xsi:type="dcterms:W3CDTF">2024-05-15T12:28:46Z</dcterms:modified>
</cp:coreProperties>
</file>