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868" r:id="rId5"/>
    <p:sldId id="883" r:id="rId6"/>
    <p:sldId id="910" r:id="rId7"/>
    <p:sldId id="919" r:id="rId8"/>
    <p:sldId id="916" r:id="rId9"/>
    <p:sldId id="917" r:id="rId10"/>
    <p:sldId id="920" r:id="rId11"/>
    <p:sldId id="921" r:id="rId12"/>
    <p:sldId id="922" r:id="rId13"/>
    <p:sldId id="923" r:id="rId14"/>
    <p:sldId id="924" r:id="rId15"/>
    <p:sldId id="925" r:id="rId16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618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0" cy="502755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9" y="0"/>
            <a:ext cx="2984870" cy="502755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759F5ACB-277B-400E-9CA9-34F1BE2D9438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186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3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517547"/>
            <a:ext cx="2984870" cy="502754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9" y="9517547"/>
            <a:ext cx="2984870" cy="502754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9CF3A517-5550-4900-BF6A-3B03E0C05C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907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Google Shape;120;g4dfce81f19_0_45:notes">
            <a:extLst>
              <a:ext uri="{FF2B5EF4-FFF2-40B4-BE49-F238E27FC236}">
                <a16:creationId xmlns:a16="http://schemas.microsoft.com/office/drawing/2014/main" id="{A260317E-2AC1-488E-AC9A-FCC83DB109D8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7411" name="Google Shape;121;g4dfce81f19_0_45:notes">
            <a:extLst>
              <a:ext uri="{FF2B5EF4-FFF2-40B4-BE49-F238E27FC236}">
                <a16:creationId xmlns:a16="http://schemas.microsoft.com/office/drawing/2014/main" id="{41F2ECC8-E166-4AB7-9B4B-794B18B385A9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SzPts val="1100"/>
            </a:pPr>
            <a:endParaRPr lang="ru-RU" altLang="ru-RU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488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3188" y="750888"/>
            <a:ext cx="6681787" cy="37592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24458">
              <a:defRPr/>
            </a:pPr>
            <a:fld id="{51A4585F-ED12-49E8-9177-E7D5D418FB26}" type="slidenum">
              <a:rPr lang="ru-RU">
                <a:solidFill>
                  <a:prstClr val="black"/>
                </a:solidFill>
                <a:latin typeface="Calibri"/>
                <a:cs typeface="Arial"/>
                <a:sym typeface="Arial"/>
              </a:rPr>
              <a:pPr defTabSz="924458">
                <a:defRPr/>
              </a:pPr>
              <a:t>2</a:t>
            </a:fld>
            <a:endParaRPr lang="ru-RU">
              <a:solidFill>
                <a:prstClr val="black"/>
              </a:solidFill>
              <a:latin typeface="Calibri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5312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hyperlink" Target="https://presentation-creation.ru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F12926-082F-45BB-8B53-DCD2D4A02E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8DF69E-9E2E-416F-B5F3-AFDB27AD21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B513A1-9F45-41FA-9862-52DC82D0A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87963-216B-479B-97D2-28DB6A036A3C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7B718F-FF24-489D-A4FE-47B61711B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93FEC6-E33D-46EC-8406-D6E003977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4456A-2C67-4DC9-8A95-8A2CFEFF0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694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2209D6-57C0-4192-AEAF-A509DC8B7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74794BC-06E9-4FB4-98F9-A509D04795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EBEE37-97AF-44C7-9966-FA715F830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87963-216B-479B-97D2-28DB6A036A3C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FB00BE-CF61-484B-BEEF-1E320E1EC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291C05-14F6-44B2-99DF-D1F04972A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4456A-2C67-4DC9-8A95-8A2CFEFF0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278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83A005F-C2C9-4031-83C5-56A1B67EAA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14A8524-40EE-43B7-8BB1-557774DE3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BE2F19-9992-4115-B903-1ED985C0D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87963-216B-479B-97D2-28DB6A036A3C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A87333-3A66-4D19-BF7A-EE659E6C3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4C4E76-EF7B-427E-9753-5B82F7233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4456A-2C67-4DC9-8A95-8A2CFEFF0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5835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slide">
  <p:cSld name="Opening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386100" y="2268300"/>
            <a:ext cx="6123200" cy="2376400"/>
          </a:xfrm>
          <a:prstGeom prst="rect">
            <a:avLst/>
          </a:prstGeom>
        </p:spPr>
        <p:txBody>
          <a:bodyPr spcFirstLastPara="1" anchor="b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6400">
                <a:solidFill>
                  <a:srgbClr val="43434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6400">
                <a:solidFill>
                  <a:srgbClr val="43434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6400">
                <a:solidFill>
                  <a:srgbClr val="43434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6400">
                <a:solidFill>
                  <a:srgbClr val="43434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6400">
                <a:solidFill>
                  <a:srgbClr val="43434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6400">
                <a:solidFill>
                  <a:srgbClr val="43434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6400">
                <a:solidFill>
                  <a:srgbClr val="43434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None/>
              <a:defRPr sz="64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1386100" y="4275200"/>
            <a:ext cx="3202800" cy="956000"/>
          </a:xfrm>
          <a:prstGeom prst="rect">
            <a:avLst/>
          </a:prstGeom>
        </p:spPr>
        <p:txBody>
          <a:bodyPr spcFirstLastPara="1" anchor="b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>
                <a:solidFill>
                  <a:srgbClr val="000000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3733">
                <a:solidFill>
                  <a:srgbClr val="434343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3733">
                <a:solidFill>
                  <a:srgbClr val="434343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3733">
                <a:solidFill>
                  <a:srgbClr val="434343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3733">
                <a:solidFill>
                  <a:srgbClr val="434343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3733">
                <a:solidFill>
                  <a:srgbClr val="434343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3733">
                <a:solidFill>
                  <a:srgbClr val="434343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3733">
                <a:solidFill>
                  <a:srgbClr val="434343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3733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85486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1F919D-1603-4E3D-95FD-FB1F4E055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C8CEC0-0D0B-453B-8963-A2AED8FB3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356350"/>
            <a:ext cx="7650000" cy="365126"/>
          </a:xfrm>
        </p:spPr>
        <p:txBody>
          <a:bodyPr/>
          <a:lstStyle/>
          <a:p>
            <a:r>
              <a:rPr lang="ru-RU" dirty="0"/>
              <a:t>Шаблоны презентаций с сайта </a:t>
            </a:r>
            <a:r>
              <a:rPr lang="en-US" dirty="0">
                <a:hlinkClick r:id="rId2"/>
              </a:rPr>
              <a:t>presentation-creation.ru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62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E6EE85-AE4E-434D-ABA3-89C9A426A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CFA13A-D776-4238-8C67-29BB06A8D0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BA1FBE-5BE4-47E8-BAC6-EA1F6C75E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87963-216B-479B-97D2-28DB6A036A3C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737F75-34AD-4B93-BBC7-A08AF3294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9F3782-AE46-4036-8782-83730B56C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4456A-2C67-4DC9-8A95-8A2CFEFF0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74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4E0B74-1C93-48D1-9E04-F3FA53274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C0B472F-3449-489C-A26E-0DBB31D07E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74457B-2B51-410E-A405-F745D0BCF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87963-216B-479B-97D2-28DB6A036A3C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7400D3-AB3C-4FBB-B943-6A4468F46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FAA31B-5E18-4658-8B36-992E1259D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4456A-2C67-4DC9-8A95-8A2CFEFF0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230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E0658C-A937-4DF4-BE2D-9E45D4792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6E2306-533B-4C6E-8710-333B27CB84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7701D43-4145-4E8A-A89A-EB28A42E2A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A41CCA2-07A3-4DBA-A124-E044A85FB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87963-216B-479B-97D2-28DB6A036A3C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680AF79-03F8-43EE-8E8E-A05D6E772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1657E6B-1206-430E-97ED-F9F341AB1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4456A-2C67-4DC9-8A95-8A2CFEFF0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494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E55F4A-54E1-4F02-AAD7-5AA1D325A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BF0B33F-C550-4F29-B7C2-03C6B25632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41387D5-405D-4EFB-8FB7-AEBBB4389F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77F2059-13DE-460D-B4CA-AE767134C8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2AFCC15-D9B1-40F7-943A-11D5A7456C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0438063-2A05-4E12-88E0-BF2B3F235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87963-216B-479B-97D2-28DB6A036A3C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B5F6853-9AD7-49E5-B0DB-5A6DE5DB3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7AD96D8-618A-4AF4-85B4-995953C97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4456A-2C67-4DC9-8A95-8A2CFEFF0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993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8F61A4-4353-4FFA-A120-FD1B296A2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D7BDCEE-E1DD-4B3C-B2E4-1FCCFB4B3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87963-216B-479B-97D2-28DB6A036A3C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7D86783-C54B-4B5C-AA21-90D5FF9CC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83DF1B-95E6-4473-9EAC-F9A3C4947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4456A-2C67-4DC9-8A95-8A2CFEFF0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526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B914979-BF52-4EC0-8DFF-5EE5C047E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87963-216B-479B-97D2-28DB6A036A3C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61C649F-02DA-4CF1-AD88-EB077E160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7DC2829-0FDF-4CEE-AA84-D17E28C8A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4456A-2C67-4DC9-8A95-8A2CFEFF0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566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2C4A87-C870-4399-ACCD-6A780362D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165652-AEA8-4536-8140-2DA3DC991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6952051-2700-4A11-960A-E8CA7B4E1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F865DE3-2F1E-4ECD-AAE2-2940E49CD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87963-216B-479B-97D2-28DB6A036A3C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44DC076-1EE8-4731-BBF9-81BCD8FCB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816FA9-DE06-4C2C-8F84-59565704B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4456A-2C67-4DC9-8A95-8A2CFEFF0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642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219F6D-4BCC-4646-AE0D-124778E98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27C19B6-2B81-4811-B570-3844536A29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E29E42C-78CD-497D-83C9-BEB7F9CFE4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C7812EF-3CBE-40FC-A88B-9B108294C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87963-216B-479B-97D2-28DB6A036A3C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CEB45C2-9A64-4C78-9D63-F7B4B364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A8A48E1-A7A7-4279-A7BD-5EFC086F0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4456A-2C67-4DC9-8A95-8A2CFEFF0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785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alphaModFix amt="19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575D51-CF54-4B71-8AFA-8A3407895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B52C3A-3448-4055-84ED-0D582BC6A9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4DDA5E-5F7B-43A8-9CBC-032886FBAF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87963-216B-479B-97D2-28DB6A036A3C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E270C2-9836-46C1-B097-C4D1DF1A64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5F5C4F-2631-4504-99CC-43A82FC3CE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4456A-2C67-4DC9-8A95-8A2CFEFF0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10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8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Google Shape;126;p24">
            <a:extLst>
              <a:ext uri="{FF2B5EF4-FFF2-40B4-BE49-F238E27FC236}">
                <a16:creationId xmlns:a16="http://schemas.microsoft.com/office/drawing/2014/main" id="{B5EBBCD3-CEA2-47EB-8FEC-ADFAC6188C16}"/>
              </a:ext>
            </a:extLst>
          </p:cNvPr>
          <p:cNvSpPr txBox="1">
            <a:spLocks noGrp="1" noChangeArrowheads="1"/>
          </p:cNvSpPr>
          <p:nvPr>
            <p:ph type="ctrTitle"/>
          </p:nvPr>
        </p:nvSpPr>
        <p:spPr>
          <a:xfrm>
            <a:off x="350705" y="1183633"/>
            <a:ext cx="10688875" cy="3064148"/>
          </a:xfrm>
        </p:spPr>
        <p:txBody>
          <a:bodyPr anchor="t"/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Эффективные </a:t>
            </a:r>
            <a:r>
              <a:rPr lang="ru-RU" sz="3200" i="1" dirty="0">
                <a:solidFill>
                  <a:srgbClr val="FF0000"/>
                </a:solidFill>
                <a:latin typeface="Arial Black" panose="020B0A04020102020204" pitchFamily="34" charset="0"/>
              </a:rPr>
              <a:t>практики </a:t>
            </a:r>
            <a:br>
              <a:rPr lang="ru-RU" sz="3200" i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3200" i="1" dirty="0">
                <a:solidFill>
                  <a:srgbClr val="FF0000"/>
                </a:solidFill>
                <a:latin typeface="Arial Black" panose="020B0A04020102020204" pitchFamily="34" charset="0"/>
              </a:rPr>
              <a:t>для формирования читательской грамотности </a:t>
            </a:r>
            <a:br>
              <a:rPr lang="ru-RU" sz="3200" i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3200" i="1" dirty="0">
                <a:solidFill>
                  <a:srgbClr val="FF0000"/>
                </a:solidFill>
                <a:latin typeface="Arial Black" panose="020B0A04020102020204" pitchFamily="34" charset="0"/>
              </a:rPr>
              <a:t>на уроках английского языка и во внеурочной деятельности</a:t>
            </a:r>
            <a:br>
              <a:rPr lang="ru-RU" sz="3200" i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F28D803E-E8B4-CA44-A783-E8F57A0C30C2}"/>
              </a:ext>
            </a:extLst>
          </p:cNvPr>
          <p:cNvCxnSpPr>
            <a:cxnSpLocks/>
          </p:cNvCxnSpPr>
          <p:nvPr/>
        </p:nvCxnSpPr>
        <p:spPr>
          <a:xfrm>
            <a:off x="562991" y="3414549"/>
            <a:ext cx="9885553" cy="0"/>
          </a:xfrm>
          <a:prstGeom prst="line">
            <a:avLst/>
          </a:prstGeom>
          <a:ln w="19050">
            <a:solidFill>
              <a:srgbClr val="D1002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CAD14170-E147-A948-B2F6-215206C915CF}"/>
              </a:ext>
            </a:extLst>
          </p:cNvPr>
          <p:cNvSpPr/>
          <p:nvPr/>
        </p:nvSpPr>
        <p:spPr>
          <a:xfrm>
            <a:off x="334424" y="3848503"/>
            <a:ext cx="11047690" cy="8897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ru-RU" sz="2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BF3FE68D-7876-E746-9D5E-56D578F5E8A1}"/>
              </a:ext>
            </a:extLst>
          </p:cNvPr>
          <p:cNvSpPr/>
          <p:nvPr/>
        </p:nvSpPr>
        <p:spPr>
          <a:xfrm>
            <a:off x="11606233" y="6789157"/>
            <a:ext cx="585767" cy="73198"/>
          </a:xfrm>
          <a:prstGeom prst="rect">
            <a:avLst/>
          </a:prstGeom>
          <a:solidFill>
            <a:srgbClr val="909BA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Shape 88"/>
          <p:cNvSpPr/>
          <p:nvPr/>
        </p:nvSpPr>
        <p:spPr>
          <a:xfrm rot="5400000">
            <a:off x="11874849" y="2256798"/>
            <a:ext cx="227948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Arial"/>
                <a:ea typeface="Arial"/>
                <a:cs typeface="Arial"/>
              </a:rPr>
              <a:t> </a:t>
            </a:r>
            <a:endParaRPr lang="ru-RU" sz="1200" dirty="0">
              <a:solidFill>
                <a:schemeClr val="bg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15720" y="4247782"/>
            <a:ext cx="9964214" cy="766506"/>
          </a:xfrm>
        </p:spPr>
        <p:txBody>
          <a:bodyPr/>
          <a:lstStyle/>
          <a:p>
            <a:r>
              <a:rPr lang="ru-RU" sz="2000" dirty="0" err="1" smtClean="0">
                <a:latin typeface="Arial Black" panose="020B0A04020102020204" pitchFamily="34" charset="0"/>
                <a:cs typeface="Arial" panose="020B0604020202020204" pitchFamily="34" charset="0"/>
              </a:rPr>
              <a:t>Никогло</a:t>
            </a:r>
            <a:r>
              <a:rPr lang="ru-RU" sz="2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 Надежда Сергеевна, учитель английского языка</a:t>
            </a:r>
            <a:endParaRPr lang="ru-RU" sz="2000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9047961" y="5908897"/>
            <a:ext cx="3181060" cy="1128394"/>
            <a:chOff x="9047961" y="5908897"/>
            <a:chExt cx="3181060" cy="1128394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47961" y="5908897"/>
              <a:ext cx="878368" cy="1128394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9850139" y="6003704"/>
              <a:ext cx="23788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dirty="0" smtClean="0"/>
                <a:t>ОТДЕЛ ОБРАЗОВАНИЯ</a:t>
              </a:r>
            </a:p>
            <a:p>
              <a:r>
                <a:rPr lang="ru-RU" sz="1100" dirty="0" smtClean="0"/>
                <a:t>АДМИНИСТРАЦИИ ПИРОВСКОГО МУНИЦИПАЛЬНОГО ОКРУГА</a:t>
              </a:r>
              <a:endParaRPr lang="ru-RU" sz="1100" dirty="0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9904966" y="5987735"/>
              <a:ext cx="20366" cy="7969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2363638" y="138023"/>
            <a:ext cx="7073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Муниципальное бюджетное общеобразовательное учреждение «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Большекетская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средняя школа»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6281401" y="5999268"/>
            <a:ext cx="2766560" cy="826488"/>
            <a:chOff x="6281401" y="5999268"/>
            <a:chExt cx="2766560" cy="82648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81401" y="6003704"/>
              <a:ext cx="671597" cy="822052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6980794" y="6006329"/>
              <a:ext cx="20671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 smtClean="0"/>
                <a:t>ПИРОВСКИЙ МУНИЦИПАЛЬНЫЙ ОКРУГ</a:t>
              </a:r>
              <a:endParaRPr lang="ru-RU" sz="1200" dirty="0"/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08299" y="5999268"/>
              <a:ext cx="30483" cy="804742"/>
            </a:xfrm>
            <a:prstGeom prst="rect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8508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60294" y="699246"/>
            <a:ext cx="10515600" cy="5791199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/>
            </a:r>
            <a:br>
              <a:rPr lang="ru-RU" sz="2400" dirty="0" smtClean="0">
                <a:latin typeface="Arial Black" panose="020B0A04020102020204" pitchFamily="34" charset="0"/>
              </a:rPr>
            </a:br>
            <a:r>
              <a:rPr lang="ru-RU" sz="2400" dirty="0">
                <a:latin typeface="Arial Black" panose="020B0A04020102020204" pitchFamily="34" charset="0"/>
              </a:rPr>
              <a:t/>
            </a:r>
            <a:br>
              <a:rPr lang="ru-RU" sz="2400" dirty="0">
                <a:latin typeface="Arial Black" panose="020B0A04020102020204" pitchFamily="34" charset="0"/>
              </a:rPr>
            </a:br>
            <a:r>
              <a:rPr lang="ru-RU" sz="2400" dirty="0" smtClean="0">
                <a:latin typeface="Arial Black" panose="020B0A04020102020204" pitchFamily="34" charset="0"/>
              </a:rPr>
              <a:t/>
            </a:r>
            <a:br>
              <a:rPr lang="ru-RU" sz="2400" dirty="0" smtClean="0">
                <a:latin typeface="Arial Black" panose="020B0A04020102020204" pitchFamily="34" charset="0"/>
              </a:rPr>
            </a:br>
            <a:r>
              <a:rPr lang="ru-RU" sz="2400" dirty="0">
                <a:latin typeface="Arial Black" panose="020B0A04020102020204" pitchFamily="34" charset="0"/>
              </a:rPr>
              <a:t/>
            </a:r>
            <a:br>
              <a:rPr lang="ru-RU" sz="2400" dirty="0">
                <a:latin typeface="Arial Black" panose="020B0A04020102020204" pitchFamily="34" charset="0"/>
              </a:rPr>
            </a:br>
            <a:r>
              <a:rPr lang="ru-RU" sz="2400" dirty="0" smtClean="0">
                <a:latin typeface="Arial Black" panose="020B0A04020102020204" pitchFamily="34" charset="0"/>
              </a:rPr>
              <a:t>Алгоритм</a:t>
            </a:r>
            <a:r>
              <a:rPr lang="ru-RU" dirty="0">
                <a:latin typeface="Arial Black" panose="020B0A04020102020204" pitchFamily="34" charset="0"/>
              </a:rPr>
              <a:t/>
            </a:r>
            <a:br>
              <a:rPr lang="ru-RU" dirty="0">
                <a:latin typeface="Arial Black" panose="020B0A04020102020204" pitchFamily="34" charset="0"/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8640" y="0"/>
            <a:ext cx="4023360" cy="762625"/>
          </a:xfrm>
          <a:prstGeom prst="rect">
            <a:avLst/>
          </a:prstGeom>
        </p:spPr>
      </p:pic>
      <p:pic>
        <p:nvPicPr>
          <p:cNvPr id="6" name="Picture 8" descr="https://nsportal.ru/sites/default/files/styles/media_gallery_large/public/gallery/2023/12/28/img-86376da9eebc82b63dcf476cd157d361-v.jpg?itok=E9tVt4xM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924" y="0"/>
            <a:ext cx="3661017" cy="36305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https://nsportal.ru/sites/default/files/styles/media_gallery_large/public/gallery/2023/12/28/img-8ac7557285b5ca61151d6b8a22fed4c6-v.jpg?itok=DbDlB4nb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8829" y="1345840"/>
            <a:ext cx="2463123" cy="32841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s://nsportal.ru/sites/default/files/styles/media_gallery_large/public/gallery/2023/12/28/20231218_122838.jpg?itok=cel0nQl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225" y="4329754"/>
            <a:ext cx="3210041" cy="20386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https://nsportal.ru/sites/default/files/styles/media_gallery_large/public/gallery/2023/12/28/20231218_122827.jpg?itok=XWJPIr-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752" y="4904953"/>
            <a:ext cx="3067414" cy="19567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ttps://nsportal.ru/sites/default/files/styles/media_gallery_large/public/gallery/2024/02/24/img-e21dcb37c0d7f30124c9f28a12fb6341-v.jpg?itok=i5X_i22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9498" y="589227"/>
            <a:ext cx="3968181" cy="30373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s://nsportal.ru/sites/default/files/styles/media_gallery_large/public/gallery/2024/02/24/img-38ceba1adac65cedaec620b3b9ef0cb0-v.jpg?itok=l2pq712f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65558" y="3674607"/>
            <a:ext cx="3240695" cy="2068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8" descr="https://nsportal.ru/sites/default/files/styles/media_gallery_large/public/gallery/2024/02/24/img-996fe4677d2b894fcde6d41fd0b9c1c4-v.jpg?itok=GP9eo_JA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6776" y="5044943"/>
            <a:ext cx="2660534" cy="19954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78188" y="699246"/>
            <a:ext cx="32913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Заполни пропуски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142840" y="3299012"/>
            <a:ext cx="17053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Arial Black" panose="020B0A04020102020204" pitchFamily="34" charset="0"/>
            </a:endParaRPr>
          </a:p>
          <a:p>
            <a:endParaRPr lang="ru-RU" dirty="0">
              <a:latin typeface="Arial Black" panose="020B0A04020102020204" pitchFamily="34" charset="0"/>
            </a:endParaRPr>
          </a:p>
          <a:p>
            <a:r>
              <a:rPr lang="ru-RU" dirty="0" smtClean="0">
                <a:latin typeface="Arial Black" panose="020B0A04020102020204" pitchFamily="34" charset="0"/>
              </a:rPr>
              <a:t>Инструкция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7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762625"/>
            <a:ext cx="10515600" cy="5575422"/>
          </a:xfrm>
        </p:spPr>
        <p:txBody>
          <a:bodyPr>
            <a:normAutofit/>
          </a:bodyPr>
          <a:lstStyle/>
          <a:p>
            <a:r>
              <a:rPr lang="ru-RU" sz="2800" i="1" dirty="0">
                <a:solidFill>
                  <a:srgbClr val="FF0000"/>
                </a:solidFill>
                <a:latin typeface="Arial Black" panose="020B0A04020102020204" pitchFamily="34" charset="0"/>
              </a:rPr>
              <a:t>Читательская грамотность –</a:t>
            </a:r>
            <a:r>
              <a:rPr lang="ru-RU" sz="2800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основополагающая составляющая </a:t>
            </a:r>
            <a:r>
              <a:rPr lang="ru-RU" sz="2800" i="1" dirty="0">
                <a:solidFill>
                  <a:srgbClr val="FF0000"/>
                </a:solidFill>
                <a:latin typeface="Arial Black" panose="020B0A04020102020204" pitchFamily="34" charset="0"/>
              </a:rPr>
              <a:t>для формирования функциональной </a:t>
            </a:r>
            <a:r>
              <a:rPr lang="ru-RU" sz="2800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грамотности</a:t>
            </a:r>
            <a:br>
              <a:rPr lang="ru-RU" sz="2800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2800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УМК </a:t>
            </a:r>
            <a:r>
              <a:rPr lang="ru-RU" sz="2800" i="1" dirty="0">
                <a:solidFill>
                  <a:srgbClr val="FF0000"/>
                </a:solidFill>
                <a:latin typeface="Arial Black" panose="020B0A04020102020204" pitchFamily="34" charset="0"/>
              </a:rPr>
              <a:t>по английскому языку (</a:t>
            </a:r>
            <a:r>
              <a:rPr lang="en-US" sz="2800" i="1" dirty="0">
                <a:solidFill>
                  <a:srgbClr val="FF0000"/>
                </a:solidFill>
                <a:latin typeface="Arial Black" panose="020B0A04020102020204" pitchFamily="34" charset="0"/>
              </a:rPr>
              <a:t>Forward/ Spotlight</a:t>
            </a:r>
            <a:r>
              <a:rPr lang="ru-RU" sz="2800" i="1" dirty="0">
                <a:solidFill>
                  <a:srgbClr val="FF0000"/>
                </a:solidFill>
                <a:latin typeface="Arial Black" panose="020B0A04020102020204" pitchFamily="34" charset="0"/>
              </a:rPr>
              <a:t>) включают в себя задания, направленные на совершенствование навыков работы с </a:t>
            </a:r>
            <a:r>
              <a:rPr lang="ru-RU" sz="2800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текстом</a:t>
            </a:r>
            <a:br>
              <a:rPr lang="ru-RU" sz="2800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i="1" dirty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2800" i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i="1" dirty="0">
                <a:solidFill>
                  <a:srgbClr val="FF0000"/>
                </a:solidFill>
                <a:latin typeface="Arial Black" panose="020B0A04020102020204" pitchFamily="34" charset="0"/>
              </a:rPr>
              <a:t>Задания, формирующие навык смыслового чтения, эффективны во внеурочной деятельности</a:t>
            </a:r>
            <a:br>
              <a:rPr lang="ru-RU" sz="2800" i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8640" y="0"/>
            <a:ext cx="4023360" cy="76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46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31558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br>
              <a:rPr lang="ru-RU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Контактные данные:</a:t>
            </a:r>
            <a:br>
              <a:rPr lang="ru-RU" sz="28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8640" y="0"/>
            <a:ext cx="4023360" cy="76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31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8640" y="0"/>
            <a:ext cx="4023360" cy="762625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0202" y="762625"/>
            <a:ext cx="10515600" cy="570166"/>
          </a:xfrm>
        </p:spPr>
        <p:txBody>
          <a:bodyPr>
            <a:normAutofit/>
          </a:bodyPr>
          <a:lstStyle/>
          <a:p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00202" y="1846263"/>
            <a:ext cx="10515600" cy="1500187"/>
          </a:xfrm>
        </p:spPr>
        <p:txBody>
          <a:bodyPr>
            <a:noAutofit/>
          </a:bodyPr>
          <a:lstStyle/>
          <a:p>
            <a:r>
              <a:rPr lang="ru-RU" i="1" dirty="0">
                <a:solidFill>
                  <a:srgbClr val="FF0000"/>
                </a:solidFill>
                <a:latin typeface="Arial Black" panose="020B0A04020102020204" pitchFamily="34" charset="0"/>
              </a:rPr>
              <a:t>Приказами Министерства просвещения Российской Федерации от 31 мая 2021 года № 286 и № 287 утверждены обновленные Федеральные государственные образовательные стандарты начального общего и основного общего образования (далее – ФГОС НОО и ООО). Особая роль в обновленных ФГОС отводится достижению </a:t>
            </a:r>
            <a:r>
              <a:rPr lang="ru-RU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метапредметных</a:t>
            </a:r>
            <a:r>
              <a:rPr lang="ru-RU" i="1" dirty="0">
                <a:solidFill>
                  <a:srgbClr val="FF0000"/>
                </a:solidFill>
                <a:latin typeface="Arial Black" panose="020B0A04020102020204" pitchFamily="34" charset="0"/>
              </a:rPr>
              <a:t> результатов, включающих такие умения, как овладение навыками работы с информацией: восприятие и создание информационных текстов в различных форматах, в том числе цифровых, с учетом назначения информации и ее целевой аудитории. Это значит, формированию и развитию читательской грамотности. </a:t>
            </a:r>
          </a:p>
          <a:p>
            <a:endParaRPr lang="ru-RU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5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>
                <a:solidFill>
                  <a:srgbClr val="FF0000"/>
                </a:solidFill>
                <a:latin typeface="Arial Black" panose="020B0A04020102020204" pitchFamily="34" charset="0"/>
              </a:rPr>
              <a:t>Читательская грамотность – способность человека понимать и использовать письменные тексты, размышлять о них и заниматься чтением, для того чтобы достигать своих целей, расширять свои знания и возможности, участвовать в социальной жизни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8640" y="0"/>
            <a:ext cx="4023360" cy="76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81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>
                <a:solidFill>
                  <a:srgbClr val="FF0000"/>
                </a:solidFill>
                <a:latin typeface="Arial Black" panose="020B0A04020102020204" pitchFamily="34" charset="0"/>
              </a:rPr>
              <a:t>Функциональная грамотность - способность человека использовать навыки чтения и письма в условиях его взаимодействия с окружающим миром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465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0889403"/>
              </p:ext>
            </p:extLst>
          </p:nvPr>
        </p:nvGraphicFramePr>
        <p:xfrm>
          <a:off x="838200" y="905435"/>
          <a:ext cx="10515600" cy="60408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2545707268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91455670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71634547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274698442"/>
                    </a:ext>
                  </a:extLst>
                </a:gridCol>
              </a:tblGrid>
              <a:tr h="14023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Arial Black" panose="020B0A04020102020204" pitchFamily="34" charset="0"/>
                        </a:rPr>
                        <a:t>Группы читательских умений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Arial Black" panose="020B0A04020102020204" pitchFamily="34" charset="0"/>
                        </a:rPr>
                        <a:t>Виды чтения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Arial Black" panose="020B0A04020102020204" pitchFamily="34" charset="0"/>
                        </a:rPr>
                        <a:t>Этапы работы с текстом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Arial Black" panose="020B0A04020102020204" pitchFamily="34" charset="0"/>
                        </a:rPr>
                        <a:t>Цель заданий в работе с текстом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2140567"/>
                  </a:ext>
                </a:extLst>
              </a:tr>
              <a:tr h="4638494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Ориентация в содержании текста</a:t>
                      </a:r>
                    </a:p>
                    <a:p>
                      <a:endParaRPr lang="ru-RU" sz="1800" b="0" i="0" kern="1200" dirty="0" smtClean="0">
                        <a:solidFill>
                          <a:schemeClr val="dk1"/>
                        </a:solidFill>
                        <a:effectLst/>
                        <a:latin typeface="Arial Black" panose="020B0A0402010202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Преобразование и интерпретация текста</a:t>
                      </a:r>
                    </a:p>
                    <a:p>
                      <a:endParaRPr lang="ru-RU" sz="1800" b="0" i="0" kern="1200" dirty="0" smtClean="0">
                        <a:solidFill>
                          <a:schemeClr val="dk1"/>
                        </a:solidFill>
                        <a:effectLst/>
                        <a:latin typeface="Arial Black" panose="020B0A0402010202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Оценка информации</a:t>
                      </a:r>
                      <a:endParaRPr lang="ru-RU" sz="1800" dirty="0" smtClean="0">
                        <a:latin typeface="Arial Black" panose="020B0A04020102020204" pitchFamily="34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Изучающее чтение</a:t>
                      </a:r>
                    </a:p>
                    <a:p>
                      <a:endParaRPr lang="ru-RU" sz="1800" b="0" i="0" kern="1200" dirty="0" smtClean="0">
                        <a:solidFill>
                          <a:schemeClr val="dk1"/>
                        </a:solidFill>
                        <a:effectLst/>
                        <a:latin typeface="Arial Black" panose="020B0A0402010202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Просмотровое чтение</a:t>
                      </a:r>
                    </a:p>
                    <a:p>
                      <a:endParaRPr lang="ru-RU" sz="1800" b="0" i="0" kern="1200" dirty="0" smtClean="0">
                        <a:solidFill>
                          <a:schemeClr val="dk1"/>
                        </a:solidFill>
                        <a:effectLst/>
                        <a:latin typeface="Arial Black" panose="020B0A04020102020204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Поисковое чтение</a:t>
                      </a:r>
                      <a:endParaRPr lang="ru-RU" sz="1800" dirty="0" smtClean="0">
                        <a:latin typeface="Arial Black" panose="020B0A04020102020204" pitchFamily="34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latin typeface="Arial Black" panose="020B0A04020102020204" pitchFamily="34" charset="0"/>
                        </a:rPr>
                        <a:t>Предтекстовый</a:t>
                      </a:r>
                      <a:endParaRPr lang="ru-RU" dirty="0" smtClean="0">
                        <a:latin typeface="Arial Black" panose="020B0A04020102020204" pitchFamily="34" charset="0"/>
                      </a:endParaRPr>
                    </a:p>
                    <a:p>
                      <a:endParaRPr lang="ru-RU" dirty="0" smtClean="0">
                        <a:latin typeface="Arial Black" panose="020B0A04020102020204" pitchFamily="34" charset="0"/>
                      </a:endParaRPr>
                    </a:p>
                    <a:p>
                      <a:r>
                        <a:rPr lang="ru-RU" dirty="0" smtClean="0">
                          <a:latin typeface="Arial Black" panose="020B0A04020102020204" pitchFamily="34" charset="0"/>
                        </a:rPr>
                        <a:t>Текстовый</a:t>
                      </a:r>
                    </a:p>
                    <a:p>
                      <a:endParaRPr lang="ru-RU" dirty="0" smtClean="0">
                        <a:latin typeface="Arial Black" panose="020B0A04020102020204" pitchFamily="34" charset="0"/>
                      </a:endParaRPr>
                    </a:p>
                    <a:p>
                      <a:r>
                        <a:rPr lang="ru-RU" dirty="0" err="1" smtClean="0">
                          <a:latin typeface="Arial Black" panose="020B0A04020102020204" pitchFamily="34" charset="0"/>
                        </a:rPr>
                        <a:t>Послетекстовый</a:t>
                      </a:r>
                      <a:endParaRPr lang="ru-RU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Повышение мотивации учащихся; 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Расширение кругозора; Развитие творческих способностей;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Помощь в осознании ценности современного мира </a:t>
                      </a:r>
                      <a:endParaRPr lang="ru-RU" sz="1800" dirty="0" smtClean="0">
                        <a:latin typeface="Arial Black" panose="020B0A04020102020204" pitchFamily="34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516552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8640" y="0"/>
            <a:ext cx="4023360" cy="76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52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0664" y="7626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>
                <a:solidFill>
                  <a:srgbClr val="FF0000"/>
                </a:solidFill>
                <a:latin typeface="Arial Black" panose="020B0A04020102020204" pitchFamily="34" charset="0"/>
              </a:rPr>
              <a:t>Приемы, виды заданий</a:t>
            </a:r>
            <a:r>
              <a:rPr lang="ru-RU" sz="2000" i="1" dirty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2000" i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0664" y="2215769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Корзина идей</a:t>
            </a:r>
          </a:p>
          <a:p>
            <a:r>
              <a:rPr lang="ru-RU" dirty="0" smtClean="0">
                <a:latin typeface="Arial Black" panose="020B0A04020102020204" pitchFamily="34" charset="0"/>
              </a:rPr>
              <a:t>Преобразуй</a:t>
            </a:r>
            <a:endParaRPr lang="ru-RU" dirty="0">
              <a:latin typeface="Arial Black" panose="020B0A04020102020204" pitchFamily="34" charset="0"/>
            </a:endParaRPr>
          </a:p>
          <a:p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Верно/ Неверно</a:t>
            </a:r>
          </a:p>
          <a:p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Множественный выбор</a:t>
            </a:r>
          </a:p>
          <a:p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Закончи предложение</a:t>
            </a:r>
          </a:p>
          <a:p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Кластер</a:t>
            </a:r>
          </a:p>
          <a:p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Вопрос-ответ</a:t>
            </a:r>
          </a:p>
          <a:p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Ошибки</a:t>
            </a:r>
          </a:p>
          <a:p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Алгоритм</a:t>
            </a:r>
            <a:endParaRPr lang="ru-RU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8640" y="0"/>
            <a:ext cx="4023360" cy="76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01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0664" y="7626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2000" i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8640" y="0"/>
            <a:ext cx="4023360" cy="762625"/>
          </a:xfrm>
          <a:prstGeom prst="rect">
            <a:avLst/>
          </a:prstGeom>
        </p:spPr>
      </p:pic>
      <p:pic>
        <p:nvPicPr>
          <p:cNvPr id="5" name="Объект 3" descr="C:\Users\k16\Desktop\ЧГ 2024\20240327_123355.jpg"/>
          <p:cNvPicPr>
            <a:picLocks noGrp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2429" y="139467"/>
            <a:ext cx="2063350" cy="33746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k16\Desktop\ЧГ 2024\20240327_123439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73819" y="3635870"/>
            <a:ext cx="4092315" cy="34275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k16\Desktop\ЧГ 2024\20240327_123927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7782" y="3900299"/>
            <a:ext cx="3954280" cy="28879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k16\Desktop\ЧГ 2024\20240327_124213.jpg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04581" y="317147"/>
            <a:ext cx="2018832" cy="33540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4" descr="https://nsportal.ru/sites/default/files/styles/media_gallery_large/public/gallery/2024/02/24/20240216_085528.jpg?itok=o8luVhhf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1170" y="851167"/>
            <a:ext cx="1198328" cy="26629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nsportal.ru/sites/default/files/styles/media_gallery_large/public/gallery/2024/02/24/20240216_085536.jpg?itok=UnOm7VeO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80320" y="502043"/>
            <a:ext cx="1512539" cy="3361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C:\Users\k16\Desktop\ЧГ 2024\20240327_124042.jpg"/>
          <p:cNvPicPr/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59630" y="3625136"/>
            <a:ext cx="2090385" cy="27770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C:\Users\k16\Desktop\ЧГ 2024\20240327_124027.jpg"/>
          <p:cNvPicPr/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79124" y="3974259"/>
            <a:ext cx="3068143" cy="28931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047675" y="762624"/>
            <a:ext cx="2120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Верно/ Неверно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04015" y="1530707"/>
            <a:ext cx="23014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Вопрос - ответ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186084" y="2668121"/>
            <a:ext cx="16476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 Black" panose="020B0A04020102020204" pitchFamily="34" charset="0"/>
              </a:rPr>
              <a:t>Пересказ</a:t>
            </a:r>
          </a:p>
        </p:txBody>
      </p:sp>
    </p:spTree>
    <p:extLst>
      <p:ext uri="{BB962C8B-B14F-4D97-AF65-F5344CB8AC3E}">
        <p14:creationId xmlns:p14="http://schemas.microsoft.com/office/powerpoint/2010/main" val="233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690282"/>
            <a:ext cx="10515600" cy="5710517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                        Преобразуй</a:t>
            </a:r>
            <a:r>
              <a:rPr lang="ru-RU" sz="2400" dirty="0">
                <a:latin typeface="Arial Black" panose="020B0A04020102020204" pitchFamily="34" charset="0"/>
              </a:rPr>
              <a:t/>
            </a:r>
            <a:br>
              <a:rPr lang="ru-RU" sz="2400" dirty="0">
                <a:latin typeface="Arial Black" panose="020B0A04020102020204" pitchFamily="34" charset="0"/>
              </a:rPr>
            </a:b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8640" y="0"/>
            <a:ext cx="4023360" cy="762625"/>
          </a:xfrm>
          <a:prstGeom prst="rect">
            <a:avLst/>
          </a:prstGeom>
        </p:spPr>
      </p:pic>
      <p:pic>
        <p:nvPicPr>
          <p:cNvPr id="6" name="Рисунок 5" descr="C:\Users\k16\Desktop\ЧГ 2024\20240327_124242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5739" y="0"/>
            <a:ext cx="2239936" cy="37133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k16\Desktop\ЧГ 2024\20240327_132512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496" y="2762543"/>
            <a:ext cx="3066415" cy="21289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k16\Desktop\ЧГ 2024\20240327_132453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736" y="4976385"/>
            <a:ext cx="2884450" cy="19715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50654" y="470703"/>
            <a:ext cx="2941824" cy="16418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C:\Users\k16\Desktop\ЧГ 2024\20240327_123611.jpg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29166" y="3986915"/>
            <a:ext cx="2509447" cy="33105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C:\Users\k16\Desktop\ЧГ 2024\20240327_124203.jpg"/>
          <p:cNvPicPr/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59648" y="535203"/>
            <a:ext cx="2331830" cy="3873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C:\Users\k16\Desktop\ЧГ 2024\20240327_123632.jpg"/>
          <p:cNvPicPr/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42622" y="3011984"/>
            <a:ext cx="2106431" cy="24997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C:\Users\k16\Desktop\ЧГ 2024\20240327_123814.jpg"/>
          <p:cNvPicPr/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04381" y="679572"/>
            <a:ext cx="3287619" cy="23270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C:\Users\k16\Desktop\ЧГ 2024\20240327_123833.jpg"/>
          <p:cNvPicPr/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71500" y="3011984"/>
            <a:ext cx="3011758" cy="24415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9661" y="4976385"/>
            <a:ext cx="2664052" cy="17399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 descr="C:\Users\k16\Desktop\ЧГ 2024\20240327_123719.jpg"/>
          <p:cNvPicPr/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09947" y="4721260"/>
            <a:ext cx="2278211" cy="2730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301427" y="5439905"/>
            <a:ext cx="2450389" cy="16896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8121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8882" y="986742"/>
            <a:ext cx="10515600" cy="475066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Задания 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«Верно/ Не верно», «Вопрос- ответ. Пересказ» работают на все группы читательских умений, реализуют все виды чтения на текстовом этапе работы;</a:t>
            </a:r>
            <a:b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Задания 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«Преобразуй» включают в себя все этапы работы с текстом, учащиеся трансформируют текст в другой формат, либо извлекают текст из таблиц, файлов и т.д., результатом всегда является выход на устную речь</a:t>
            </a:r>
            <a:b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8640" y="0"/>
            <a:ext cx="4023360" cy="76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4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30AB10077A724C839E4986156325CC" ma:contentTypeVersion="17" ma:contentTypeDescription="Create a new document." ma:contentTypeScope="" ma:versionID="1de3df42ae0ee3a745416261f44d8f55">
  <xsd:schema xmlns:xsd="http://www.w3.org/2001/XMLSchema" xmlns:xs="http://www.w3.org/2001/XMLSchema" xmlns:p="http://schemas.microsoft.com/office/2006/metadata/properties" xmlns:ns3="f292e62f-e7af-4f2d-abe7-fcfc6bfeaf98" xmlns:ns4="2cd90d2f-c2fa-46b6-ac30-6e67ba23606c" targetNamespace="http://schemas.microsoft.com/office/2006/metadata/properties" ma:root="true" ma:fieldsID="86478132a2c51aca41e3630d4b437d77" ns3:_="" ns4:_="">
    <xsd:import namespace="f292e62f-e7af-4f2d-abe7-fcfc6bfeaf98"/>
    <xsd:import namespace="2cd90d2f-c2fa-46b6-ac30-6e67ba23606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92e62f-e7af-4f2d-abe7-fcfc6bfeaf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d90d2f-c2fa-46b6-ac30-6e67ba23606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F755615-7201-4F9D-A9C9-DFC643B3C7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92e62f-e7af-4f2d-abe7-fcfc6bfeaf98"/>
    <ds:schemaRef ds:uri="2cd90d2f-c2fa-46b6-ac30-6e67ba23606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41030FE-A2B9-4DAF-81E6-D8C49E11E52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807612-6356-4E4B-8C94-7BD27A16D1B5}">
  <ds:schemaRefs>
    <ds:schemaRef ds:uri="http://purl.org/dc/dcmitype/"/>
    <ds:schemaRef ds:uri="2cd90d2f-c2fa-46b6-ac30-6e67ba23606c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f292e62f-e7af-4f2d-abe7-fcfc6bfeaf98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1488</TotalTime>
  <Words>293</Words>
  <Application>Microsoft Office PowerPoint</Application>
  <PresentationFormat>Широкоэкранный</PresentationFormat>
  <Paragraphs>56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Calibri</vt:lpstr>
      <vt:lpstr>Calibri Light</vt:lpstr>
      <vt:lpstr>Тема Office</vt:lpstr>
      <vt:lpstr>Эффективные практики  для формирования читательской грамотности  на уроках английского языка и во внеурочной деятельности  </vt:lpstr>
      <vt:lpstr>Презентация PowerPoint</vt:lpstr>
      <vt:lpstr>Презентация PowerPoint</vt:lpstr>
      <vt:lpstr>Презентация PowerPoint</vt:lpstr>
      <vt:lpstr>Презентация PowerPoint</vt:lpstr>
      <vt:lpstr>Приемы, виды заданий </vt:lpstr>
      <vt:lpstr> </vt:lpstr>
      <vt:lpstr>                        Преобразуй </vt:lpstr>
      <vt:lpstr>  Задания «Верно/ Не верно», «Вопрос- ответ. Пересказ» работают на все группы читательских умений, реализуют все виды чтения на текстовом этапе работы;   Задания «Преобразуй» включают в себя все этапы работы с текстом, учащиеся трансформируют текст в другой формат, либо извлекают текст из таблиц, файлов и т.д., результатом всегда является выход на устную речь </vt:lpstr>
      <vt:lpstr>    Алгоритм </vt:lpstr>
      <vt:lpstr>Читательская грамотность –основополагающая составляющая для формирования функциональной грамотности  УМК по английскому языку (Forward/ Spotlight) включают в себя задания, направленные на совершенствование навыков работы с текстом  Задания, формирующие навык смыслового чтения, эффективны во внеурочной деятельности </vt:lpstr>
      <vt:lpstr>Спасибо за внимание!    Контактные данные: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Вопросы для работы групп</dc:title>
  <dc:creator>Андреева Светлана Юрьевна</dc:creator>
  <cp:lastModifiedBy>User Windows</cp:lastModifiedBy>
  <cp:revision>120</cp:revision>
  <cp:lastPrinted>2024-02-27T09:06:20Z</cp:lastPrinted>
  <dcterms:created xsi:type="dcterms:W3CDTF">2024-01-31T04:29:48Z</dcterms:created>
  <dcterms:modified xsi:type="dcterms:W3CDTF">2024-05-16T10:01:44Z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0x010100C130AB10077A724C839E4986156325CC</vt:lpwstr>
  </property>
</Properties>
</file>