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88" r:id="rId4"/>
    <p:sldId id="289" r:id="rId5"/>
    <p:sldId id="282" r:id="rId6"/>
    <p:sldId id="284" r:id="rId7"/>
    <p:sldId id="286" r:id="rId8"/>
    <p:sldId id="290" r:id="rId9"/>
    <p:sldId id="296" r:id="rId10"/>
    <p:sldId id="291" r:id="rId11"/>
    <p:sldId id="292" r:id="rId12"/>
    <p:sldId id="294" r:id="rId13"/>
    <p:sldId id="293" r:id="rId14"/>
  </p:sldIdLst>
  <p:sldSz cx="10399713" cy="7218363"/>
  <p:notesSz cx="6858000" cy="9144000"/>
  <p:defaultTextStyle>
    <a:defPPr>
      <a:defRPr lang="ru-RU"/>
    </a:defPPr>
    <a:lvl1pPr marL="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331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6663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9994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3326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6657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9989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3320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6652" algn="l" defTabSz="100666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3219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350" y="-54"/>
      </p:cViewPr>
      <p:guideLst>
        <p:guide orient="horz" pos="2274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9979" y="2242372"/>
            <a:ext cx="8839756" cy="15472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9957" y="4090406"/>
            <a:ext cx="7279799" cy="18446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9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3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6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9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65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3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76152" y="304107"/>
            <a:ext cx="2659511" cy="64831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2206" y="304107"/>
            <a:ext cx="7810618" cy="64831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71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05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06" y="4638467"/>
            <a:ext cx="8839756" cy="143364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1506" y="3059451"/>
            <a:ext cx="8839756" cy="157901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6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99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33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665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99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3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66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1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2206" y="1772845"/>
            <a:ext cx="5234162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99696" y="1772845"/>
            <a:ext cx="5235967" cy="5014422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4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985" y="1615778"/>
            <a:ext cx="4595013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9985" y="2289157"/>
            <a:ext cx="4595013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2910" y="1615778"/>
            <a:ext cx="4596818" cy="67337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331" indent="0">
              <a:buNone/>
              <a:defRPr sz="2200" b="1"/>
            </a:lvl2pPr>
            <a:lvl3pPr marL="1006663" indent="0">
              <a:buNone/>
              <a:defRPr sz="2000" b="1"/>
            </a:lvl3pPr>
            <a:lvl4pPr marL="1509994" indent="0">
              <a:buNone/>
              <a:defRPr sz="1800" b="1"/>
            </a:lvl4pPr>
            <a:lvl5pPr marL="2013326" indent="0">
              <a:buNone/>
              <a:defRPr sz="1800" b="1"/>
            </a:lvl5pPr>
            <a:lvl6pPr marL="2516657" indent="0">
              <a:buNone/>
              <a:defRPr sz="1800" b="1"/>
            </a:lvl6pPr>
            <a:lvl7pPr marL="3019989" indent="0">
              <a:buNone/>
              <a:defRPr sz="1800" b="1"/>
            </a:lvl7pPr>
            <a:lvl8pPr marL="3523320" indent="0">
              <a:buNone/>
              <a:defRPr sz="1800" b="1"/>
            </a:lvl8pPr>
            <a:lvl9pPr marL="40266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289157"/>
            <a:ext cx="4596818" cy="415891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09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04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9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7398"/>
            <a:ext cx="3421434" cy="12231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999" y="287398"/>
            <a:ext cx="5813728" cy="61606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986" y="1510510"/>
            <a:ext cx="3421434" cy="4937561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80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416" y="5052854"/>
            <a:ext cx="6239828" cy="59651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8416" y="644974"/>
            <a:ext cx="6239828" cy="4331018"/>
          </a:xfrm>
        </p:spPr>
        <p:txBody>
          <a:bodyPr/>
          <a:lstStyle>
            <a:lvl1pPr marL="0" indent="0">
              <a:buNone/>
              <a:defRPr sz="3500"/>
            </a:lvl1pPr>
            <a:lvl2pPr marL="503331" indent="0">
              <a:buNone/>
              <a:defRPr sz="3100"/>
            </a:lvl2pPr>
            <a:lvl3pPr marL="1006663" indent="0">
              <a:buNone/>
              <a:defRPr sz="2600"/>
            </a:lvl3pPr>
            <a:lvl4pPr marL="1509994" indent="0">
              <a:buNone/>
              <a:defRPr sz="2200"/>
            </a:lvl4pPr>
            <a:lvl5pPr marL="2013326" indent="0">
              <a:buNone/>
              <a:defRPr sz="2200"/>
            </a:lvl5pPr>
            <a:lvl6pPr marL="2516657" indent="0">
              <a:buNone/>
              <a:defRPr sz="2200"/>
            </a:lvl6pPr>
            <a:lvl7pPr marL="3019989" indent="0">
              <a:buNone/>
              <a:defRPr sz="2200"/>
            </a:lvl7pPr>
            <a:lvl8pPr marL="3523320" indent="0">
              <a:buNone/>
              <a:defRPr sz="2200"/>
            </a:lvl8pPr>
            <a:lvl9pPr marL="4026652" indent="0">
              <a:buNone/>
              <a:defRPr sz="22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8416" y="5649372"/>
            <a:ext cx="6239828" cy="847155"/>
          </a:xfrm>
        </p:spPr>
        <p:txBody>
          <a:bodyPr/>
          <a:lstStyle>
            <a:lvl1pPr marL="0" indent="0">
              <a:buNone/>
              <a:defRPr sz="1500"/>
            </a:lvl1pPr>
            <a:lvl2pPr marL="503331" indent="0">
              <a:buNone/>
              <a:defRPr sz="1300"/>
            </a:lvl2pPr>
            <a:lvl3pPr marL="1006663" indent="0">
              <a:buNone/>
              <a:defRPr sz="1100"/>
            </a:lvl3pPr>
            <a:lvl4pPr marL="1509994" indent="0">
              <a:buNone/>
              <a:defRPr sz="1000"/>
            </a:lvl4pPr>
            <a:lvl5pPr marL="2013326" indent="0">
              <a:buNone/>
              <a:defRPr sz="1000"/>
            </a:lvl5pPr>
            <a:lvl6pPr marL="2516657" indent="0">
              <a:buNone/>
              <a:defRPr sz="1000"/>
            </a:lvl6pPr>
            <a:lvl7pPr marL="3019989" indent="0">
              <a:buNone/>
              <a:defRPr sz="1000"/>
            </a:lvl7pPr>
            <a:lvl8pPr marL="3523320" indent="0">
              <a:buNone/>
              <a:defRPr sz="1000"/>
            </a:lvl8pPr>
            <a:lvl9pPr marL="40266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8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86" y="289069"/>
            <a:ext cx="9359742" cy="1203061"/>
          </a:xfrm>
          <a:prstGeom prst="rect">
            <a:avLst/>
          </a:prstGeom>
        </p:spPr>
        <p:txBody>
          <a:bodyPr vert="horz" lIns="100666" tIns="50333" rIns="100666" bIns="5033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1992" y="1684285"/>
            <a:ext cx="9359742" cy="4763786"/>
          </a:xfrm>
          <a:prstGeom prst="rect">
            <a:avLst/>
          </a:prstGeom>
        </p:spPr>
        <p:txBody>
          <a:bodyPr vert="horz" lIns="100666" tIns="50333" rIns="100666" bIns="503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9986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6138F-66D4-402F-BD7B-42AE40130AFD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53236" y="6690354"/>
            <a:ext cx="3293242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53128" y="6690354"/>
            <a:ext cx="2426600" cy="384311"/>
          </a:xfrm>
          <a:prstGeom prst="rect">
            <a:avLst/>
          </a:prstGeom>
        </p:spPr>
        <p:txBody>
          <a:bodyPr vert="horz" lIns="100666" tIns="50333" rIns="100666" bIns="50333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C0A83-7F94-442A-B10B-C3D0F6AEEBB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t="9887" r="5811" b="33880"/>
          <a:stretch/>
        </p:blipFill>
        <p:spPr>
          <a:xfrm>
            <a:off x="-1" y="0"/>
            <a:ext cx="10399713" cy="7230958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0" y="0"/>
            <a:ext cx="10399712" cy="7218363"/>
          </a:xfrm>
          <a:prstGeom prst="frame">
            <a:avLst>
              <a:gd name="adj1" fmla="val 1686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5341" y="584845"/>
            <a:ext cx="9289031" cy="6120000"/>
          </a:xfrm>
          <a:prstGeom prst="roundRect">
            <a:avLst>
              <a:gd name="adj" fmla="val 11629"/>
            </a:avLst>
          </a:prstGeom>
          <a:pattFill prst="pct90">
            <a:fgClr>
              <a:schemeClr val="accent5">
                <a:lumMod val="40000"/>
                <a:lumOff val="60000"/>
              </a:schemeClr>
            </a:fgClr>
            <a:bgClr>
              <a:schemeClr val="bg2">
                <a:lumMod val="25000"/>
              </a:schemeClr>
            </a:bgClr>
          </a:pattFill>
          <a:ln w="76200" cmpd="tri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39416" y="584845"/>
            <a:ext cx="8757356" cy="6120680"/>
          </a:xfrm>
          <a:prstGeom prst="roundRect">
            <a:avLst>
              <a:gd name="adj" fmla="val 11629"/>
            </a:avLst>
          </a:prstGeom>
          <a:solidFill>
            <a:srgbClr val="FFF9F3"/>
          </a:solidFill>
          <a:ln w="76200" cmpd="tri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98195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260063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314019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367975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421931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475887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529843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5837993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152151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6487" y="2061074"/>
            <a:ext cx="648072" cy="29146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3" name="TextBox 22"/>
          <p:cNvSpPr txBox="1"/>
          <p:nvPr userDrawn="1"/>
        </p:nvSpPr>
        <p:spPr>
          <a:xfrm>
            <a:off x="-56728" y="6932582"/>
            <a:ext cx="218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15280" y="6932582"/>
            <a:ext cx="10567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chemeClr val="accent1"/>
                </a:solidFill>
                <a:latin typeface="Monotype Corsiva" pitchFamily="66" charset="0"/>
              </a:rPr>
              <a:t>©Чайкина З.А</a:t>
            </a:r>
            <a:endParaRPr lang="ru-RU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0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100666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499" indent="-377499" algn="l" defTabSz="100666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914" indent="-314582" algn="l" defTabSz="100666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329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1660" indent="-251666" algn="l" defTabSz="100666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4992" indent="-251666" algn="l" defTabSz="100666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8323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655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4986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8318" indent="-251666" algn="l" defTabSz="100666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331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663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9994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3326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6657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9989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320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6652" algn="l" defTabSz="100666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>
            <a:spLocks noGrp="1"/>
          </p:cNvSpPr>
          <p:nvPr/>
        </p:nvSpPr>
        <p:spPr>
          <a:xfrm>
            <a:off x="4967800" y="5985445"/>
            <a:ext cx="3240360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76336" y="2025005"/>
            <a:ext cx="837604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Технология критического мышления</a:t>
            </a:r>
          </a:p>
        </p:txBody>
      </p:sp>
      <p:sp>
        <p:nvSpPr>
          <p:cNvPr id="17" name="Рамка 16"/>
          <p:cNvSpPr/>
          <p:nvPr/>
        </p:nvSpPr>
        <p:spPr>
          <a:xfrm>
            <a:off x="0" y="0"/>
            <a:ext cx="10399713" cy="7218363"/>
          </a:xfrm>
          <a:prstGeom prst="frame">
            <a:avLst>
              <a:gd name="adj1" fmla="val 1486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69" y="3609525"/>
            <a:ext cx="2226299" cy="309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3" t="22068" r="4194" b="25494"/>
          <a:stretch/>
        </p:blipFill>
        <p:spPr>
          <a:xfrm>
            <a:off x="3471664" y="5913517"/>
            <a:ext cx="120381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0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Стадия осмысления «Дерево предсказаний»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440" y="1684285"/>
            <a:ext cx="8496294" cy="476378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учащимся предсказывать дальнейшее развитие сюжета на основе имеющейся информации и анализа текста.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Ствол дерева — это выбранная тема, ключевой вопрос темы, смоделированная или реальная ситуация, которые предполагают множественность решений.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Ветви дерева — это варианты предположений, которые начинаются со слов: “Возможно,…”, “Вероятно,…”. Количество ветвей не ограничено.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Листья дерева — обоснование, аргументы, которые доказывают правоту высказанного предположения (указанного на ветви).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51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Стадия осмысления «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376" y="1376934"/>
            <a:ext cx="8784976" cy="507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640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u-static.z-dn.net/files/d2b/9a423f93f71e7b48d313921466b3f1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7408" y="800869"/>
            <a:ext cx="880138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Кубик </a:t>
            </a:r>
            <a:r>
              <a:rPr lang="ru-RU" dirty="0" err="1" smtClean="0"/>
              <a:t>Блума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7448" y="1684285"/>
            <a:ext cx="8424286" cy="476378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*предложи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*придумай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*поделись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2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ТКРМ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совокупность разнообразных приёмов, направленных на то, чтобы сначала заинтересовать ученика , пробудить в нём исследовательскую, творческую активность, затем предоставить ему условия для  осмысления материала и, наконец, помочь ему обобщить приобретённые знания.</a:t>
            </a:r>
          </a:p>
        </p:txBody>
      </p:sp>
    </p:spTree>
    <p:extLst>
      <p:ext uri="{BB962C8B-B14F-4D97-AF65-F5344CB8AC3E}">
        <p14:creationId xmlns:p14="http://schemas.microsoft.com/office/powerpoint/2010/main" val="330406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3352" y="1448941"/>
            <a:ext cx="4595013" cy="624193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ученика: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51384" y="2097013"/>
            <a:ext cx="4163614" cy="4351058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Эффективность восприятия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 в сотрудничестве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Качество образования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15880" y="1016893"/>
            <a:ext cx="4596818" cy="67337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учителя: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82910" y="2097013"/>
            <a:ext cx="4596818" cy="435105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Атмосфера сотрудничества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Система эффективных методик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Умение анализировать деятельность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 профессиональной информации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Высокая мотивация у обучающихся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Гибкость мышления;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анализировать информацию;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строить понятия и оперировать ими;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3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844616"/>
              </p:ext>
            </p:extLst>
          </p:nvPr>
        </p:nvGraphicFramePr>
        <p:xfrm>
          <a:off x="1671464" y="1016893"/>
          <a:ext cx="8280920" cy="5544616"/>
        </p:xfrm>
        <a:graphic>
          <a:graphicData uri="http://schemas.openxmlformats.org/drawingml/2006/table">
            <a:tbl>
              <a:tblPr/>
              <a:tblGrid>
                <a:gridCol w="2476537"/>
                <a:gridCol w="2476537"/>
                <a:gridCol w="3327846"/>
              </a:tblGrid>
              <a:tr h="915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Деятельность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Деятельность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Ученика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Возможные приёмы и методы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9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1.Вызов у учащихся уже имеющихся знаний по вопросу.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2.Активизация деятельности учащихся.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3.Мотивация к дальнейшей работе.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1.Ученик «вспоминает», что ему известно по изучаемому вопросу(делает предположение).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2.Систематизирует информацию до изучения нового материала, задаёт вопросы, на которые хочет получить ответы.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Опорные слова;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Рассказ-предположение по ключевым словам;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Таблица;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Кластер;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Верные и неверные утверждения;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Перепутанные логические цепочки;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Ассоциации;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Терминологический диктант.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50032" y="15279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вызова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60408"/>
            <a:ext cx="10399713" cy="1203061"/>
          </a:xfrm>
        </p:spPr>
        <p:txBody>
          <a:bodyPr wrap="square" lIns="100666" tIns="50333" rIns="100666" bIns="50333" numCol="1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Стадия - осмысление</a:t>
            </a: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10669168"/>
              </p:ext>
            </p:extLst>
          </p:nvPr>
        </p:nvGraphicFramePr>
        <p:xfrm>
          <a:off x="1311424" y="1016893"/>
          <a:ext cx="8352928" cy="5677777"/>
        </p:xfrm>
        <a:graphic>
          <a:graphicData uri="http://schemas.openxmlformats.org/drawingml/2006/table">
            <a:tbl>
              <a:tblPr/>
              <a:tblGrid>
                <a:gridCol w="2016224"/>
                <a:gridCol w="2304256"/>
                <a:gridCol w="1944216"/>
                <a:gridCol w="2088232"/>
              </a:tblGrid>
              <a:tr h="705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Этап урока</a:t>
                      </a:r>
                    </a:p>
                  </a:txBody>
                  <a:tcPr marL="103997" marR="103997" marT="48117" marB="481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учителя</a:t>
                      </a: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ученика</a:t>
                      </a: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Приёмы работы</a:t>
                      </a: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этап - осмысление содержания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получение новой информации</a:t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997" marR="103997" marT="48117" marB="481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работу обучающихся  с новой информацией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постепенное продвижение от знания «старого» к «новому» 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Слушает читает текст, делает пометки на полях или ведет записи по мере осмысления новой информации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Корректирует поставленные цели обучения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активного чтения: </a:t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инсерт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b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ведение записей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 ответов на поставленные  вопросы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кластеров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17" marB="481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08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519985" y="160408"/>
            <a:ext cx="8666428" cy="721836"/>
          </a:xfrm>
        </p:spPr>
        <p:txBody>
          <a:bodyPr wrap="square" lIns="100666" tIns="50333" rIns="100666" bIns="50333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l"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Стадия - рефлексия</a:t>
            </a:r>
          </a:p>
        </p:txBody>
      </p:sp>
      <p:graphicFrame>
        <p:nvGraphicFramePr>
          <p:cNvPr id="4" name="Group 5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74799590"/>
              </p:ext>
            </p:extLst>
          </p:nvPr>
        </p:nvGraphicFramePr>
        <p:xfrm>
          <a:off x="519986" y="962449"/>
          <a:ext cx="9706399" cy="6060445"/>
        </p:xfrm>
        <a:graphic>
          <a:graphicData uri="http://schemas.openxmlformats.org/drawingml/2006/table">
            <a:tbl>
              <a:tblPr/>
              <a:tblGrid>
                <a:gridCol w="2410351"/>
                <a:gridCol w="2063692"/>
                <a:gridCol w="2372435"/>
                <a:gridCol w="2859921"/>
              </a:tblGrid>
              <a:tr h="917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Этап урока</a:t>
                      </a:r>
                    </a:p>
                  </a:txBody>
                  <a:tcPr marL="103997" marR="103997" marT="48120" marB="481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учителя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Деятельность ученика</a:t>
                      </a: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Приёмы работы</a:t>
                      </a: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8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III. Рефлексия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размышление, рождение нового знания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выработка  собственного отношения к изучаемому материалу</a:t>
                      </a:r>
                    </a:p>
                  </a:txBody>
                  <a:tcPr marL="103997" marR="103997" marT="48120" marB="481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вернуть учащихся к первоначальным записям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внести изменения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дать творческие, исследовательские или практические задания на основе изученной информации </a:t>
                      </a: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Соотносит новую информацию со старой,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используя знания, полученные на стадии осмысления </a:t>
                      </a: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Заполнение    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кластеров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таблиц.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  <a:r>
                        <a:rPr kumimoji="0" lang="ru-RU" sz="16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Инсерт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Возврат к ключевым словам, верным и неверным утверждениям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Ответы на поставленные вопросы.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Организация дискуссий</a:t>
                      </a:r>
                      <a:b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Исследования по отдельным вопросам темы.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</a:t>
                      </a:r>
                      <a:r>
                        <a:rPr kumimoji="0" lang="ru-RU" sz="16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Синквейн</a:t>
                      </a:r>
                      <a:endParaRPr kumimoji="0" lang="ru-RU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buChar char="ü"/>
                        <a:tabLst/>
                      </a:pPr>
                      <a:endParaRPr kumimoji="0" 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3997" marR="103997" marT="48120" marB="4812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28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Стадия-вызова.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«Лови ошибки»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3432" y="1684285"/>
            <a:ext cx="8568302" cy="476378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в тетрадях или на отдельных листочках фиксируют ответы с помощью значков "+" и "-".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1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440" y="1684285"/>
            <a:ext cx="8496294" cy="47637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Полет Юрия Гагарина длился </a:t>
            </a:r>
            <a:r>
              <a:rPr lang="ru-RU" dirty="0" smtClean="0"/>
              <a:t>10</a:t>
            </a:r>
            <a:r>
              <a:rPr lang="ru-RU" dirty="0" smtClean="0">
                <a:solidFill>
                  <a:srgbClr val="FF0000"/>
                </a:solidFill>
              </a:rPr>
              <a:t>8 </a:t>
            </a:r>
            <a:r>
              <a:rPr lang="ru-RU" dirty="0"/>
              <a:t>минут.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Советский космический корабль ,в котором находился Гагарин, назывался </a:t>
            </a:r>
            <a:r>
              <a:rPr lang="ru-RU" dirty="0" smtClean="0"/>
              <a:t>«</a:t>
            </a:r>
            <a:r>
              <a:rPr lang="ru-RU" dirty="0" smtClean="0">
                <a:solidFill>
                  <a:srgbClr val="FF0000"/>
                </a:solidFill>
              </a:rPr>
              <a:t>Восток</a:t>
            </a:r>
            <a:r>
              <a:rPr lang="ru-RU" dirty="0" smtClean="0"/>
              <a:t>-1</a:t>
            </a:r>
            <a:r>
              <a:rPr lang="ru-RU" dirty="0"/>
              <a:t>»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12 апреля </a:t>
            </a:r>
            <a:r>
              <a:rPr lang="ru-RU" dirty="0" smtClean="0"/>
              <a:t>196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г</a:t>
            </a:r>
            <a:r>
              <a:rPr lang="ru-RU" dirty="0"/>
              <a:t>. состоялся исторический полет в космос?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Знаменитое слово, которое произнес Гагарин – «</a:t>
            </a:r>
            <a:r>
              <a:rPr lang="ru-RU" dirty="0" smtClean="0">
                <a:solidFill>
                  <a:srgbClr val="FF0000"/>
                </a:solidFill>
              </a:rPr>
              <a:t>Поехали</a:t>
            </a:r>
            <a:r>
              <a:rPr lang="ru-RU" dirty="0" smtClean="0"/>
              <a:t>!»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Венера жарче, чем Меркурий 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4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новый бежевый">
  <a:themeElements>
    <a:clrScheme name="Другая 51">
      <a:dk1>
        <a:srgbClr val="3F3F3F"/>
      </a:dk1>
      <a:lt1>
        <a:srgbClr val="E4C9AE"/>
      </a:lt1>
      <a:dk2>
        <a:srgbClr val="EAEDF5"/>
      </a:dk2>
      <a:lt2>
        <a:srgbClr val="EAEAEA"/>
      </a:lt2>
      <a:accent1>
        <a:srgbClr val="E4C9AE"/>
      </a:accent1>
      <a:accent2>
        <a:srgbClr val="FEF5D4"/>
      </a:accent2>
      <a:accent3>
        <a:srgbClr val="FEF5D4"/>
      </a:accent3>
      <a:accent4>
        <a:srgbClr val="989AAC"/>
      </a:accent4>
      <a:accent5>
        <a:srgbClr val="D7AE85"/>
      </a:accent5>
      <a:accent6>
        <a:srgbClr val="D7AE85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новый бежевый</Template>
  <TotalTime>555</TotalTime>
  <Words>327</Words>
  <Application>Microsoft Office PowerPoint</Application>
  <PresentationFormat>Произвольный</PresentationFormat>
  <Paragraphs>98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новый бежевый</vt:lpstr>
      <vt:lpstr>Презентация PowerPoint</vt:lpstr>
      <vt:lpstr>ТКРМ </vt:lpstr>
      <vt:lpstr>Презентация PowerPoint</vt:lpstr>
      <vt:lpstr>Результаты </vt:lpstr>
      <vt:lpstr>Презентация PowerPoint</vt:lpstr>
      <vt:lpstr>Стадия - осмысление</vt:lpstr>
      <vt:lpstr>Стадия - рефлексия</vt:lpstr>
      <vt:lpstr>Стадия-вызова. «Лови ошибки»</vt:lpstr>
      <vt:lpstr>Взаимопроверка</vt:lpstr>
      <vt:lpstr>Стадия осмысления «Дерево предсказаний»</vt:lpstr>
      <vt:lpstr>Стадия осмысления «Фишбоун»</vt:lpstr>
      <vt:lpstr>Презентация PowerPoint</vt:lpstr>
      <vt:lpstr>Кубик Блума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СуперКомп</cp:lastModifiedBy>
  <cp:revision>85</cp:revision>
  <dcterms:created xsi:type="dcterms:W3CDTF">2022-12-28T09:32:23Z</dcterms:created>
  <dcterms:modified xsi:type="dcterms:W3CDTF">2024-04-10T09:04:06Z</dcterms:modified>
</cp:coreProperties>
</file>