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22.05.2024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8831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22.05.2024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157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22.05.2024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011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22.05.2024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523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22.05.2024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8030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22.05.2024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22.05.2024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294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22.05.2024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022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22.05.2024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176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22.05.2024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644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22.05.2024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224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7CB31-5EEA-4F4F-8BF8-06CC707A02DA}" type="datetimeFigureOut">
              <a:rPr lang="ru-RU" smtClean="0"/>
              <a:pPr/>
              <a:t>22.05.2024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467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8289" y="1871003"/>
            <a:ext cx="52228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Скоро в школу</a:t>
            </a:r>
          </a:p>
          <a:p>
            <a:pPr algn="ctr"/>
            <a:r>
              <a:rPr lang="ru-RU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консультация для родителей</a:t>
            </a:r>
            <a:endParaRPr lang="ru-RU" sz="4000" i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21342257">
            <a:off x="1040020" y="4571953"/>
            <a:ext cx="3734882" cy="106955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30537" y="4814870"/>
            <a:ext cx="38148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Подготовил</a:t>
            </a:r>
          </a:p>
          <a:p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Крестникова М.В.,</a:t>
            </a:r>
          </a:p>
          <a:p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воспитатель</a:t>
            </a:r>
          </a:p>
          <a:p>
            <a:endParaRPr lang="ru-RU" i="1" dirty="0" smtClean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endParaRPr lang="ru-RU" i="1" dirty="0" smtClean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endParaRPr lang="ru-RU" i="1" dirty="0" smtClean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endParaRPr lang="ru-RU" i="1" dirty="0" smtClean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endParaRPr lang="ru-RU" i="1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86929" y="413548"/>
            <a:ext cx="64570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МУНИЦИПАЛЬНОЕ БЮДЖЕТНОЕ </a:t>
            </a:r>
            <a:endParaRPr lang="ru-RU" sz="1600" dirty="0" smtClean="0"/>
          </a:p>
          <a:p>
            <a:pPr algn="ctr"/>
            <a:r>
              <a:rPr lang="ru-RU" sz="1600" b="1" dirty="0" smtClean="0"/>
              <a:t>ОБЩЕОБРАЗОВАТЕЛЬНОЕ УЧРЕЖДЕНИЕ </a:t>
            </a:r>
            <a:endParaRPr lang="ru-RU" sz="1600" dirty="0" smtClean="0"/>
          </a:p>
          <a:p>
            <a:pPr algn="ctr"/>
            <a:r>
              <a:rPr lang="ru-RU" sz="1600" b="1" dirty="0" smtClean="0"/>
              <a:t>ВИДНОВСКАЯ СРЕДНЯЯ ОБЩЕОБРАЗОВАТЕЛЬНАЯ ШКОЛА № 7</a:t>
            </a:r>
            <a:endParaRPr lang="ru-RU" sz="1600" dirty="0" smtClean="0"/>
          </a:p>
          <a:p>
            <a:pPr algn="ctr"/>
            <a:r>
              <a:rPr lang="ru-RU" sz="1600" b="1" dirty="0" smtClean="0"/>
              <a:t>142701, Московская область, Ленинский г.о., г. Видное, пр-д Жуковский, д.10</a:t>
            </a:r>
            <a:endParaRPr lang="ru-RU" sz="1600" dirty="0" smtClean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862545" y="6133975"/>
            <a:ext cx="114807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г. Видное, 2024 г.</a:t>
            </a:r>
            <a:endParaRPr kumimoji="0" lang="ru-RU" sz="180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58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6168" y="5190979"/>
            <a:ext cx="4057524" cy="560529"/>
          </a:xfrm>
          <a:prstGeom prst="rect">
            <a:avLst/>
          </a:prstGeom>
          <a:solidFill>
            <a:schemeClr val="lt1">
              <a:alpha val="91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4572" y="657396"/>
            <a:ext cx="82858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                                         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7114" y="1166843"/>
            <a:ext cx="7948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6100" y="2277122"/>
            <a:ext cx="813112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Чтобы у ребёнка возникло ощущение, </a:t>
            </a: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что он вступает в новую полосу жизни, кардинально измените его жизнь: сделайте перестановку </a:t>
            </a: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 комнате ребёнка, придумайте ему новые </a:t>
            </a: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обязанности по дому и т. п.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67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858129"/>
            <a:ext cx="7886700" cy="5318834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                                                                 </a:t>
            </a:r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r>
              <a:rPr lang="ru-RU" dirty="0" smtClean="0"/>
              <a:t>                                                      Список литературы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ru-RU" dirty="0" err="1" smtClean="0"/>
              <a:t>Амонашвили</a:t>
            </a:r>
            <a:r>
              <a:rPr lang="ru-RU" dirty="0" smtClean="0"/>
              <a:t> </a:t>
            </a:r>
            <a:r>
              <a:rPr lang="ru-RU" dirty="0" smtClean="0"/>
              <a:t>Ш. Игра в учебно-познавательной деятельности младших школьников.//Перспективы. Вопросы образования, № 1, 1987.</a:t>
            </a:r>
          </a:p>
          <a:p>
            <a:pPr lvl="0"/>
            <a:r>
              <a:rPr lang="ru-RU" dirty="0" smtClean="0"/>
              <a:t>Баранов П.В., Сазонов Б.В. Игровая форма развития коммуникации, мышления, деятельности. М., 1988.</a:t>
            </a:r>
          </a:p>
          <a:p>
            <a:pPr lvl="0"/>
            <a:r>
              <a:rPr lang="ru-RU" dirty="0" smtClean="0"/>
              <a:t>Усова А.П. Роль игры в воспитании детей. М., 1976.</a:t>
            </a:r>
          </a:p>
          <a:p>
            <a:pPr lvl="0"/>
            <a:r>
              <a:rPr lang="ru-RU" dirty="0" smtClean="0"/>
              <a:t>Ушинский К.Д. Человек как предмет воспитания. Опыт педагогической антропологии. Т.5. М., 1990.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4571" y="2136339"/>
            <a:ext cx="786384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Психологическая готовность к школе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 ("школьная зрелость") - комплексный показатель развития у ребенка школьно-необходимых функций, который позволяет ему без ущерба для здоровья, нормального развития и без чрезмерного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напряжения справляться с учебой. Готовность к школе - это широкое понятие, которое включает в себя ряд компонентов: </a:t>
            </a: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Интеллектуальная готовность</a:t>
            </a: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Личностно-социальная готовность</a:t>
            </a: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Эмоционально-волевая готовность</a:t>
            </a: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Мотивационная готовность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47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6168" y="2532185"/>
            <a:ext cx="4057524" cy="3486610"/>
          </a:xfrm>
          <a:prstGeom prst="rect">
            <a:avLst/>
          </a:prstGeom>
          <a:solidFill>
            <a:schemeClr val="lt1">
              <a:alpha val="91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8300" y="619892"/>
            <a:ext cx="827180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                                                  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Как узнать, готов ли ребёнок идти в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                          школу?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Школьными психологами разработаны              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специальные методики, позволяющие определить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уровень готовности ребёнка к школе. Попробуйте ответить («да» или «нет») на вопросы данного теста. Он поможет вам понять, готов ли ваш ребёнок к школе.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1. Может ли ваш ребёнок заниматься самостоятельно 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каким-нибудь делом, требующим сосредоточенности в течение 25—30 минут (например, собирать конструктор или пазлы)?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2. Говорит ли ваш ребёнок, что он хочет идти в школу, потому 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что там он узнает много нового и интересного, найдёт новых 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друзей?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3. Может ли ваш ребёнок самостоятельно 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составить рассказ по картинке, включающий 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в себя не менее 5 предложений?</a:t>
            </a:r>
          </a:p>
        </p:txBody>
      </p:sp>
    </p:spTree>
    <p:extLst>
      <p:ext uri="{BB962C8B-B14F-4D97-AF65-F5344CB8AC3E}">
        <p14:creationId xmlns:p14="http://schemas.microsoft.com/office/powerpoint/2010/main" xmlns="" val="41967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6168" y="2532185"/>
            <a:ext cx="4057524" cy="3486610"/>
          </a:xfrm>
          <a:prstGeom prst="rect">
            <a:avLst/>
          </a:prstGeom>
          <a:solidFill>
            <a:schemeClr val="lt1">
              <a:alpha val="91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8978" y="661182"/>
            <a:ext cx="806078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                                            4. Знает ли ваш ребёнок наизусть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                                                несколько стихотворений?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                               5. Верно ли, что ваш ребёнок в присутствии 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                          незнакомых людей ведёт себя непринуждённо,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                   не стесняется?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6. Умеет ли ваш ребёнок изменять имя существительное по числам (например: рама — рамы, ухо — уши, человек — люди, ребёнок — дети)?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7. Умеет ли ваш ребёнок читать без ошибок по слогам 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или, что ещё лучше, целиком слова, состоящие 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из 2—3 слогов?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8. Умеет ли ваш ребёнок считать до двадцати и обратно?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9. Может ли ваш ребёнок решать примеры на сложение и вычитание в пределах десяти?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10. Сможет ли ваш ребёнок точно 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повторить предложение 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(например: «Зайчик, вспрыгни на пенёк»)?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67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6168" y="2532185"/>
            <a:ext cx="4057524" cy="3486610"/>
          </a:xfrm>
          <a:prstGeom prst="rect">
            <a:avLst/>
          </a:prstGeom>
          <a:solidFill>
            <a:schemeClr val="lt1">
              <a:alpha val="91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4572" y="657396"/>
            <a:ext cx="828587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                                          11. Любит ли ваш ребёнок раскрашивать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                                   картинки, рисовать, лепить из пластилина?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                               12. Умеет ли ваш ребёнок пользоваться     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                       ножницами и клеем (например, делать аппликацию)?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13. Может ли ваш ребёнок обобщать понятия (например, назвать одним словом, а именно: мебель) стол, диван, стул, кресло)?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14. Может ли ваш ребёнок сравнить два предмета, то есть назвать сходство и различия между ними (например, 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ручка и карандаш, дерево и кустарник)?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15. Знает ли ваш ребёнок названия времён года, месяцев, 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дней недели, их последовательность?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16. Может ли ваш ребёнок понять и точно выполнить словесные инструкции?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67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6168" y="2532185"/>
            <a:ext cx="4057524" cy="3486610"/>
          </a:xfrm>
          <a:prstGeom prst="rect">
            <a:avLst/>
          </a:prstGeom>
          <a:solidFill>
            <a:schemeClr val="lt1">
              <a:alpha val="91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4572" y="657396"/>
            <a:ext cx="82858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                                         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7114" y="1166843"/>
            <a:ext cx="794824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Если вы утвердительно ответили на 15—16 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вопросов, можете считать, что ваш ребёнок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вполне готов к школе. Вы не напрасно с ним занимались, а школьные трудности, если они возникнут, будут легко преодолимы.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Если вы утвердительно ответили на 9—13 вопросов, значит ваш ребёнок многому научился. Содержание же вопросов, на которые вы ответили отрицательно, подскажет вам темы дальнейших занятий.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Если вы утвердительно ответили на 8 (и менее) вопросов, значит вам следует, во-первых, почитать специальную литературу, во-вторых, постараться уделять больше времени занятиям с ребёнком, в-третьих, обратиться за помощью к специалистам.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67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6168" y="2532185"/>
            <a:ext cx="4057524" cy="3486610"/>
          </a:xfrm>
          <a:prstGeom prst="rect">
            <a:avLst/>
          </a:prstGeom>
          <a:solidFill>
            <a:schemeClr val="lt1">
              <a:alpha val="91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4572" y="657396"/>
            <a:ext cx="82858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                                         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7114" y="1166843"/>
            <a:ext cx="7948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944" y="823860"/>
            <a:ext cx="823663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                                 Как правильно подготовить 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                                           ребёнка к школе?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Раньше готовым к школе считался ребёнок,   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обладающий определённым запасом знаний.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Сейчас психологи и педагоги утверждают, что знания — это не цель, а средство развития ребёнка. Главное — это не само знание, а умение им пользоваться, самостоятельно его добывать, анализировать. Поэтому самым важным элементом подготовки ребёнка к школе является формирование умения учиться.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Учите ребёнка сознательно подчинять свои действия общему правилу (например, читать книгу сидя, соблюдая расстояние от глаз до книги 25—30 см), внимательно слушать говорящего и точно выполнять данное задание, проявлять самостоятельность, инициативу, творчество в любом виде деятельности.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67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6168" y="2532185"/>
            <a:ext cx="4057524" cy="3486610"/>
          </a:xfrm>
          <a:prstGeom prst="rect">
            <a:avLst/>
          </a:prstGeom>
          <a:solidFill>
            <a:schemeClr val="lt1">
              <a:alpha val="91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4572" y="657396"/>
            <a:ext cx="82858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                                         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7114" y="1166843"/>
            <a:ext cx="7948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6774" y="323557"/>
            <a:ext cx="8117059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Расширяйте и углубляйте представления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ребёнка об окружающем мире. Если вы не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будете отмахиваться от возникающих у ребёнка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вопросов, не будете отгораживать его от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окружающей взрослой жизни — подготовка к школе будет         идти естественно и без напряжения.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Развивайте устную речь будущего школьника. Как можно чаще читайте своему ребёнку детскую литературу; беседуйте с ним о прочитанных произведениях; чаще просите ребёнка пересказать только что услышанную им сказку или рассказать о том, что интересного он увидел во время прогулки.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Чаще превращайте повседневные просьбы в развивающие задания. Например, для лучшего ориентирования ребёнка в пространстве эффективны следующие задания: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— Подай, пожалуйста, чашку, которая стоит справа от тарелки.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— Найди на верхней полке третью книгу,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считая справа налево.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— Скажи, что находится в комнате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за комодом, между стулом и диваном,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за телевизором.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67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6168" y="2532185"/>
            <a:ext cx="4057524" cy="3486610"/>
          </a:xfrm>
          <a:prstGeom prst="rect">
            <a:avLst/>
          </a:prstGeom>
          <a:solidFill>
            <a:schemeClr val="lt1">
              <a:alpha val="91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4572" y="657396"/>
            <a:ext cx="82858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                                         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7114" y="1166843"/>
            <a:ext cx="7948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5759" y="448322"/>
            <a:ext cx="8510955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Развивайте мелкую моторику с помощью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лепки, рисования, штриховки,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конструирования из различных деталей.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Чем лучше развита рука, тем легче ребёнку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научиться писать, тем быстрее развивается его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интеллект.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Приучайте будущего первоклассника к школьному режиму — рано ложиться спать и рано вставать. Прививайте ему привычку соблюдать элементарные санитарно-гигиенические навыки. Учите его самостоятельно одеваться, аккуратно складывать свои вещи, соблюдать порядок. Воспитывайте у ребёнка позитивное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отношение к школе. Попробуйте создать «благоприятную обстановку» вокруг школьной жизни, где будут новые друзья, мудрая учительница и целый набор новых впечатлений и эмоций. Никогда не запугивайте ребёнка школой: «Вот пойдёшь в школу, там быстро тебя воспитают!»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67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38ce4a5e74830e67d95ef488916384177ca3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1019</Words>
  <Application>Microsoft Office PowerPoint</Application>
  <PresentationFormat>Экран (4:3)</PresentationFormat>
  <Paragraphs>112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Марина Крестникова</cp:lastModifiedBy>
  <cp:revision>6</cp:revision>
  <dcterms:created xsi:type="dcterms:W3CDTF">2013-03-12T14:14:01Z</dcterms:created>
  <dcterms:modified xsi:type="dcterms:W3CDTF">2024-05-22T07:10:41Z</dcterms:modified>
</cp:coreProperties>
</file>