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7" r:id="rId7"/>
    <p:sldId id="266" r:id="rId8"/>
    <p:sldId id="268" r:id="rId9"/>
    <p:sldId id="269" r:id="rId10"/>
    <p:sldId id="270" r:id="rId11"/>
    <p:sldId id="274" r:id="rId12"/>
    <p:sldId id="271" r:id="rId13"/>
    <p:sldId id="275" r:id="rId14"/>
    <p:sldId id="272" r:id="rId15"/>
    <p:sldId id="273" r:id="rId16"/>
    <p:sldId id="261" r:id="rId17"/>
    <p:sldId id="257" r:id="rId18"/>
    <p:sldId id="258" r:id="rId19"/>
    <p:sldId id="259" r:id="rId20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068960"/>
            <a:ext cx="648072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94116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700D-8255-4F85-B03D-D4108BF47250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B97C-4DF8-48CF-A1DA-F91C7239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876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700D-8255-4F85-B03D-D4108BF47250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B97C-4DF8-48CF-A1DA-F91C7239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606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700D-8255-4F85-B03D-D4108BF47250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B97C-4DF8-48CF-A1DA-F91C7239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702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700D-8255-4F85-B03D-D4108BF47250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B97C-4DF8-48CF-A1DA-F91C7239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558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700D-8255-4F85-B03D-D4108BF47250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B97C-4DF8-48CF-A1DA-F91C7239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932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700D-8255-4F85-B03D-D4108BF47250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B97C-4DF8-48CF-A1DA-F91C7239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49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700D-8255-4F85-B03D-D4108BF47250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B97C-4DF8-48CF-A1DA-F91C7239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523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700D-8255-4F85-B03D-D4108BF47250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B97C-4DF8-48CF-A1DA-F91C7239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076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700D-8255-4F85-B03D-D4108BF47250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B97C-4DF8-48CF-A1DA-F91C7239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775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700D-8255-4F85-B03D-D4108BF47250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B97C-4DF8-48CF-A1DA-F91C7239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888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9700D-8255-4F85-B03D-D4108BF47250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B97C-4DF8-48CF-A1DA-F91C7239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978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9700D-8255-4F85-B03D-D4108BF47250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4B97C-4DF8-48CF-A1DA-F91C7239F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323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648072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Методика </a:t>
            </a:r>
            <a:r>
              <a:rPr lang="ru-RU" dirty="0"/>
              <a:t>обучения иностранному языку как </a:t>
            </a:r>
            <a:r>
              <a:rPr lang="ru-RU" dirty="0" smtClean="0"/>
              <a:t>наука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40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/>
              <a:t>Элементарная коммуникативная компетенция </a:t>
            </a:r>
            <a:r>
              <a:rPr lang="ru-RU" dirty="0" smtClean="0"/>
              <a:t>- способность </a:t>
            </a:r>
            <a:r>
              <a:rPr lang="ru-RU" dirty="0"/>
              <a:t>и готовность младшего школьника осуществлять межличностное и межкультурное общение с носителями изучаемого иностранного языка в соответствующих его жизненному опыту ситуациях.</a:t>
            </a:r>
          </a:p>
        </p:txBody>
      </p:sp>
    </p:spTree>
    <p:extLst>
      <p:ext uri="{BB962C8B-B14F-4D97-AF65-F5344CB8AC3E}">
        <p14:creationId xmlns:p14="http://schemas.microsoft.com/office/powerpoint/2010/main" val="211809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648072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Деятельностный характер предмета «Иностранный язык»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59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dirty="0"/>
              <a:t>Деятельностный характер предмета «Иностранный язык» </a:t>
            </a:r>
            <a:r>
              <a:rPr lang="ru-RU" dirty="0"/>
              <a:t>соответствует природе младшего школьника, воспринимающего мир целостно, эмоционально и активно. Это позволяет включать иноязычную речевую деятельность в другие виды деятельности, свойственные ребенку данного возраста (игровую, познавательную, художественную, эстетическую и т.п.) и дает возможность осуществлять  разнообразные  связи с предметами, изучаемыми в  начальной школе, и формировать </a:t>
            </a:r>
            <a:r>
              <a:rPr lang="ru-RU" dirty="0" err="1"/>
              <a:t>общеучебные</a:t>
            </a:r>
            <a:r>
              <a:rPr lang="ru-RU" dirty="0"/>
              <a:t> умения и навыки, которые  </a:t>
            </a:r>
            <a:r>
              <a:rPr lang="ru-RU" dirty="0" err="1"/>
              <a:t>межпредметны</a:t>
            </a:r>
            <a:r>
              <a:rPr lang="ru-RU" dirty="0"/>
              <a:t> по своему характеру.</a:t>
            </a:r>
          </a:p>
        </p:txBody>
      </p:sp>
    </p:spTree>
    <p:extLst>
      <p:ext uri="{BB962C8B-B14F-4D97-AF65-F5344CB8AC3E}">
        <p14:creationId xmlns:p14="http://schemas.microsoft.com/office/powerpoint/2010/main" val="185709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648072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 Принципы обучения иностранным языкам в начальной школе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Принцип коммуникативной </a:t>
            </a:r>
            <a:r>
              <a:rPr lang="ru-RU" dirty="0" smtClean="0"/>
              <a:t>направленности</a:t>
            </a:r>
          </a:p>
          <a:p>
            <a:r>
              <a:rPr lang="ru-RU" dirty="0"/>
              <a:t>Принцип устного </a:t>
            </a:r>
            <a:r>
              <a:rPr lang="ru-RU" dirty="0" smtClean="0"/>
              <a:t>опережения</a:t>
            </a:r>
          </a:p>
          <a:p>
            <a:r>
              <a:rPr lang="ru-RU" dirty="0"/>
              <a:t>Принцип интегративного развития коммуникативных  </a:t>
            </a:r>
            <a:r>
              <a:rPr lang="ru-RU" dirty="0" smtClean="0"/>
              <a:t>навыков</a:t>
            </a:r>
          </a:p>
          <a:p>
            <a:r>
              <a:rPr lang="ru-RU" dirty="0"/>
              <a:t>Принцип развивающего </a:t>
            </a:r>
            <a:r>
              <a:rPr lang="ru-RU" dirty="0" smtClean="0"/>
              <a:t>обучения</a:t>
            </a:r>
          </a:p>
          <a:p>
            <a:r>
              <a:rPr lang="ru-RU" dirty="0"/>
              <a:t>Принцип доступности и </a:t>
            </a:r>
            <a:r>
              <a:rPr lang="ru-RU" dirty="0" smtClean="0"/>
              <a:t>посильности</a:t>
            </a:r>
          </a:p>
          <a:p>
            <a:r>
              <a:rPr lang="ru-RU" dirty="0"/>
              <a:t>Принцип опоры на родной </a:t>
            </a:r>
            <a:r>
              <a:rPr lang="ru-RU" dirty="0" smtClean="0"/>
              <a:t>язык</a:t>
            </a:r>
          </a:p>
          <a:p>
            <a:r>
              <a:rPr lang="ru-RU" dirty="0"/>
              <a:t>Принцип социокультурной направленности, </a:t>
            </a:r>
            <a:r>
              <a:rPr lang="ru-RU" dirty="0" err="1"/>
              <a:t>соизучения</a:t>
            </a:r>
            <a:r>
              <a:rPr lang="ru-RU" dirty="0"/>
              <a:t> языка и </a:t>
            </a:r>
            <a:r>
              <a:rPr lang="ru-RU" dirty="0" smtClean="0"/>
              <a:t>культуры</a:t>
            </a:r>
          </a:p>
          <a:p>
            <a:r>
              <a:rPr lang="ru-RU" dirty="0"/>
              <a:t>Принцип диалога </a:t>
            </a:r>
            <a:r>
              <a:rPr lang="ru-RU" dirty="0" smtClean="0"/>
              <a:t>культур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658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Вопросы для самостоятельного изучения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Найти </a:t>
            </a:r>
            <a:r>
              <a:rPr lang="ru-RU" dirty="0"/>
              <a:t>информацию и ответить на вопросы письменно в тетради. Ответ на вопрос не должен превышать 10 строчек. Не нужно писать большими непонятными для Вас фразами. Кратко, точно, понятно</a:t>
            </a:r>
            <a:r>
              <a:rPr lang="ru-RU" dirty="0" smtClean="0"/>
              <a:t>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1.	Как и с какими науками связана методика преподавания иностранного языка?</a:t>
            </a:r>
          </a:p>
          <a:p>
            <a:pPr marL="0" indent="0">
              <a:buNone/>
            </a:pPr>
            <a:r>
              <a:rPr lang="ru-RU" dirty="0"/>
              <a:t>2.	Что значит «педагогическая система»?</a:t>
            </a:r>
          </a:p>
          <a:p>
            <a:pPr marL="0" indent="0">
              <a:buNone/>
            </a:pPr>
            <a:r>
              <a:rPr lang="ru-RU" dirty="0"/>
              <a:t>3.	Назовите основные компоненты педагогической системы (ссылка на автора)</a:t>
            </a:r>
          </a:p>
          <a:p>
            <a:pPr marL="0" indent="0">
              <a:buNone/>
            </a:pPr>
            <a:r>
              <a:rPr lang="ru-RU" dirty="0"/>
              <a:t>4.	Что значит двуединая цель обучения иностранному языку?</a:t>
            </a:r>
          </a:p>
          <a:p>
            <a:pPr marL="0" indent="0">
              <a:buNone/>
            </a:pPr>
            <a:r>
              <a:rPr lang="ru-RU" dirty="0"/>
              <a:t>5.	В чем существуют противоречия при обучении ИЯ?</a:t>
            </a:r>
          </a:p>
          <a:p>
            <a:pPr marL="0" indent="0">
              <a:buNone/>
            </a:pPr>
            <a:r>
              <a:rPr lang="ru-RU" dirty="0"/>
              <a:t>6.	Как возможно их решить? Ваше мнение.</a:t>
            </a:r>
          </a:p>
          <a:p>
            <a:pPr marL="0" indent="0">
              <a:buNone/>
            </a:pPr>
            <a:r>
              <a:rPr lang="ru-RU" dirty="0"/>
              <a:t>7.	Что определяет содержание обучения ИЯ младших школьников?</a:t>
            </a:r>
          </a:p>
          <a:p>
            <a:pPr marL="0" indent="0">
              <a:buNone/>
            </a:pPr>
            <a:r>
              <a:rPr lang="ru-RU" dirty="0"/>
              <a:t>8.	Систематизируйте формы организации обучения ИЯ?</a:t>
            </a:r>
          </a:p>
          <a:p>
            <a:pPr marL="0" indent="0">
              <a:buNone/>
            </a:pPr>
            <a:r>
              <a:rPr lang="ru-RU" dirty="0"/>
              <a:t>9.	Что такое «технология обучения»?</a:t>
            </a:r>
          </a:p>
          <a:p>
            <a:pPr marL="0" indent="0">
              <a:buNone/>
            </a:pPr>
            <a:r>
              <a:rPr lang="ru-RU" dirty="0"/>
              <a:t>10.	Как сформировать устойчивый познавательный интерес к изучению ИЯ?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82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05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Диаграмма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ltGray">
          <a:xfrm>
            <a:off x="5113338" y="5033218"/>
            <a:ext cx="2659062" cy="155575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72549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2466975" y="2442418"/>
            <a:ext cx="2390775" cy="5651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FDFDF"/>
              </a:gs>
              <a:gs pos="50000">
                <a:srgbClr val="DFDFDF">
                  <a:gamma/>
                  <a:tint val="24314"/>
                  <a:invGamma/>
                </a:srgbClr>
              </a:gs>
              <a:gs pos="100000">
                <a:srgbClr val="DFDFDF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5257800" y="2442418"/>
            <a:ext cx="2390775" cy="5651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FDFDF"/>
              </a:gs>
              <a:gs pos="50000">
                <a:srgbClr val="DFDFDF">
                  <a:gamma/>
                  <a:tint val="24314"/>
                  <a:invGamma/>
                </a:srgbClr>
              </a:gs>
              <a:gs pos="100000">
                <a:srgbClr val="DFDFDF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ltGray">
          <a:xfrm>
            <a:off x="2359025" y="5185618"/>
            <a:ext cx="2638425" cy="155575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8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white">
          <a:xfrm>
            <a:off x="2687638" y="5386511"/>
            <a:ext cx="1844675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solidFill>
                  <a:srgbClr val="FFFFFF"/>
                </a:solidFill>
              </a:rPr>
              <a:t>Вставьте необходимую информацию в данный блок</a:t>
            </a:r>
            <a:endParaRPr lang="en-US" sz="1600" b="1" dirty="0">
              <a:solidFill>
                <a:srgbClr val="FFFFFF"/>
              </a:solidFill>
            </a:endParaRP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460375" y="3464768"/>
            <a:ext cx="1827213" cy="1524000"/>
            <a:chOff x="4397" y="1430"/>
            <a:chExt cx="1005" cy="960"/>
          </a:xfrm>
        </p:grpSpPr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4397" y="1430"/>
              <a:ext cx="1005" cy="960"/>
            </a:xfrm>
            <a:prstGeom prst="homePlate">
              <a:avLst>
                <a:gd name="adj" fmla="val 26172"/>
              </a:avLst>
            </a:prstGeom>
            <a:gradFill rotWithShape="1">
              <a:gsLst>
                <a:gs pos="0">
                  <a:srgbClr val="D5E0E5">
                    <a:gamma/>
                    <a:shade val="66275"/>
                    <a:invGamma/>
                  </a:srgbClr>
                </a:gs>
                <a:gs pos="50000">
                  <a:srgbClr val="D5E0E5"/>
                </a:gs>
                <a:gs pos="100000">
                  <a:srgbClr val="D5E0E5">
                    <a:gamma/>
                    <a:shade val="6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rgbClr val="76858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4407" y="1440"/>
              <a:ext cx="978" cy="934"/>
            </a:xfrm>
            <a:prstGeom prst="homePlate">
              <a:avLst>
                <a:gd name="adj" fmla="val 26178"/>
              </a:avLst>
            </a:prstGeom>
            <a:noFill/>
            <a:ln w="9525" algn="ctr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460375" y="5164981"/>
            <a:ext cx="1827213" cy="1524000"/>
            <a:chOff x="4397" y="1430"/>
            <a:chExt cx="1005" cy="960"/>
          </a:xfrm>
        </p:grpSpPr>
        <p:sp>
          <p:nvSpPr>
            <p:cNvPr id="12" name="AutoShape 12"/>
            <p:cNvSpPr>
              <a:spLocks noChangeArrowheads="1"/>
            </p:cNvSpPr>
            <p:nvPr/>
          </p:nvSpPr>
          <p:spPr bwMode="gray">
            <a:xfrm>
              <a:off x="4397" y="1430"/>
              <a:ext cx="1005" cy="960"/>
            </a:xfrm>
            <a:prstGeom prst="homePlate">
              <a:avLst>
                <a:gd name="adj" fmla="val 26172"/>
              </a:avLst>
            </a:prstGeom>
            <a:gradFill rotWithShape="1">
              <a:gsLst>
                <a:gs pos="0">
                  <a:srgbClr val="D5E0E5">
                    <a:gamma/>
                    <a:shade val="66275"/>
                    <a:invGamma/>
                  </a:srgbClr>
                </a:gs>
                <a:gs pos="50000">
                  <a:srgbClr val="D5E0E5"/>
                </a:gs>
                <a:gs pos="100000">
                  <a:srgbClr val="D5E0E5">
                    <a:gamma/>
                    <a:shade val="6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rgbClr val="76858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13"/>
            <p:cNvSpPr>
              <a:spLocks noChangeArrowheads="1"/>
            </p:cNvSpPr>
            <p:nvPr/>
          </p:nvSpPr>
          <p:spPr bwMode="gray">
            <a:xfrm>
              <a:off x="4407" y="1440"/>
              <a:ext cx="978" cy="934"/>
            </a:xfrm>
            <a:prstGeom prst="homePlate">
              <a:avLst>
                <a:gd name="adj" fmla="val 26178"/>
              </a:avLst>
            </a:prstGeom>
            <a:gradFill rotWithShape="1">
              <a:gsLst>
                <a:gs pos="0">
                  <a:srgbClr val="D5E0E5">
                    <a:gamma/>
                    <a:shade val="66275"/>
                    <a:invGamma/>
                  </a:srgbClr>
                </a:gs>
                <a:gs pos="50000">
                  <a:srgbClr val="D5E0E5"/>
                </a:gs>
                <a:gs pos="100000">
                  <a:srgbClr val="D5E0E5">
                    <a:gamma/>
                    <a:shade val="6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" name="Rectangle 14"/>
          <p:cNvSpPr>
            <a:spLocks noChangeArrowheads="1"/>
          </p:cNvSpPr>
          <p:nvPr/>
        </p:nvSpPr>
        <p:spPr bwMode="gray">
          <a:xfrm>
            <a:off x="381000" y="4012456"/>
            <a:ext cx="18367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ru-RU" sz="2000" b="1" dirty="0" smtClean="0">
                <a:solidFill>
                  <a:srgbClr val="333333"/>
                </a:solidFill>
              </a:rPr>
              <a:t>Заголовок</a:t>
            </a:r>
            <a:endParaRPr lang="en-US" sz="2000" b="1" dirty="0">
              <a:solidFill>
                <a:srgbClr val="333333"/>
              </a:solidFill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gray">
          <a:xfrm>
            <a:off x="381000" y="5706318"/>
            <a:ext cx="18367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ru-RU" sz="2000" b="1" dirty="0" smtClean="0">
                <a:solidFill>
                  <a:srgbClr val="333333"/>
                </a:solidFill>
              </a:rPr>
              <a:t>Заголовок</a:t>
            </a:r>
            <a:endParaRPr lang="en-US" sz="2000" b="1" dirty="0">
              <a:solidFill>
                <a:srgbClr val="333333"/>
              </a:solidFill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white">
          <a:xfrm>
            <a:off x="5257800" y="5511943"/>
            <a:ext cx="2362200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FFFFFF"/>
                </a:solidFill>
              </a:rPr>
              <a:t>Вставьте необходимую информацию в данный блок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gray">
          <a:xfrm>
            <a:off x="2554288" y="2510681"/>
            <a:ext cx="22463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ru-RU" sz="2400" b="1" dirty="0" smtClean="0"/>
              <a:t>До</a:t>
            </a:r>
            <a:endParaRPr lang="en-US" sz="2400" b="1" dirty="0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gray">
          <a:xfrm>
            <a:off x="5348288" y="2510681"/>
            <a:ext cx="22463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ru-RU" sz="2400" b="1" dirty="0" smtClean="0"/>
              <a:t>После</a:t>
            </a:r>
            <a:endParaRPr lang="en-US" sz="2400" b="1" dirty="0"/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381000" y="1664543"/>
            <a:ext cx="638492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Clr>
                <a:srgbClr val="D7181F"/>
              </a:buClr>
              <a:buFont typeface="Wingdings" pitchFamily="2" charset="2"/>
              <a:buChar char="v"/>
            </a:pPr>
            <a:r>
              <a:rPr lang="en-US" sz="1600" b="1" dirty="0">
                <a:solidFill>
                  <a:srgbClr val="1C1C1C"/>
                </a:solidFill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</a:rPr>
              <a:t>Вставьте</a:t>
            </a:r>
            <a:r>
              <a:rPr lang="ru-RU" sz="1600" dirty="0" smtClean="0">
                <a:solidFill>
                  <a:srgbClr val="000000"/>
                </a:solidFill>
              </a:rPr>
              <a:t> необходимую информацию в данный блок 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gray">
          <a:xfrm>
            <a:off x="5113338" y="3212356"/>
            <a:ext cx="2659062" cy="15557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72549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gray">
          <a:xfrm>
            <a:off x="2359025" y="3356818"/>
            <a:ext cx="2638425" cy="15557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white">
          <a:xfrm>
            <a:off x="2687638" y="3514303"/>
            <a:ext cx="1844675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smtClean="0">
                <a:solidFill>
                  <a:srgbClr val="FFFFFF"/>
                </a:solidFill>
              </a:rPr>
              <a:t>Вставьте необходимую информацию в данный блок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white">
          <a:xfrm>
            <a:off x="5257800" y="3639735"/>
            <a:ext cx="2362200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FFFFFF"/>
                </a:solidFill>
              </a:rPr>
              <a:t>Вставьте необходимую информацию в данный блок</a:t>
            </a:r>
            <a:endParaRPr lang="en-US" sz="1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64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</a:t>
            </a:r>
            <a:endParaRPr lang="ru-RU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359275" y="4231729"/>
            <a:ext cx="4267200" cy="9417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D7181F"/>
                </a:solidFill>
              </a:rPr>
              <a:t>2. </a:t>
            </a:r>
            <a:r>
              <a:rPr lang="ru-RU" b="1" dirty="0" smtClean="0">
                <a:solidFill>
                  <a:srgbClr val="D7181F"/>
                </a:solidFill>
              </a:rPr>
              <a:t>Описание для графика</a:t>
            </a:r>
            <a:endParaRPr lang="en-US" b="1" dirty="0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400" b="1" dirty="0" smtClean="0"/>
              <a:t>       </a:t>
            </a:r>
            <a:r>
              <a:rPr lang="ru-RU" sz="1400" b="1" dirty="0" smtClean="0"/>
              <a:t>Детальное описание</a:t>
            </a:r>
            <a:endParaRPr lang="en-US" sz="1400" b="1" dirty="0" smtClean="0"/>
          </a:p>
          <a:p>
            <a:pPr>
              <a:lnSpc>
                <a:spcPct val="120000"/>
              </a:lnSpc>
            </a:pPr>
            <a:r>
              <a:rPr lang="en-US" sz="1400" b="1" dirty="0" smtClean="0"/>
              <a:t>       </a:t>
            </a:r>
            <a:r>
              <a:rPr lang="ru-RU" sz="1400" b="1" dirty="0" smtClean="0"/>
              <a:t>Детальное описание</a:t>
            </a:r>
            <a:endParaRPr lang="en-US" sz="1400" b="1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359275" y="2793454"/>
            <a:ext cx="4267200" cy="9417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D7181F"/>
                </a:solidFill>
              </a:rPr>
              <a:t>1. </a:t>
            </a:r>
            <a:r>
              <a:rPr lang="ru-RU" b="1" dirty="0" smtClean="0">
                <a:solidFill>
                  <a:srgbClr val="D7181F"/>
                </a:solidFill>
              </a:rPr>
              <a:t>Описание для графика</a:t>
            </a:r>
            <a:endParaRPr lang="en-US" b="1" dirty="0">
              <a:solidFill>
                <a:srgbClr val="D7181F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400" b="1" dirty="0"/>
              <a:t>       </a:t>
            </a:r>
            <a:r>
              <a:rPr lang="ru-RU" sz="1400" b="1" dirty="0" smtClean="0"/>
              <a:t>Детальное описание</a:t>
            </a:r>
            <a:endParaRPr lang="en-US" sz="1400" b="1" dirty="0"/>
          </a:p>
          <a:p>
            <a:pPr>
              <a:lnSpc>
                <a:spcPct val="120000"/>
              </a:lnSpc>
            </a:pPr>
            <a:r>
              <a:rPr lang="en-US" sz="1400" b="1" dirty="0"/>
              <a:t>       </a:t>
            </a:r>
            <a:r>
              <a:rPr lang="ru-RU" sz="1400" b="1" dirty="0" smtClean="0"/>
              <a:t>Детальное описание</a:t>
            </a:r>
            <a:endParaRPr lang="en-US" sz="1400" b="1" dirty="0" smtClean="0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black">
          <a:xfrm>
            <a:off x="4359275" y="4003129"/>
            <a:ext cx="4419600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ltGray">
          <a:xfrm>
            <a:off x="701675" y="5679529"/>
            <a:ext cx="3146425" cy="485775"/>
          </a:xfrm>
          <a:prstGeom prst="roundRect">
            <a:avLst>
              <a:gd name="adj" fmla="val 50000"/>
            </a:avLst>
          </a:prstGeom>
          <a:solidFill>
            <a:srgbClr val="333399"/>
          </a:solidFill>
          <a:ln w="28575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white">
          <a:xfrm>
            <a:off x="1234504" y="5727154"/>
            <a:ext cx="222682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EFEFE"/>
                </a:solidFill>
              </a:rPr>
              <a:t>Название графика</a:t>
            </a:r>
            <a:endParaRPr lang="en-US" sz="2000" b="1" dirty="0">
              <a:solidFill>
                <a:srgbClr val="FEFEFE"/>
              </a:solidFill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gray">
          <a:xfrm rot="10800000">
            <a:off x="655638" y="1929854"/>
            <a:ext cx="2408237" cy="2251075"/>
          </a:xfrm>
          <a:custGeom>
            <a:avLst/>
            <a:gdLst/>
            <a:ahLst/>
            <a:cxnLst>
              <a:cxn ang="0">
                <a:pos x="0" y="756"/>
              </a:cxn>
              <a:cxn ang="0">
                <a:pos x="191" y="591"/>
              </a:cxn>
              <a:cxn ang="0">
                <a:pos x="190" y="672"/>
              </a:cxn>
              <a:cxn ang="0">
                <a:pos x="194" y="672"/>
              </a:cxn>
              <a:cxn ang="0">
                <a:pos x="205" y="672"/>
              </a:cxn>
              <a:cxn ang="0">
                <a:pos x="225" y="671"/>
              </a:cxn>
              <a:cxn ang="0">
                <a:pos x="250" y="667"/>
              </a:cxn>
              <a:cxn ang="0">
                <a:pos x="281" y="662"/>
              </a:cxn>
              <a:cxn ang="0">
                <a:pos x="316" y="653"/>
              </a:cxn>
              <a:cxn ang="0">
                <a:pos x="356" y="641"/>
              </a:cxn>
              <a:cxn ang="0">
                <a:pos x="399" y="626"/>
              </a:cxn>
              <a:cxn ang="0">
                <a:pos x="444" y="605"/>
              </a:cxn>
              <a:cxn ang="0">
                <a:pos x="492" y="578"/>
              </a:cxn>
              <a:cxn ang="0">
                <a:pos x="540" y="547"/>
              </a:cxn>
              <a:cxn ang="0">
                <a:pos x="587" y="508"/>
              </a:cxn>
              <a:cxn ang="0">
                <a:pos x="635" y="463"/>
              </a:cxn>
              <a:cxn ang="0">
                <a:pos x="689" y="405"/>
              </a:cxn>
              <a:cxn ang="0">
                <a:pos x="737" y="350"/>
              </a:cxn>
              <a:cxn ang="0">
                <a:pos x="780" y="298"/>
              </a:cxn>
              <a:cxn ang="0">
                <a:pos x="816" y="249"/>
              </a:cxn>
              <a:cxn ang="0">
                <a:pos x="847" y="204"/>
              </a:cxn>
              <a:cxn ang="0">
                <a:pos x="873" y="164"/>
              </a:cxn>
              <a:cxn ang="0">
                <a:pos x="895" y="126"/>
              </a:cxn>
              <a:cxn ang="0">
                <a:pos x="913" y="94"/>
              </a:cxn>
              <a:cxn ang="0">
                <a:pos x="926" y="66"/>
              </a:cxn>
              <a:cxn ang="0">
                <a:pos x="936" y="42"/>
              </a:cxn>
              <a:cxn ang="0">
                <a:pos x="944" y="24"/>
              </a:cxn>
              <a:cxn ang="0">
                <a:pos x="949" y="12"/>
              </a:cxn>
              <a:cxn ang="0">
                <a:pos x="952" y="2"/>
              </a:cxn>
              <a:cxn ang="0">
                <a:pos x="952" y="0"/>
              </a:cxn>
              <a:cxn ang="0">
                <a:pos x="952" y="4"/>
              </a:cxn>
              <a:cxn ang="0">
                <a:pos x="950" y="17"/>
              </a:cxn>
              <a:cxn ang="0">
                <a:pos x="948" y="36"/>
              </a:cxn>
              <a:cxn ang="0">
                <a:pos x="942" y="62"/>
              </a:cxn>
              <a:cxn ang="0">
                <a:pos x="936" y="93"/>
              </a:cxn>
              <a:cxn ang="0">
                <a:pos x="927" y="130"/>
              </a:cxn>
              <a:cxn ang="0">
                <a:pos x="914" y="172"/>
              </a:cxn>
              <a:cxn ang="0">
                <a:pos x="899" y="217"/>
              </a:cxn>
              <a:cxn ang="0">
                <a:pos x="881" y="264"/>
              </a:cxn>
              <a:cxn ang="0">
                <a:pos x="857" y="315"/>
              </a:cxn>
              <a:cxn ang="0">
                <a:pos x="830" y="368"/>
              </a:cxn>
              <a:cxn ang="0">
                <a:pos x="798" y="421"/>
              </a:cxn>
              <a:cxn ang="0">
                <a:pos x="762" y="475"/>
              </a:cxn>
              <a:cxn ang="0">
                <a:pos x="719" y="529"/>
              </a:cxn>
              <a:cxn ang="0">
                <a:pos x="671" y="582"/>
              </a:cxn>
              <a:cxn ang="0">
                <a:pos x="613" y="637"/>
              </a:cxn>
              <a:cxn ang="0">
                <a:pos x="555" y="685"/>
              </a:cxn>
              <a:cxn ang="0">
                <a:pos x="500" y="726"/>
              </a:cxn>
              <a:cxn ang="0">
                <a:pos x="447" y="761"/>
              </a:cxn>
              <a:cxn ang="0">
                <a:pos x="396" y="790"/>
              </a:cxn>
              <a:cxn ang="0">
                <a:pos x="350" y="813"/>
              </a:cxn>
              <a:cxn ang="0">
                <a:pos x="307" y="831"/>
              </a:cxn>
              <a:cxn ang="0">
                <a:pos x="270" y="845"/>
              </a:cxn>
              <a:cxn ang="0">
                <a:pos x="238" y="855"/>
              </a:cxn>
              <a:cxn ang="0">
                <a:pos x="212" y="862"/>
              </a:cxn>
              <a:cxn ang="0">
                <a:pos x="192" y="866"/>
              </a:cxn>
              <a:cxn ang="0">
                <a:pos x="181" y="868"/>
              </a:cxn>
              <a:cxn ang="0">
                <a:pos x="176" y="868"/>
              </a:cxn>
              <a:cxn ang="0">
                <a:pos x="167" y="947"/>
              </a:cxn>
              <a:cxn ang="0">
                <a:pos x="0" y="756"/>
              </a:cxn>
            </a:cxnLst>
            <a:rect l="0" t="0" r="r" b="b"/>
            <a:pathLst>
              <a:path w="952" h="947">
                <a:moveTo>
                  <a:pt x="0" y="756"/>
                </a:moveTo>
                <a:lnTo>
                  <a:pt x="191" y="591"/>
                </a:lnTo>
                <a:lnTo>
                  <a:pt x="190" y="672"/>
                </a:lnTo>
                <a:lnTo>
                  <a:pt x="194" y="672"/>
                </a:lnTo>
                <a:lnTo>
                  <a:pt x="205" y="672"/>
                </a:lnTo>
                <a:lnTo>
                  <a:pt x="225" y="671"/>
                </a:lnTo>
                <a:lnTo>
                  <a:pt x="250" y="667"/>
                </a:lnTo>
                <a:lnTo>
                  <a:pt x="281" y="662"/>
                </a:lnTo>
                <a:lnTo>
                  <a:pt x="316" y="653"/>
                </a:lnTo>
                <a:lnTo>
                  <a:pt x="356" y="641"/>
                </a:lnTo>
                <a:lnTo>
                  <a:pt x="399" y="626"/>
                </a:lnTo>
                <a:lnTo>
                  <a:pt x="444" y="605"/>
                </a:lnTo>
                <a:lnTo>
                  <a:pt x="492" y="578"/>
                </a:lnTo>
                <a:lnTo>
                  <a:pt x="540" y="547"/>
                </a:lnTo>
                <a:lnTo>
                  <a:pt x="587" y="508"/>
                </a:lnTo>
                <a:lnTo>
                  <a:pt x="635" y="463"/>
                </a:lnTo>
                <a:lnTo>
                  <a:pt x="689" y="405"/>
                </a:lnTo>
                <a:lnTo>
                  <a:pt x="737" y="350"/>
                </a:lnTo>
                <a:lnTo>
                  <a:pt x="780" y="298"/>
                </a:lnTo>
                <a:lnTo>
                  <a:pt x="816" y="249"/>
                </a:lnTo>
                <a:lnTo>
                  <a:pt x="847" y="204"/>
                </a:lnTo>
                <a:lnTo>
                  <a:pt x="873" y="164"/>
                </a:lnTo>
                <a:lnTo>
                  <a:pt x="895" y="126"/>
                </a:lnTo>
                <a:lnTo>
                  <a:pt x="913" y="94"/>
                </a:lnTo>
                <a:lnTo>
                  <a:pt x="926" y="66"/>
                </a:lnTo>
                <a:lnTo>
                  <a:pt x="936" y="42"/>
                </a:lnTo>
                <a:lnTo>
                  <a:pt x="944" y="24"/>
                </a:lnTo>
                <a:lnTo>
                  <a:pt x="949" y="12"/>
                </a:lnTo>
                <a:lnTo>
                  <a:pt x="952" y="2"/>
                </a:lnTo>
                <a:lnTo>
                  <a:pt x="952" y="0"/>
                </a:lnTo>
                <a:lnTo>
                  <a:pt x="952" y="4"/>
                </a:lnTo>
                <a:lnTo>
                  <a:pt x="950" y="17"/>
                </a:lnTo>
                <a:lnTo>
                  <a:pt x="948" y="36"/>
                </a:lnTo>
                <a:lnTo>
                  <a:pt x="942" y="62"/>
                </a:lnTo>
                <a:lnTo>
                  <a:pt x="936" y="93"/>
                </a:lnTo>
                <a:lnTo>
                  <a:pt x="927" y="130"/>
                </a:lnTo>
                <a:lnTo>
                  <a:pt x="914" y="172"/>
                </a:lnTo>
                <a:lnTo>
                  <a:pt x="899" y="217"/>
                </a:lnTo>
                <a:lnTo>
                  <a:pt x="881" y="264"/>
                </a:lnTo>
                <a:lnTo>
                  <a:pt x="857" y="315"/>
                </a:lnTo>
                <a:lnTo>
                  <a:pt x="830" y="368"/>
                </a:lnTo>
                <a:lnTo>
                  <a:pt x="798" y="421"/>
                </a:lnTo>
                <a:lnTo>
                  <a:pt x="762" y="475"/>
                </a:lnTo>
                <a:lnTo>
                  <a:pt x="719" y="529"/>
                </a:lnTo>
                <a:lnTo>
                  <a:pt x="671" y="582"/>
                </a:lnTo>
                <a:lnTo>
                  <a:pt x="613" y="637"/>
                </a:lnTo>
                <a:lnTo>
                  <a:pt x="555" y="685"/>
                </a:lnTo>
                <a:lnTo>
                  <a:pt x="500" y="726"/>
                </a:lnTo>
                <a:lnTo>
                  <a:pt x="447" y="761"/>
                </a:lnTo>
                <a:lnTo>
                  <a:pt x="396" y="790"/>
                </a:lnTo>
                <a:lnTo>
                  <a:pt x="350" y="813"/>
                </a:lnTo>
                <a:lnTo>
                  <a:pt x="307" y="831"/>
                </a:lnTo>
                <a:lnTo>
                  <a:pt x="270" y="845"/>
                </a:lnTo>
                <a:lnTo>
                  <a:pt x="238" y="855"/>
                </a:lnTo>
                <a:lnTo>
                  <a:pt x="212" y="862"/>
                </a:lnTo>
                <a:lnTo>
                  <a:pt x="192" y="866"/>
                </a:lnTo>
                <a:lnTo>
                  <a:pt x="181" y="868"/>
                </a:lnTo>
                <a:lnTo>
                  <a:pt x="176" y="868"/>
                </a:lnTo>
                <a:lnTo>
                  <a:pt x="167" y="947"/>
                </a:lnTo>
                <a:lnTo>
                  <a:pt x="0" y="756"/>
                </a:lnTo>
                <a:close/>
              </a:path>
            </a:pathLst>
          </a:custGeom>
          <a:solidFill>
            <a:schemeClr val="folHlink"/>
          </a:solidFill>
          <a:ln w="0">
            <a:noFill/>
            <a:prstDash val="solid"/>
            <a:round/>
            <a:headEnd/>
            <a:tailEnd/>
          </a:ln>
          <a:effectLst>
            <a:outerShdw dist="107763" dir="2700000" algn="ctr" rotWithShape="0">
              <a:srgbClr val="080808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gray">
          <a:xfrm>
            <a:off x="244475" y="4904829"/>
            <a:ext cx="4267200" cy="652463"/>
          </a:xfrm>
          <a:prstGeom prst="cube">
            <a:avLst>
              <a:gd name="adj" fmla="val 49880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ltGray">
          <a:xfrm rot="16200000" flipV="1">
            <a:off x="624682" y="4429373"/>
            <a:ext cx="954087" cy="466725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rgbClr val="ECAE8C">
                  <a:gamma/>
                  <a:shade val="75686"/>
                  <a:invGamma/>
                </a:srgbClr>
              </a:gs>
              <a:gs pos="100000">
                <a:srgbClr val="ECAE8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ltGray">
          <a:xfrm rot="16200000" flipV="1">
            <a:off x="1172369" y="4162673"/>
            <a:ext cx="1487487" cy="466725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rgbClr val="F0CD74">
                  <a:gamma/>
                  <a:shade val="75686"/>
                  <a:invGamma/>
                </a:srgbClr>
              </a:gs>
              <a:gs pos="100000">
                <a:srgbClr val="F0CD74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ltGray">
          <a:xfrm rot="16200000" flipV="1">
            <a:off x="1715294" y="3934073"/>
            <a:ext cx="1944687" cy="466725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rgbClr val="BDACE6">
                  <a:gamma/>
                  <a:shade val="75686"/>
                  <a:invGamma/>
                </a:srgbClr>
              </a:gs>
              <a:gs pos="100000">
                <a:srgbClr val="BDACE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 rot="16200000" flipV="1">
            <a:off x="1972469" y="3362573"/>
            <a:ext cx="3087687" cy="466725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rgbClr val="74ABC6">
                  <a:gamma/>
                  <a:shade val="75686"/>
                  <a:invGamma/>
                </a:srgbClr>
              </a:gs>
              <a:gs pos="100000">
                <a:srgbClr val="74ABC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gray">
          <a:xfrm>
            <a:off x="752475" y="5220742"/>
            <a:ext cx="635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FEFEFE"/>
                </a:solidFill>
              </a:rPr>
              <a:t>2003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543050" y="5220742"/>
            <a:ext cx="635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FEFEFE"/>
                </a:solidFill>
              </a:rPr>
              <a:t>2004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gray">
          <a:xfrm>
            <a:off x="2324100" y="5220742"/>
            <a:ext cx="635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FEFEFE"/>
                </a:solidFill>
              </a:rPr>
              <a:t>2005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gray">
          <a:xfrm>
            <a:off x="3181350" y="5220742"/>
            <a:ext cx="635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FEFEFE"/>
                </a:solidFill>
              </a:rPr>
              <a:t>2006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black">
          <a:xfrm>
            <a:off x="844550" y="427617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EFEFE"/>
                </a:solidFill>
              </a:rPr>
              <a:t>30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black">
          <a:xfrm>
            <a:off x="1644650" y="377135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black">
          <a:xfrm>
            <a:off x="2416175" y="330462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black">
          <a:xfrm>
            <a:off x="3171825" y="216162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EFEFE"/>
                </a:solidFill>
              </a:rPr>
              <a:t>120</a:t>
            </a:r>
          </a:p>
        </p:txBody>
      </p:sp>
    </p:spTree>
    <p:extLst>
      <p:ext uri="{BB962C8B-B14F-4D97-AF65-F5344CB8AC3E}">
        <p14:creationId xmlns:p14="http://schemas.microsoft.com/office/powerpoint/2010/main" val="204133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Заголовок слайда</a:t>
            </a:r>
            <a:endParaRPr lang="ru-RU" dirty="0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1219200" y="2098700"/>
            <a:ext cx="6653213" cy="11445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222375" y="3689375"/>
            <a:ext cx="6653213" cy="1019175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1230313" y="5205437"/>
            <a:ext cx="6653212" cy="1031875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 flipV="1">
            <a:off x="1393825" y="3019450"/>
            <a:ext cx="6397625" cy="661987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flipV="1">
            <a:off x="1296988" y="1427187"/>
            <a:ext cx="6502400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 flipV="1">
            <a:off x="1349375" y="4538687"/>
            <a:ext cx="6475413" cy="665163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39999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9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6350" y="2141562"/>
            <a:ext cx="674688" cy="574675"/>
          </a:xfrm>
          <a:prstGeom prst="rect">
            <a:avLst/>
          </a:prstGeom>
          <a:noFill/>
        </p:spPr>
      </p:pic>
      <p:pic>
        <p:nvPicPr>
          <p:cNvPr id="10" name="Picture 10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3175" y="3735412"/>
            <a:ext cx="676275" cy="573088"/>
          </a:xfrm>
          <a:prstGeom prst="rect">
            <a:avLst/>
          </a:prstGeom>
          <a:noFill/>
        </p:spPr>
      </p:pic>
      <p:pic>
        <p:nvPicPr>
          <p:cNvPr id="11" name="Picture 11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277938" y="5246712"/>
            <a:ext cx="674687" cy="573088"/>
          </a:xfrm>
          <a:prstGeom prst="rect">
            <a:avLst/>
          </a:prstGeom>
          <a:noFill/>
        </p:spPr>
      </p:pic>
      <p:sp>
        <p:nvSpPr>
          <p:cNvPr id="12" name="AutoShape 12"/>
          <p:cNvSpPr>
            <a:spLocks noChangeArrowheads="1"/>
          </p:cNvSpPr>
          <p:nvPr/>
        </p:nvSpPr>
        <p:spPr bwMode="gray">
          <a:xfrm>
            <a:off x="1706563" y="1871687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>
            <a:off x="1706563" y="3481412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gray">
          <a:xfrm>
            <a:off x="1706563" y="4983187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630363" y="2481287"/>
            <a:ext cx="60198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 dirty="0">
                <a:solidFill>
                  <a:srgbClr val="FEFFFF"/>
                </a:solidFill>
              </a:rPr>
              <a:t>- </a:t>
            </a:r>
            <a:r>
              <a:rPr lang="ru-RU" sz="1600" b="1" dirty="0" smtClean="0">
                <a:solidFill>
                  <a:srgbClr val="FEFFFF"/>
                </a:solidFill>
              </a:rPr>
              <a:t>Подробное </a:t>
            </a:r>
            <a:r>
              <a:rPr lang="ru-RU" sz="1600" dirty="0" smtClean="0">
                <a:solidFill>
                  <a:srgbClr val="FEFFFF"/>
                </a:solidFill>
              </a:rPr>
              <a:t>описание блока информации, детализация представленной позиции</a:t>
            </a:r>
            <a:r>
              <a:rPr lang="en-US" sz="1600" dirty="0" smtClean="0">
                <a:solidFill>
                  <a:srgbClr val="FEFFFF"/>
                </a:solidFill>
              </a:rPr>
              <a:t>.</a:t>
            </a:r>
            <a:endParaRPr lang="en-US" sz="1600" dirty="0">
              <a:solidFill>
                <a:srgbClr val="FEFFFF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gray">
          <a:xfrm>
            <a:off x="1630363" y="4017987"/>
            <a:ext cx="60198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 dirty="0">
                <a:solidFill>
                  <a:srgbClr val="FEFFFF"/>
                </a:solidFill>
              </a:rPr>
              <a:t>- </a:t>
            </a:r>
            <a:r>
              <a:rPr lang="ru-RU" sz="1600" b="1" dirty="0" smtClean="0">
                <a:solidFill>
                  <a:srgbClr val="FEFFFF"/>
                </a:solidFill>
              </a:rPr>
              <a:t>Подробное </a:t>
            </a:r>
            <a:r>
              <a:rPr lang="ru-RU" sz="1600" dirty="0" smtClean="0">
                <a:solidFill>
                  <a:srgbClr val="FEFFFF"/>
                </a:solidFill>
              </a:rPr>
              <a:t>описание блока информации, детализация представленной позиции</a:t>
            </a:r>
            <a:r>
              <a:rPr lang="en-US" sz="1600" dirty="0" smtClean="0">
                <a:solidFill>
                  <a:srgbClr val="FEFFFF"/>
                </a:solidFill>
              </a:rPr>
              <a:t>.</a:t>
            </a:r>
            <a:endParaRPr lang="en-US" sz="1600" dirty="0">
              <a:solidFill>
                <a:srgbClr val="FEFFFF"/>
              </a:solidFill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gray">
          <a:xfrm>
            <a:off x="1630363" y="5495950"/>
            <a:ext cx="60198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 dirty="0" smtClean="0">
                <a:solidFill>
                  <a:srgbClr val="FEFFFF"/>
                </a:solidFill>
              </a:rPr>
              <a:t>- </a:t>
            </a:r>
            <a:r>
              <a:rPr lang="ru-RU" sz="1600" b="1" dirty="0" smtClean="0">
                <a:solidFill>
                  <a:srgbClr val="FEFFFF"/>
                </a:solidFill>
              </a:rPr>
              <a:t>Подробное </a:t>
            </a:r>
            <a:r>
              <a:rPr lang="ru-RU" sz="1600" dirty="0" smtClean="0">
                <a:solidFill>
                  <a:srgbClr val="FEFFFF"/>
                </a:solidFill>
              </a:rPr>
              <a:t>описание блока информации, детализация представленной позиции</a:t>
            </a:r>
            <a:r>
              <a:rPr lang="en-US" sz="1600" dirty="0" smtClean="0">
                <a:solidFill>
                  <a:srgbClr val="FEFFFF"/>
                </a:solidFill>
              </a:rPr>
              <a:t>.</a:t>
            </a:r>
            <a:endParaRPr lang="en-US" sz="1600" dirty="0">
              <a:solidFill>
                <a:srgbClr val="FEFFFF"/>
              </a:solidFill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gray">
          <a:xfrm>
            <a:off x="2087563" y="1871687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Заголовок блока информации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gray">
          <a:xfrm>
            <a:off x="2087563" y="3490937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accent2"/>
                </a:solidFill>
              </a:rPr>
              <a:t>Заголовок блока информации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gray">
          <a:xfrm>
            <a:off x="2087563" y="4994300"/>
            <a:ext cx="5029200" cy="40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b="1" dirty="0" smtClean="0">
                <a:solidFill>
                  <a:schemeClr val="hlink"/>
                </a:solidFill>
              </a:rPr>
              <a:t>Заголовок блока информации</a:t>
            </a:r>
            <a:endParaRPr lang="en-US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7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1</a:t>
            </a:r>
            <a:r>
              <a:rPr lang="ru-RU" dirty="0" smtClean="0"/>
              <a:t>. </a:t>
            </a:r>
            <a:r>
              <a:rPr lang="ru-RU" sz="2400" dirty="0" smtClean="0"/>
              <a:t>методика </a:t>
            </a:r>
            <a:r>
              <a:rPr lang="ru-RU" sz="2400" dirty="0"/>
              <a:t>как учебный предмет в педагогических учебных заведениях, который должен обеспечивать теоретическую и практическую подготовку студентов к эффективной профессиональной деятельности;</a:t>
            </a:r>
          </a:p>
          <a:p>
            <a:pPr marL="0" indent="0" algn="just">
              <a:buNone/>
            </a:pPr>
            <a:r>
              <a:rPr lang="ru-RU" sz="2400" dirty="0"/>
              <a:t>2.	методика как совокупность форм, методов и приемов работы учителя, т.е. как «технология» профессиональной практической деятельности;</a:t>
            </a:r>
          </a:p>
          <a:p>
            <a:pPr marL="0" indent="0" algn="just">
              <a:buNone/>
            </a:pPr>
            <a:r>
              <a:rPr lang="ru-RU" sz="2400" dirty="0"/>
              <a:t>3.	методика как педагогическая наука, имеющая характеристики, присущие любой науке: объект и предмет исследования, категориальный аппарат, методы исследования.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539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/>
              <a:t>Общая методика </a:t>
            </a:r>
            <a:r>
              <a:rPr lang="ru-RU" sz="2400" dirty="0"/>
              <a:t>занимается изучением закономерностей и особенностей процесса обучения ИЯ независимо от того, о каком иностранном языке идет речь.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b="1" dirty="0" smtClean="0"/>
              <a:t>Частная </a:t>
            </a:r>
            <a:r>
              <a:rPr lang="ru-RU" sz="2400" b="1" dirty="0"/>
              <a:t>методика </a:t>
            </a:r>
            <a:r>
              <a:rPr lang="ru-RU" sz="2400" dirty="0"/>
              <a:t>исследует обучение тем языковым и речевым явлениям, которые являются  специфичными для конкретного иностранного языка.</a:t>
            </a:r>
          </a:p>
        </p:txBody>
      </p:sp>
    </p:spTree>
    <p:extLst>
      <p:ext uri="{BB962C8B-B14F-4D97-AF65-F5344CB8AC3E}">
        <p14:creationId xmlns:p14="http://schemas.microsoft.com/office/powerpoint/2010/main" val="224410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dirty="0" smtClean="0"/>
              <a:t>Методика </a:t>
            </a:r>
            <a:r>
              <a:rPr lang="ru-RU" b="1" dirty="0"/>
              <a:t>имеет в своей основе такие базисные категории, как подход,  система, метод, прием, способ и средства.</a:t>
            </a:r>
          </a:p>
        </p:txBody>
      </p:sp>
    </p:spTree>
    <p:extLst>
      <p:ext uri="{BB962C8B-B14F-4D97-AF65-F5344CB8AC3E}">
        <p14:creationId xmlns:p14="http://schemas.microsoft.com/office/powerpoint/2010/main" val="208469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/>
              <a:t>Подход к обучению </a:t>
            </a:r>
            <a:r>
              <a:rPr lang="ru-RU" sz="1800" dirty="0"/>
              <a:t>– реализация ведущей, доминирующей идеи обучения на практике в виде определенной стратегии и с помощью того или иного метода </a:t>
            </a:r>
            <a:r>
              <a:rPr lang="ru-RU" sz="1800" dirty="0" smtClean="0"/>
              <a:t>обучения.</a:t>
            </a:r>
          </a:p>
          <a:p>
            <a:pPr marL="0" indent="0" algn="just">
              <a:buNone/>
            </a:pPr>
            <a:r>
              <a:rPr lang="ru-RU" sz="1800" b="1" dirty="0" smtClean="0"/>
              <a:t>Метод </a:t>
            </a:r>
            <a:r>
              <a:rPr lang="ru-RU" sz="1800" b="1" dirty="0"/>
              <a:t>обучения </a:t>
            </a:r>
            <a:r>
              <a:rPr lang="ru-RU" sz="1800" dirty="0"/>
              <a:t>– базисная категория методики, способ познания, путь исследования и решения проблемной </a:t>
            </a:r>
            <a:r>
              <a:rPr lang="ru-RU" sz="1800" dirty="0" smtClean="0"/>
              <a:t>задачи.</a:t>
            </a:r>
          </a:p>
          <a:p>
            <a:pPr marL="0" indent="0" algn="just">
              <a:buNone/>
            </a:pPr>
            <a:r>
              <a:rPr lang="ru-RU" sz="1800" b="1" dirty="0"/>
              <a:t>Принципы обучения </a:t>
            </a:r>
            <a:r>
              <a:rPr lang="ru-RU" sz="1800" dirty="0"/>
              <a:t>– основные положения, определяющие характер процесса </a:t>
            </a:r>
            <a:r>
              <a:rPr lang="ru-RU" sz="1800" dirty="0" smtClean="0"/>
              <a:t>обучения.</a:t>
            </a:r>
          </a:p>
          <a:p>
            <a:pPr marL="0" indent="0" algn="just">
              <a:buNone/>
            </a:pPr>
            <a:r>
              <a:rPr lang="ru-RU" sz="1800" b="1" dirty="0"/>
              <a:t>Прием</a:t>
            </a:r>
            <a:r>
              <a:rPr lang="ru-RU" sz="1800" dirty="0"/>
              <a:t> – базисная категория методики, соотносимая с конкретными </a:t>
            </a:r>
            <a:r>
              <a:rPr lang="ru-RU" sz="1800" dirty="0" smtClean="0"/>
              <a:t>действиями.</a:t>
            </a:r>
          </a:p>
          <a:p>
            <a:pPr marL="0" indent="0" algn="just">
              <a:buNone/>
            </a:pPr>
            <a:r>
              <a:rPr lang="ru-RU" sz="1800" b="1" dirty="0"/>
              <a:t>Цель обучения </a:t>
            </a:r>
            <a:r>
              <a:rPr lang="ru-RU" sz="1800" dirty="0"/>
              <a:t>– это то, к чему мы стремимся в процессе обучения ИЯ, это идеально планируемый </a:t>
            </a:r>
            <a:r>
              <a:rPr lang="ru-RU" sz="1800" dirty="0" smtClean="0"/>
              <a:t>результат.</a:t>
            </a:r>
          </a:p>
          <a:p>
            <a:pPr marL="0" indent="0" algn="just">
              <a:buNone/>
            </a:pPr>
            <a:r>
              <a:rPr lang="ru-RU" sz="1800" b="1" dirty="0" smtClean="0"/>
              <a:t>Условия обучения </a:t>
            </a:r>
            <a:r>
              <a:rPr lang="ru-RU" sz="1800" dirty="0"/>
              <a:t>–  это обстоятельства, при которых происходит </a:t>
            </a:r>
            <a:r>
              <a:rPr lang="ru-RU" sz="1800" dirty="0" smtClean="0"/>
              <a:t>обучение.</a:t>
            </a:r>
          </a:p>
          <a:p>
            <a:pPr marL="0" indent="0" algn="just">
              <a:buNone/>
            </a:pPr>
            <a:r>
              <a:rPr lang="ru-RU" sz="1800" b="1" dirty="0"/>
              <a:t>Система обучения </a:t>
            </a:r>
            <a:r>
              <a:rPr lang="ru-RU" sz="1800" dirty="0"/>
              <a:t>– полный набор компонентов, соответствующий определенной методической </a:t>
            </a:r>
            <a:r>
              <a:rPr lang="ru-RU" sz="1800" dirty="0" smtClean="0"/>
              <a:t>концепции.</a:t>
            </a:r>
          </a:p>
          <a:p>
            <a:pPr marL="0" indent="0" algn="just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03788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648072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Общая </a:t>
            </a:r>
            <a:r>
              <a:rPr lang="ru-RU" dirty="0"/>
              <a:t>характеристика учебного предмета «Иностранный язык»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19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/>
              <a:t>Основное назначение иностранного языка состоит в формировании коммуникативной компетенции, то есть способности и готовности осуществлять иноязычное межличностное и межкультурное общение с носителями языка. </a:t>
            </a: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Наряду </a:t>
            </a:r>
            <a:r>
              <a:rPr lang="ru-RU" dirty="0"/>
              <a:t>с русским языком и литературным чтением он входит в число предметов филологического цикла и формирует коммуникативную культуру школьника, способствует общему речевому развитию, расширению кругозора и воспитанию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Воспитание общей коммуникативной культуры, формирование коммуникативной компетенции в родном и иностранном языках – это важнейшая задача современной школы, успешное осуществление которой во многом зависит от основ, заложенных в начальной школе.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00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Цели обучения иностранным языкам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Цели </a:t>
            </a:r>
            <a:r>
              <a:rPr lang="ru-RU" sz="2400" dirty="0"/>
              <a:t>как планируемые результаты изучения ИЯ школьником определяются программой обучения – государственным документом,  обязательным для исполнения каждым учителем. </a:t>
            </a:r>
            <a:endParaRPr lang="ru-RU" sz="2400" dirty="0" smtClean="0"/>
          </a:p>
          <a:p>
            <a:pPr algn="just"/>
            <a:r>
              <a:rPr lang="ru-RU" sz="2400" dirty="0" smtClean="0"/>
              <a:t>В </a:t>
            </a:r>
            <a:r>
              <a:rPr lang="ru-RU" sz="2400" dirty="0"/>
              <a:t>программе обучения даются конкретные указания по предмету «Иностранный язык» на конечные и промежуточные результаты по годам обучения (для начальной школы 1-2 классы; основной школы 5-9 классы; старшей, полной средней школы 10-11 классы). </a:t>
            </a:r>
          </a:p>
        </p:txBody>
      </p:sp>
    </p:spTree>
    <p:extLst>
      <p:ext uri="{BB962C8B-B14F-4D97-AF65-F5344CB8AC3E}">
        <p14:creationId xmlns:p14="http://schemas.microsoft.com/office/powerpoint/2010/main" val="280627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/>
              <a:t>Практическая </a:t>
            </a:r>
            <a:r>
              <a:rPr lang="ru-RU" sz="2400" b="1" dirty="0"/>
              <a:t>цель </a:t>
            </a:r>
            <a:r>
              <a:rPr lang="ru-RU" sz="2400" dirty="0"/>
              <a:t>обучения иностранному языку </a:t>
            </a:r>
            <a:r>
              <a:rPr lang="ru-RU" sz="2400" dirty="0" smtClean="0"/>
              <a:t>- формирование </a:t>
            </a:r>
            <a:r>
              <a:rPr lang="ru-RU" sz="2400" dirty="0"/>
              <a:t>иноязычной </a:t>
            </a:r>
            <a:r>
              <a:rPr lang="ru-RU" sz="2400" dirty="0" smtClean="0"/>
              <a:t>коммуникативной </a:t>
            </a:r>
            <a:r>
              <a:rPr lang="ru-RU" sz="2400" dirty="0"/>
              <a:t>компетенции учащихся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b="1" dirty="0"/>
              <a:t>Иноязычная коммуникативная компетенция </a:t>
            </a:r>
            <a:r>
              <a:rPr lang="ru-RU" sz="2400" dirty="0"/>
              <a:t>– способность и готовность к адекватному взаимодействию в ситуациях межкультурного общения (</a:t>
            </a:r>
            <a:r>
              <a:rPr lang="ru-RU" sz="2400" dirty="0" err="1"/>
              <a:t>Н.Д.Гальскова</a:t>
            </a:r>
            <a:r>
              <a:rPr lang="ru-RU" sz="2400" dirty="0" smtClean="0"/>
              <a:t>).</a:t>
            </a:r>
          </a:p>
          <a:p>
            <a:pPr marL="0" indent="0" algn="just">
              <a:buNone/>
            </a:pPr>
            <a:r>
              <a:rPr lang="ru-RU" sz="2400" b="1" dirty="0"/>
              <a:t>Интегративной целью</a:t>
            </a:r>
            <a:r>
              <a:rPr lang="ru-RU" sz="2400" dirty="0"/>
              <a:t> обучения английскому языку является формирование </a:t>
            </a:r>
            <a:r>
              <a:rPr lang="ru-RU" sz="2400" b="1" dirty="0"/>
              <a:t>элементарной коммуникативной компетенции</a:t>
            </a:r>
            <a:r>
              <a:rPr lang="ru-RU" sz="2400" dirty="0"/>
              <a:t> в совокупности пяти ее </a:t>
            </a:r>
            <a:r>
              <a:rPr lang="ru-RU" sz="2400" dirty="0" smtClean="0"/>
              <a:t>составляющих компетенций: </a:t>
            </a:r>
            <a:r>
              <a:rPr lang="ru-RU" sz="2400" dirty="0"/>
              <a:t>речевой, языковой, социокультурной, компенсаторной, </a:t>
            </a:r>
            <a:r>
              <a:rPr lang="ru-RU" sz="2400" dirty="0" smtClean="0"/>
              <a:t>учебно-познавательной.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6616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52ad503c21f518ebfa6fa16c63d974fa5f4b49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715</Words>
  <Application>Microsoft Office PowerPoint</Application>
  <PresentationFormat>Экран (4:3)</PresentationFormat>
  <Paragraphs>86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Тема Office</vt:lpstr>
      <vt:lpstr>Методика обучения иностранному языку как наука</vt:lpstr>
      <vt:lpstr>Презентация PowerPoint</vt:lpstr>
      <vt:lpstr>Презентация PowerPoint</vt:lpstr>
      <vt:lpstr>Презентация PowerPoint</vt:lpstr>
      <vt:lpstr>Презентация PowerPoint</vt:lpstr>
      <vt:lpstr>Общая характеристика учебного предмета «Иностранный язык»</vt:lpstr>
      <vt:lpstr>Презентация PowerPoint</vt:lpstr>
      <vt:lpstr>Цели обучения иностранным языкам </vt:lpstr>
      <vt:lpstr>Презентация PowerPoint</vt:lpstr>
      <vt:lpstr>Презентация PowerPoint</vt:lpstr>
      <vt:lpstr>Деятельностный характер предмета «Иностранный язык» </vt:lpstr>
      <vt:lpstr>Презентация PowerPoint</vt:lpstr>
      <vt:lpstr> Принципы обучения иностранным языкам в начальной школе</vt:lpstr>
      <vt:lpstr>Презентация PowerPoint</vt:lpstr>
      <vt:lpstr>Вопросы для самостоятельного изучения </vt:lpstr>
      <vt:lpstr>Презентация PowerPoint</vt:lpstr>
      <vt:lpstr>Диаграмма</vt:lpstr>
      <vt:lpstr>График</vt:lpstr>
      <vt:lpstr>Заголовок слайда</vt:lpstr>
    </vt:vector>
  </TitlesOfParts>
  <Company>http://presentation-creation.ru/powerpoint-templates.html</Company>
  <LinksUpToDate>false</LinksUpToDate>
  <SharedDoc>false</SharedDoc>
  <HyperlinkBase>http://presentation-creation.ru/powerpoint-templates.html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Абстрактный волнистый фон - шаблон презентации с сайта http://presentation-creation.ru</dc:title>
  <dc:creator>obstinate</dc:creator>
  <dc:description>Шаблон презентации с сайта http://presentation-creation.ru/</dc:description>
  <cp:lastModifiedBy>Галина Анатольевна Калинина</cp:lastModifiedBy>
  <cp:revision>27</cp:revision>
  <dcterms:created xsi:type="dcterms:W3CDTF">2017-08-20T16:21:06Z</dcterms:created>
  <dcterms:modified xsi:type="dcterms:W3CDTF">2024-01-17T07:41:02Z</dcterms:modified>
</cp:coreProperties>
</file>