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</p:sldIdLst>
  <p:sldSz cx="12192000" cy="6858000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5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90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155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26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5900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20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05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61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86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222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0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054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75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196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23440-DCC6-44BE-8036-2E12C8B994CD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36811C-5707-4B0D-8C32-0B19DB70A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Методики обучения английскому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Преподаватель </a:t>
            </a:r>
            <a:r>
              <a:rPr lang="ru-RU" dirty="0" err="1" smtClean="0"/>
              <a:t>КалининаГА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5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8925"/>
            <a:ext cx="8596668" cy="646323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Развитие </a:t>
            </a:r>
            <a:r>
              <a:rPr lang="ru-RU" dirty="0" err="1"/>
              <a:t>skills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life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24" y="728397"/>
            <a:ext cx="9298236" cy="388077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Метод развития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for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life</a:t>
            </a:r>
            <a:r>
              <a:rPr lang="ru-RU" sz="5600" dirty="0">
                <a:latin typeface="Calibri Light" panose="020F0302020204030204" pitchFamily="34" charset="0"/>
              </a:rPr>
              <a:t> на курсах помогает студенту учить живой английский на примерах из жизни и вместе с этим развивать полезные для человека навыки. </a:t>
            </a: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планирование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тайм-менеджмент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финансовая грамотность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забота о физическом и психологическом здоровье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правила здорового общения с окружающими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самозащита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поиск работы и многие другие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Все это — ключевые умения, которые будут полезны в жизни каждому взрослому человеку. Настолько, что им обучают в крупных зарубежных университетах, например в Гарварде. </a:t>
            </a:r>
            <a:r>
              <a:rPr lang="ru-RU" sz="5600" dirty="0" smtClean="0">
                <a:latin typeface="Calibri Light" panose="020F0302020204030204" pitchFamily="34" charset="0"/>
              </a:rPr>
              <a:t>развитие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for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life</a:t>
            </a:r>
            <a:r>
              <a:rPr lang="ru-RU" sz="5600" dirty="0">
                <a:latin typeface="Calibri Light" panose="020F0302020204030204" pitchFamily="34" charset="0"/>
              </a:rPr>
              <a:t> — это часть программы, которая помогает студенту не только учить английский, но и получать прикладные навыки для жизни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 smtClean="0">
                <a:latin typeface="Calibri Light" panose="020F0302020204030204" pitchFamily="34" charset="0"/>
              </a:rPr>
              <a:t>все </a:t>
            </a:r>
            <a:r>
              <a:rPr lang="ru-RU" sz="5600" dirty="0">
                <a:latin typeface="Calibri Light" panose="020F0302020204030204" pitchFamily="34" charset="0"/>
              </a:rPr>
              <a:t>уроки погружают ученика в жизненные ситуации, которые могут произойти с каждым. Например, прием у врача или собеседование. Это наполняет уроки смыслом и наглядно показывает ученику пользу английского языка для </a:t>
            </a:r>
            <a:r>
              <a:rPr lang="ru-RU" sz="5600" dirty="0" smtClean="0">
                <a:latin typeface="Calibri Light" panose="020F0302020204030204" pitchFamily="34" charset="0"/>
              </a:rPr>
              <a:t>жизни.</a:t>
            </a:r>
            <a:endParaRPr lang="ru-RU" sz="56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5600" b="1" dirty="0" smtClean="0">
                <a:latin typeface="Calibri Light" panose="020F0302020204030204" pitchFamily="34" charset="0"/>
              </a:rPr>
              <a:t>Чем </a:t>
            </a:r>
            <a:r>
              <a:rPr lang="ru-RU" sz="5600" b="1" dirty="0">
                <a:latin typeface="Calibri Light" panose="020F0302020204030204" pitchFamily="34" charset="0"/>
              </a:rPr>
              <a:t>нам нравится этот метод</a:t>
            </a:r>
            <a:r>
              <a:rPr lang="ru-RU" sz="5600" b="1" dirty="0" smtClean="0">
                <a:latin typeface="Calibri Light" panose="020F0302020204030204" pitchFamily="34" charset="0"/>
              </a:rPr>
              <a:t>:</a:t>
            </a:r>
            <a:endParaRPr lang="ru-RU" sz="56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на конкретных примерах объясняет студенту, для чего ему нужен английский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помогает отработать ситуации, которые могут произойти в жизни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дает прикладные навыки, которые точно пригодятся студенту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5600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sz="5600" b="1" dirty="0">
                <a:latin typeface="Calibri Light" panose="020F0302020204030204" pitchFamily="34" charset="0"/>
              </a:rPr>
              <a:t>	</a:t>
            </a: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Двойной фокус обучения: на английском и на практических </a:t>
            </a:r>
            <a:r>
              <a:rPr lang="ru-RU" sz="5600" dirty="0" smtClean="0">
                <a:latin typeface="Calibri Light" panose="020F0302020204030204" pitchFamily="34" charset="0"/>
              </a:rPr>
              <a:t>навыках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Ролевые игры по жизненным сценариям, которые наглядно показывают пользу английского за </a:t>
            </a:r>
            <a:r>
              <a:rPr lang="ru-RU" sz="5600" dirty="0" smtClean="0">
                <a:latin typeface="Calibri Light" panose="020F0302020204030204" pitchFamily="34" charset="0"/>
              </a:rPr>
              <a:t>рубежом</a:t>
            </a:r>
            <a:endParaRPr lang="ru-RU" sz="56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1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Технологии проблемного обучения на уроках иностранного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Преподаватель </a:t>
            </a:r>
            <a:r>
              <a:rPr lang="ru-RU" dirty="0" err="1" smtClean="0"/>
              <a:t>КалининаГА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92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Роль и сущность технологии проблемного обучения в образовательном процессе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320" y="1068636"/>
            <a:ext cx="9871114" cy="566267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1900" dirty="0" smtClean="0">
                <a:latin typeface="Calibri Light" panose="020F0302020204030204" pitchFamily="34" charset="0"/>
              </a:rPr>
              <a:t>В </a:t>
            </a:r>
            <a:r>
              <a:rPr lang="ru-RU" sz="1900" dirty="0">
                <a:latin typeface="Calibri Light" panose="020F0302020204030204" pitchFamily="34" charset="0"/>
              </a:rPr>
              <a:t>современном мире очень чётко выражается зависимость общества от тех качеств и </a:t>
            </a:r>
            <a:r>
              <a:rPr lang="ru-RU" sz="1900" dirty="0" smtClean="0">
                <a:latin typeface="Calibri Light" panose="020F0302020204030204" pitchFamily="34" charset="0"/>
              </a:rPr>
              <a:t>способностей̆ </a:t>
            </a:r>
            <a:r>
              <a:rPr lang="ru-RU" sz="1900" dirty="0">
                <a:latin typeface="Calibri Light" panose="020F0302020204030204" pitchFamily="34" charset="0"/>
              </a:rPr>
              <a:t>личности, которые формируются и развиваются в процессе образования. В связи с этим встаёт вопрос о необходимости приобретения обучающимися навыков решения проблемных задач, повышения умственной самостоятельности и творческой активности учеников. Неудивительно, что всё более актуальным становится активное использование технологии проблемного обучения в преподавании.</a:t>
            </a:r>
          </a:p>
          <a:p>
            <a:pPr algn="just"/>
            <a:r>
              <a:rPr lang="ru-RU" sz="1900" dirty="0">
                <a:latin typeface="Calibri Light" panose="020F0302020204030204" pitchFamily="34" charset="0"/>
              </a:rPr>
              <a:t>Нельзя сказать, что эта технология новая, поскольку она зародилась и начала динамично развиваться в преподавании медицины ещё в конце 1960-х годов. </a:t>
            </a:r>
            <a:r>
              <a:rPr lang="ru-RU" sz="1900" dirty="0" smtClean="0">
                <a:latin typeface="Calibri Light" panose="020F0302020204030204" pitchFamily="34" charset="0"/>
              </a:rPr>
              <a:t>Родиной̆ </a:t>
            </a:r>
            <a:r>
              <a:rPr lang="ru-RU" sz="1900" dirty="0">
                <a:latin typeface="Calibri Light" panose="020F0302020204030204" pitchFamily="34" charset="0"/>
              </a:rPr>
              <a:t>PBL (Proplem-based Learning) является </a:t>
            </a:r>
            <a:r>
              <a:rPr lang="ru-RU" sz="1900" dirty="0" smtClean="0">
                <a:latin typeface="Calibri Light" panose="020F0302020204030204" pitchFamily="34" charset="0"/>
              </a:rPr>
              <a:t>Медицинский̆ </a:t>
            </a:r>
            <a:r>
              <a:rPr lang="ru-RU" sz="1900" dirty="0">
                <a:latin typeface="Calibri Light" panose="020F0302020204030204" pitchFamily="34" charset="0"/>
              </a:rPr>
              <a:t>университет Макмэстера. Позже, в 80-х годах прошлого столетия, университет Нью-Мексико разработал </a:t>
            </a:r>
            <a:r>
              <a:rPr lang="ru-RU" sz="1900" dirty="0" smtClean="0">
                <a:latin typeface="Calibri Light" panose="020F0302020204030204" pitchFamily="34" charset="0"/>
              </a:rPr>
              <a:t>учебный̆ </a:t>
            </a:r>
            <a:r>
              <a:rPr lang="ru-RU" sz="1900" dirty="0">
                <a:latin typeface="Calibri Light" panose="020F0302020204030204" pitchFamily="34" charset="0"/>
              </a:rPr>
              <a:t>план PBL для </a:t>
            </a:r>
            <a:r>
              <a:rPr lang="ru-RU" sz="1900" dirty="0" smtClean="0">
                <a:latin typeface="Calibri Light" panose="020F0302020204030204" pitchFamily="34" charset="0"/>
              </a:rPr>
              <a:t>небольшой̆ </a:t>
            </a:r>
            <a:r>
              <a:rPr lang="ru-RU" sz="1900" dirty="0">
                <a:latin typeface="Calibri Light" panose="020F0302020204030204" pitchFamily="34" charset="0"/>
              </a:rPr>
              <a:t>группы учащихся, а затем новую технологию в обучении приняла и Медицинская школа Гарвардского университета. После этого PBL стали применять для преподавания других дисциплин, таких как архитектура, экономика, педагогика, музыка, юриспруденция, политология и др. На </a:t>
            </a:r>
            <a:r>
              <a:rPr lang="ru-RU" sz="1900" dirty="0" smtClean="0">
                <a:latin typeface="Calibri Light" panose="020F0302020204030204" pitchFamily="34" charset="0"/>
              </a:rPr>
              <a:t>сегодняшний̆ </a:t>
            </a:r>
            <a:r>
              <a:rPr lang="ru-RU" sz="1900" dirty="0">
                <a:latin typeface="Calibri Light" panose="020F0302020204030204" pitchFamily="34" charset="0"/>
              </a:rPr>
              <a:t>день технология PBL прочно вошла в современную методику преподавания по всему миру и используется для обучения всевозможным наукам.</a:t>
            </a:r>
          </a:p>
          <a:p>
            <a:pPr algn="just"/>
            <a:r>
              <a:rPr lang="ru-RU" sz="1900" b="1" dirty="0" smtClean="0">
                <a:latin typeface="Calibri Light" panose="020F0302020204030204" pitchFamily="34" charset="0"/>
              </a:rPr>
              <a:t>Проблемный̆ </a:t>
            </a:r>
            <a:r>
              <a:rPr lang="ru-RU" sz="1900" b="1" dirty="0">
                <a:latin typeface="Calibri Light" panose="020F0302020204030204" pitchFamily="34" charset="0"/>
              </a:rPr>
              <a:t>метод</a:t>
            </a:r>
            <a:r>
              <a:rPr lang="ru-RU" sz="1900" dirty="0">
                <a:latin typeface="Calibri Light" panose="020F0302020204030204" pitchFamily="34" charset="0"/>
              </a:rPr>
              <a:t> в </a:t>
            </a:r>
            <a:r>
              <a:rPr lang="ru-RU" sz="1900" dirty="0" smtClean="0">
                <a:latin typeface="Calibri Light" panose="020F0302020204030204" pitchFamily="34" charset="0"/>
              </a:rPr>
              <a:t>педагогической̆ </a:t>
            </a:r>
            <a:r>
              <a:rPr lang="ru-RU" sz="1900" dirty="0">
                <a:latin typeface="Calibri Light" panose="020F0302020204030204" pitchFamily="34" charset="0"/>
              </a:rPr>
              <a:t>теории и практике рассматривается как стратегия организации учебно-</a:t>
            </a:r>
            <a:r>
              <a:rPr lang="ru-RU" sz="1900" dirty="0" err="1">
                <a:latin typeface="Calibri Light" panose="020F0302020204030204" pitchFamily="34" charset="0"/>
              </a:rPr>
              <a:t>коммуникативнои</a:t>
            </a:r>
            <a:r>
              <a:rPr lang="ru-RU" sz="1900" dirty="0">
                <a:latin typeface="Calibri Light" panose="020F0302020204030204" pitchFamily="34" charset="0"/>
              </a:rPr>
              <a:t>̆ деятельности, нацеленная на стимулирование самостоятельного изучения материала с помощью решения проблемных задач. Внедрение в учебную деятельность обучающихся </a:t>
            </a:r>
            <a:r>
              <a:rPr lang="ru-RU" sz="1900" dirty="0" err="1">
                <a:latin typeface="Calibri Light" panose="020F0302020204030204" pitchFamily="34" charset="0"/>
              </a:rPr>
              <a:t>проблемности</a:t>
            </a:r>
            <a:r>
              <a:rPr lang="ru-RU" sz="1900" dirty="0">
                <a:latin typeface="Calibri Light" panose="020F0302020204030204" pitchFamily="34" charset="0"/>
              </a:rPr>
              <a:t> организуется через разработку проблемных вопросов, задач и заданий, через </a:t>
            </a:r>
            <a:r>
              <a:rPr lang="ru-RU" sz="1900" dirty="0" err="1">
                <a:latin typeface="Calibri Light" panose="020F0302020204030204" pitchFamily="34" charset="0"/>
              </a:rPr>
              <a:t>проблематизацию</a:t>
            </a:r>
            <a:r>
              <a:rPr lang="ru-RU" sz="1900" dirty="0">
                <a:latin typeface="Calibri Light" panose="020F0302020204030204" pitchFamily="34" charset="0"/>
              </a:rPr>
              <a:t> определенных аспектов обучения.</a:t>
            </a:r>
          </a:p>
          <a:p>
            <a:pPr algn="just"/>
            <a:r>
              <a:rPr lang="ru-RU" sz="1900" b="1" dirty="0">
                <a:latin typeface="Calibri Light" panose="020F0302020204030204" pitchFamily="34" charset="0"/>
              </a:rPr>
              <a:t>Проблемное обучение</a:t>
            </a:r>
            <a:r>
              <a:rPr lang="ru-RU" sz="1900" dirty="0">
                <a:latin typeface="Calibri Light" panose="020F0302020204030204" pitchFamily="34" charset="0"/>
              </a:rPr>
              <a:t> </a:t>
            </a:r>
            <a:r>
              <a:rPr lang="ru-RU" sz="1900" b="1" dirty="0">
                <a:latin typeface="Calibri Light" panose="020F0302020204030204" pitchFamily="34" charset="0"/>
              </a:rPr>
              <a:t>способствует развитию </a:t>
            </a:r>
            <a:r>
              <a:rPr lang="ru-RU" sz="1900" b="1" dirty="0" err="1">
                <a:latin typeface="Calibri Light" panose="020F0302020204030204" pitchFamily="34" charset="0"/>
              </a:rPr>
              <a:t>самостоятельнои</a:t>
            </a:r>
            <a:r>
              <a:rPr lang="ru-RU" sz="1900" b="1" dirty="0">
                <a:latin typeface="Calibri Light" panose="020F0302020204030204" pitchFamily="34" charset="0"/>
              </a:rPr>
              <a:t>̆ работы и </a:t>
            </a:r>
            <a:r>
              <a:rPr lang="ru-RU" sz="1900" b="1" dirty="0" err="1">
                <a:latin typeface="Calibri Light" panose="020F0302020204030204" pitchFamily="34" charset="0"/>
              </a:rPr>
              <a:t>творческои</a:t>
            </a:r>
            <a:r>
              <a:rPr lang="ru-RU" sz="1900" b="1" dirty="0">
                <a:latin typeface="Calibri Light" panose="020F0302020204030204" pitchFamily="34" charset="0"/>
              </a:rPr>
              <a:t>̆ деятельности учащихся.</a:t>
            </a:r>
            <a:r>
              <a:rPr lang="ru-RU" sz="1900" dirty="0">
                <a:latin typeface="Calibri Light" panose="020F0302020204030204" pitchFamily="34" charset="0"/>
              </a:rPr>
              <a:t> Но эффективно это только в том случае, если учитываются потенциальные возможности учеников, а решение возникшей на уроке проблемной ситуации им по силам.</a:t>
            </a:r>
          </a:p>
          <a:p>
            <a:pPr algn="just"/>
            <a:r>
              <a:rPr lang="ru-RU" sz="1900" dirty="0">
                <a:latin typeface="Calibri Light" panose="020F0302020204030204" pitchFamily="34" charset="0"/>
              </a:rPr>
              <a:t>Также</a:t>
            </a:r>
            <a:r>
              <a:rPr lang="ru-RU" sz="1900" b="1" dirty="0">
                <a:latin typeface="Calibri Light" panose="020F0302020204030204" pitchFamily="34" charset="0"/>
              </a:rPr>
              <a:t> проблемное обучение</a:t>
            </a:r>
            <a:r>
              <a:rPr lang="ru-RU" sz="1900" dirty="0">
                <a:latin typeface="Calibri Light" panose="020F0302020204030204" pitchFamily="34" charset="0"/>
              </a:rPr>
              <a:t> представляет </a:t>
            </a:r>
            <a:r>
              <a:rPr lang="ru-RU" sz="1900" dirty="0" err="1">
                <a:latin typeface="Calibri Light" panose="020F0302020204030204" pitchFamily="34" charset="0"/>
              </a:rPr>
              <a:t>собои</a:t>
            </a:r>
            <a:r>
              <a:rPr lang="ru-RU" sz="1900" dirty="0">
                <a:latin typeface="Calibri Light" panose="020F0302020204030204" pitchFamily="34" charset="0"/>
              </a:rPr>
              <a:t>̆ систему приёмов, обеспечивающих целенаправленные </a:t>
            </a:r>
            <a:r>
              <a:rPr lang="ru-RU" sz="1900" dirty="0" err="1">
                <a:latin typeface="Calibri Light" panose="020F0302020204030204" pitchFamily="34" charset="0"/>
              </a:rPr>
              <a:t>действия</a:t>
            </a:r>
            <a:r>
              <a:rPr lang="ru-RU" sz="1900" dirty="0">
                <a:latin typeface="Calibri Light" panose="020F0302020204030204" pitchFamily="34" charset="0"/>
              </a:rPr>
              <a:t> учителя по организации </a:t>
            </a:r>
            <a:r>
              <a:rPr lang="ru-RU" sz="1900" dirty="0" err="1">
                <a:latin typeface="Calibri Light" panose="020F0302020204030204" pitchFamily="34" charset="0"/>
              </a:rPr>
              <a:t>мыслительнои</a:t>
            </a:r>
            <a:r>
              <a:rPr lang="ru-RU" sz="1900" dirty="0">
                <a:latin typeface="Calibri Light" panose="020F0302020204030204" pitchFamily="34" charset="0"/>
              </a:rPr>
              <a:t>̆ деятельности учащихся с помощью создания и решения различных проблемных ситуаций. </a:t>
            </a:r>
          </a:p>
          <a:p>
            <a:pPr algn="just"/>
            <a:r>
              <a:rPr lang="ru-RU" sz="1900" dirty="0">
                <a:latin typeface="Calibri Light" panose="020F0302020204030204" pitchFamily="34" charset="0"/>
              </a:rPr>
              <a:t>Проблемное обучение – понятие многогранное и по-разному трактуется в трудах отдельных учёных. </a:t>
            </a:r>
          </a:p>
          <a:p>
            <a:pPr algn="just"/>
            <a:r>
              <a:rPr lang="ru-RU" sz="1900" b="1" dirty="0">
                <a:latin typeface="Calibri Light" panose="020F0302020204030204" pitchFamily="34" charset="0"/>
              </a:rPr>
              <a:t>В. </a:t>
            </a:r>
            <a:r>
              <a:rPr lang="ru-RU" sz="1900" b="1" dirty="0" err="1">
                <a:latin typeface="Calibri Light" panose="020F0302020204030204" pitchFamily="34" charset="0"/>
              </a:rPr>
              <a:t>Оконь</a:t>
            </a:r>
            <a:r>
              <a:rPr lang="ru-RU" sz="1900" dirty="0">
                <a:latin typeface="Calibri Light" panose="020F0302020204030204" pitchFamily="34" charset="0"/>
              </a:rPr>
              <a:t>, например, под проблемным обучением понимает «совокупность таких </a:t>
            </a:r>
            <a:r>
              <a:rPr lang="ru-RU" sz="1900" dirty="0" err="1">
                <a:latin typeface="Calibri Light" panose="020F0302020204030204" pitchFamily="34" charset="0"/>
              </a:rPr>
              <a:t>действии</a:t>
            </a:r>
            <a:r>
              <a:rPr lang="ru-RU" sz="1900" dirty="0">
                <a:latin typeface="Calibri Light" panose="020F0302020204030204" pitchFamily="34" charset="0"/>
              </a:rPr>
              <a:t>̆, как организация проблемных ситуаций, формулирование проблем, оказание ученикам </a:t>
            </a:r>
            <a:r>
              <a:rPr lang="ru-RU" sz="1900" dirty="0" err="1">
                <a:latin typeface="Calibri Light" panose="020F0302020204030204" pitchFamily="34" charset="0"/>
              </a:rPr>
              <a:t>необходимои</a:t>
            </a:r>
            <a:r>
              <a:rPr lang="ru-RU" sz="1900" dirty="0">
                <a:latin typeface="Calibri Light" panose="020F0302020204030204" pitchFamily="34" charset="0"/>
              </a:rPr>
              <a:t>̆ помощи в решении проблем, проверка этих решений и, наконец, руководство процессом систематизации и закрепления приобретенных знаний».</a:t>
            </a:r>
          </a:p>
          <a:p>
            <a:pPr algn="just"/>
            <a:r>
              <a:rPr lang="ru-RU" sz="1900" b="1" dirty="0">
                <a:latin typeface="Calibri Light" panose="020F0302020204030204" pitchFamily="34" charset="0"/>
              </a:rPr>
              <a:t>Д. В. </a:t>
            </a:r>
            <a:r>
              <a:rPr lang="ru-RU" sz="1900" b="1" dirty="0" err="1">
                <a:latin typeface="Calibri Light" panose="020F0302020204030204" pitchFamily="34" charset="0"/>
              </a:rPr>
              <a:t>Вилькеев</a:t>
            </a:r>
            <a:r>
              <a:rPr lang="ru-RU" sz="1900" dirty="0">
                <a:latin typeface="Calibri Light" panose="020F0302020204030204" pitchFamily="34" charset="0"/>
              </a:rPr>
              <a:t> под проблемным обучением имеет в виду </a:t>
            </a:r>
            <a:r>
              <a:rPr lang="ru-RU" sz="1900" dirty="0" err="1">
                <a:latin typeface="Calibri Light" panose="020F0302020204030204" pitchFamily="34" charset="0"/>
              </a:rPr>
              <a:t>такои</a:t>
            </a:r>
            <a:r>
              <a:rPr lang="ru-RU" sz="1900" dirty="0">
                <a:latin typeface="Calibri Light" panose="020F0302020204030204" pitchFamily="34" charset="0"/>
              </a:rPr>
              <a:t>̆ характер обучения, когда ему придают некоторые черты научного познания.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6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33889"/>
            <a:ext cx="8596668" cy="480747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600" dirty="0">
                <a:latin typeface="Calibri Light" panose="020F0302020204030204" pitchFamily="34" charset="0"/>
              </a:rPr>
              <a:t>Сущность проблемного обучения </a:t>
            </a:r>
            <a:r>
              <a:rPr lang="ru-RU" sz="1600" b="1" dirty="0">
                <a:latin typeface="Calibri Light" panose="020F0302020204030204" pitchFamily="34" charset="0"/>
              </a:rPr>
              <a:t>И. Я. </a:t>
            </a:r>
            <a:r>
              <a:rPr lang="ru-RU" sz="1600" b="1" dirty="0" err="1">
                <a:latin typeface="Calibri Light" panose="020F0302020204030204" pitchFamily="34" charset="0"/>
              </a:rPr>
              <a:t>Лернер</a:t>
            </a:r>
            <a:r>
              <a:rPr lang="ru-RU" sz="1600" dirty="0">
                <a:latin typeface="Calibri Light" panose="020F0302020204030204" pitchFamily="34" charset="0"/>
              </a:rPr>
              <a:t> видит в том, что «</a:t>
            </a:r>
            <a:r>
              <a:rPr lang="ru-RU" sz="1600" dirty="0" err="1">
                <a:latin typeface="Calibri Light" panose="020F0302020204030204" pitchFamily="34" charset="0"/>
              </a:rPr>
              <a:t>учащийся</a:t>
            </a:r>
            <a:r>
              <a:rPr lang="ru-RU" sz="1600" dirty="0">
                <a:latin typeface="Calibri Light" panose="020F0302020204030204" pitchFamily="34" charset="0"/>
              </a:rPr>
              <a:t> под руководством учителя принимает участие в решении новых для него познавательных и практических проблем в </a:t>
            </a:r>
            <a:r>
              <a:rPr lang="ru-RU" sz="1600" dirty="0" smtClean="0">
                <a:latin typeface="Calibri Light" panose="020F0302020204030204" pitchFamily="34" charset="0"/>
              </a:rPr>
              <a:t>определённой̆ </a:t>
            </a:r>
            <a:r>
              <a:rPr lang="ru-RU" sz="1600" dirty="0">
                <a:latin typeface="Calibri Light" panose="020F0302020204030204" pitchFamily="34" charset="0"/>
              </a:rPr>
              <a:t>системе, </a:t>
            </a:r>
            <a:r>
              <a:rPr lang="ru-RU" sz="1600" dirty="0" smtClean="0">
                <a:latin typeface="Calibri Light" panose="020F0302020204030204" pitchFamily="34" charset="0"/>
              </a:rPr>
              <a:t>соответствующей̆ </a:t>
            </a:r>
            <a:r>
              <a:rPr lang="ru-RU" sz="1600" dirty="0">
                <a:latin typeface="Calibri Light" panose="020F0302020204030204" pitchFamily="34" charset="0"/>
              </a:rPr>
              <a:t>образовательно-воспитательным целям учебного заведения».</a:t>
            </a:r>
          </a:p>
          <a:p>
            <a:pPr algn="just"/>
            <a:r>
              <a:rPr lang="ru-RU" sz="1600" b="1" dirty="0">
                <a:latin typeface="Calibri Light" panose="020F0302020204030204" pitchFamily="34" charset="0"/>
              </a:rPr>
              <a:t>Т. С. Кудрявцев</a:t>
            </a:r>
            <a:r>
              <a:rPr lang="ru-RU" sz="1600" dirty="0">
                <a:latin typeface="Calibri Light" panose="020F0302020204030204" pitchFamily="34" charset="0"/>
              </a:rPr>
              <a:t> суть процесса проблемного обучения понимает как выдвижение перед учащимися дидактических проблем, их решение и овладение учащимися обобщёнными знаниями и принципами проработки проблемных задач.</a:t>
            </a:r>
          </a:p>
          <a:p>
            <a:pPr algn="just"/>
            <a:r>
              <a:rPr lang="ru-RU" sz="1600" dirty="0">
                <a:latin typeface="Calibri Light" panose="020F0302020204030204" pitchFamily="34" charset="0"/>
              </a:rPr>
              <a:t>На основе обобщения практики и анализа результатов теоретических исследований </a:t>
            </a:r>
            <a:r>
              <a:rPr lang="ru-RU" sz="1600" b="1" dirty="0">
                <a:latin typeface="Calibri Light" panose="020F0302020204030204" pitchFamily="34" charset="0"/>
              </a:rPr>
              <a:t>М. И. </a:t>
            </a:r>
            <a:r>
              <a:rPr lang="ru-RU" sz="1600" b="1" dirty="0" err="1">
                <a:latin typeface="Calibri Light" panose="020F0302020204030204" pitchFamily="34" charset="0"/>
              </a:rPr>
              <a:t>Махмутов</a:t>
            </a:r>
            <a:r>
              <a:rPr lang="ru-RU" sz="1600" dirty="0">
                <a:latin typeface="Calibri Light" panose="020F0302020204030204" pitchFamily="34" charset="0"/>
              </a:rPr>
              <a:t> даёт следующее определение понятия: «Проблемное обучение – это тип развивающего обучения, в котором сочетаются самостоятельная систематическая поисковая деятельность учащихся с усвоением ими готовых выводов науки, а система методов построена с учётом целеполагания и принципа </a:t>
            </a:r>
            <a:r>
              <a:rPr lang="ru-RU" sz="1600" dirty="0" err="1">
                <a:latin typeface="Calibri Light" panose="020F0302020204030204" pitchFamily="34" charset="0"/>
              </a:rPr>
              <a:t>проблемности</a:t>
            </a:r>
            <a:r>
              <a:rPr lang="ru-RU" sz="1600" dirty="0">
                <a:latin typeface="Calibri Light" panose="020F0302020204030204" pitchFamily="34" charset="0"/>
              </a:rPr>
              <a:t>; процесс </a:t>
            </a:r>
            <a:r>
              <a:rPr lang="ru-RU" sz="1600" dirty="0" err="1">
                <a:latin typeface="Calibri Light" panose="020F0302020204030204" pitchFamily="34" charset="0"/>
              </a:rPr>
              <a:t>взаимодействия</a:t>
            </a:r>
            <a:r>
              <a:rPr lang="ru-RU" sz="1600" dirty="0">
                <a:latin typeface="Calibri Light" panose="020F0302020204030204" pitchFamily="34" charset="0"/>
              </a:rPr>
              <a:t> преподавания и учения ориентирован на формирование </a:t>
            </a:r>
            <a:r>
              <a:rPr lang="ru-RU" sz="1600" dirty="0" err="1">
                <a:latin typeface="Calibri Light" panose="020F0302020204030204" pitchFamily="34" charset="0"/>
              </a:rPr>
              <a:t>познавательнои</a:t>
            </a:r>
            <a:r>
              <a:rPr lang="ru-RU" sz="1600" dirty="0">
                <a:latin typeface="Calibri Light" panose="020F0302020204030204" pitchFamily="34" charset="0"/>
              </a:rPr>
              <a:t>̆ самостоятельности учащихся, </a:t>
            </a:r>
            <a:r>
              <a:rPr lang="ru-RU" sz="1600" dirty="0" err="1">
                <a:latin typeface="Calibri Light" panose="020F0302020204030204" pitchFamily="34" charset="0"/>
              </a:rPr>
              <a:t>устойчивости</a:t>
            </a:r>
            <a:r>
              <a:rPr lang="ru-RU" sz="1600" dirty="0">
                <a:latin typeface="Calibri Light" panose="020F0302020204030204" pitchFamily="34" charset="0"/>
              </a:rPr>
              <a:t> мотивов учения и мыслительных (включая и творческие) </a:t>
            </a:r>
            <a:r>
              <a:rPr lang="ru-RU" sz="1600" dirty="0" err="1">
                <a:latin typeface="Calibri Light" panose="020F0302020204030204" pitchFamily="34" charset="0"/>
              </a:rPr>
              <a:t>способностеи</a:t>
            </a:r>
            <a:r>
              <a:rPr lang="ru-RU" sz="1600" dirty="0">
                <a:latin typeface="Calibri Light" panose="020F0302020204030204" pitchFamily="34" charset="0"/>
              </a:rPr>
              <a:t>̆ в ходе усвоения ими научных понятий и способов деятельности, детерминированного </a:t>
            </a:r>
            <a:r>
              <a:rPr lang="ru-RU" sz="1600" dirty="0" err="1">
                <a:latin typeface="Calibri Light" panose="020F0302020204030204" pitchFamily="34" charset="0"/>
              </a:rPr>
              <a:t>системои</a:t>
            </a:r>
            <a:r>
              <a:rPr lang="ru-RU" sz="1600" dirty="0">
                <a:latin typeface="Calibri Light" panose="020F0302020204030204" pitchFamily="34" charset="0"/>
              </a:rPr>
              <a:t>̆ проблемных ситуаций».</a:t>
            </a:r>
          </a:p>
          <a:p>
            <a:pPr algn="just"/>
            <a:r>
              <a:rPr lang="ru-RU" sz="1600" dirty="0">
                <a:latin typeface="Calibri Light" panose="020F0302020204030204" pitchFamily="34" charset="0"/>
              </a:rPr>
              <a:t>Суть технологии проблемного обучения заключается в том, что она переводит учащихся с выслушивания предметного материала на самостоятельную учебную работу, способствующую становлению их мышления. При проблемном обучении итогом усвоения является не воспроизведение образцов, данных педагогом, а их </a:t>
            </a:r>
            <a:r>
              <a:rPr lang="ru-RU" sz="1600" dirty="0" err="1">
                <a:latin typeface="Calibri Light" panose="020F0302020204030204" pitchFamily="34" charset="0"/>
              </a:rPr>
              <a:t>самостоятельныи</a:t>
            </a:r>
            <a:r>
              <a:rPr lang="ru-RU" sz="1600" dirty="0">
                <a:latin typeface="Calibri Light" panose="020F0302020204030204" pitchFamily="34" charset="0"/>
              </a:rPr>
              <a:t>̆ поиск. Обучающиеся становятся участниками процесса поиска решения, начинают понимать причины его появления, а не просто заучивают этапы получения результата.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56149" y="8079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Роль и сущность технологии проблемного обучения в образовательном процессе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17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5875"/>
            <a:ext cx="8596668" cy="6683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проблемного </a:t>
            </a:r>
            <a:r>
              <a:rPr lang="ru-RU" dirty="0" smtClean="0"/>
              <a:t>обучения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844" y="1277956"/>
            <a:ext cx="9502252" cy="4730355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latin typeface="Calibri Light" panose="020F0302020204030204" pitchFamily="34" charset="0"/>
              </a:rPr>
              <a:t>Структуру </a:t>
            </a:r>
            <a:r>
              <a:rPr lang="ru-RU" sz="1400" dirty="0">
                <a:latin typeface="Calibri Light" panose="020F0302020204030204" pitchFamily="34" charset="0"/>
              </a:rPr>
              <a:t>проблемного обучения можно представить как </a:t>
            </a:r>
            <a:r>
              <a:rPr lang="ru-RU" sz="1400" b="1" dirty="0">
                <a:latin typeface="Calibri Light" panose="020F0302020204030204" pitchFamily="34" charset="0"/>
              </a:rPr>
              <a:t>систему проблемных ситуации</a:t>
            </a:r>
            <a:r>
              <a:rPr lang="ru-RU" sz="1400" dirty="0">
                <a:latin typeface="Calibri Light" panose="020F0302020204030204" pitchFamily="34" charset="0"/>
              </a:rPr>
              <a:t>̆. Каждая ситуация состоит из </a:t>
            </a:r>
            <a:r>
              <a:rPr lang="ru-RU" sz="1400" dirty="0" err="1">
                <a:latin typeface="Calibri Light" panose="020F0302020204030204" pitchFamily="34" charset="0"/>
              </a:rPr>
              <a:t>соответствующеи</a:t>
            </a:r>
            <a:r>
              <a:rPr lang="ru-RU" sz="1400" dirty="0">
                <a:latin typeface="Calibri Light" panose="020F0302020204030204" pitchFamily="34" charset="0"/>
              </a:rPr>
              <a:t>̆ задачи, системы средств обучения и деятельности по преобразованию условий задачи и получению ожидаемых результатов.</a:t>
            </a:r>
          </a:p>
          <a:p>
            <a:pPr algn="just"/>
            <a:r>
              <a:rPr lang="ru-RU" sz="1400" dirty="0" err="1">
                <a:latin typeface="Calibri Light" panose="020F0302020204030204" pitchFamily="34" charset="0"/>
              </a:rPr>
              <a:t>Проблемныи</a:t>
            </a:r>
            <a:r>
              <a:rPr lang="ru-RU" sz="1400" dirty="0">
                <a:latin typeface="Calibri Light" panose="020F0302020204030204" pitchFamily="34" charset="0"/>
              </a:rPr>
              <a:t>̆ подход в обучении имеет большие возможности активизации обучения на всех стадиях учебного процесса с целью повышения сознательности и прочности освоения знаний учащимися, формирования мышления, выработки собственного активного взаимоотношения с </a:t>
            </a:r>
            <a:r>
              <a:rPr lang="ru-RU" sz="1400" dirty="0" err="1">
                <a:latin typeface="Calibri Light" panose="020F0302020204030204" pitchFamily="34" charset="0"/>
              </a:rPr>
              <a:t>окружающеи</a:t>
            </a:r>
            <a:r>
              <a:rPr lang="ru-RU" sz="1400" dirty="0">
                <a:latin typeface="Calibri Light" panose="020F0302020204030204" pitchFamily="34" charset="0"/>
              </a:rPr>
              <a:t>̆ реальностью.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При применении </a:t>
            </a:r>
            <a:r>
              <a:rPr lang="ru-RU" sz="1400" dirty="0" err="1">
                <a:latin typeface="Calibri Light" panose="020F0302020204030204" pitchFamily="34" charset="0"/>
              </a:rPr>
              <a:t>даннои</a:t>
            </a:r>
            <a:r>
              <a:rPr lang="ru-RU" sz="1400" dirty="0">
                <a:latin typeface="Calibri Light" panose="020F0302020204030204" pitchFamily="34" charset="0"/>
              </a:rPr>
              <a:t>̆ технологии значительно изменяется роль преподавателя в учебном процессе. Он осознанно идёт на творческое сотрудничество с учащимися при выполнении учебных задач, что подразумевает коллективное обсуждение разных подходов к решению, столкновение точек зрения, борьбу мнений. Преподаватель и обучающиеся становятся равноправными участниками </a:t>
            </a:r>
            <a:r>
              <a:rPr lang="ru-RU" sz="1400" dirty="0" err="1">
                <a:latin typeface="Calibri Light" panose="020F0302020204030204" pitchFamily="34" charset="0"/>
              </a:rPr>
              <a:t>совместнои</a:t>
            </a:r>
            <a:r>
              <a:rPr lang="ru-RU" sz="1400" dirty="0">
                <a:latin typeface="Calibri Light" panose="020F0302020204030204" pitchFamily="34" charset="0"/>
              </a:rPr>
              <a:t>̆ деятельности.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Преподаватель рассказывает, демонстрирует, показывает, но многое из этого для обучающихся является незначимым. Они заняты совсем </a:t>
            </a:r>
            <a:r>
              <a:rPr lang="ru-RU" sz="1400" dirty="0" err="1">
                <a:latin typeface="Calibri Light" panose="020F0302020204030204" pitchFamily="34" charset="0"/>
              </a:rPr>
              <a:t>другои</a:t>
            </a:r>
            <a:r>
              <a:rPr lang="ru-RU" sz="1400" dirty="0">
                <a:latin typeface="Calibri Light" panose="020F0302020204030204" pitchFamily="34" charset="0"/>
              </a:rPr>
              <a:t>̆ деятельностью: мечтают, думают о своём. Чтобы включить учеников в учебную деятельность, необходимо отвлечь их от </a:t>
            </a:r>
            <a:r>
              <a:rPr lang="ru-RU" sz="1400" dirty="0" err="1">
                <a:latin typeface="Calibri Light" panose="020F0302020204030204" pitchFamily="34" charset="0"/>
              </a:rPr>
              <a:t>ненужнои</a:t>
            </a:r>
            <a:r>
              <a:rPr lang="ru-RU" sz="1400" dirty="0">
                <a:latin typeface="Calibri Light" panose="020F0302020204030204" pitchFamily="34" charset="0"/>
              </a:rPr>
              <a:t>̆ работы и создать мотив для начала процесса мышления по теме урока. Одним из самых </a:t>
            </a:r>
            <a:r>
              <a:rPr lang="ru-RU" sz="1400" dirty="0" err="1">
                <a:latin typeface="Calibri Light" panose="020F0302020204030204" pitchFamily="34" charset="0"/>
              </a:rPr>
              <a:t>распространённых</a:t>
            </a:r>
            <a:r>
              <a:rPr lang="ru-RU" sz="1400" dirty="0">
                <a:latin typeface="Calibri Light" panose="020F0302020204030204" pitchFamily="34" charset="0"/>
              </a:rPr>
              <a:t> стимулов, которые вызывают процесс мышления, является создание учебно-проблемных ситуаций.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Рассмотрим основные стадии урока, построенного по технологии проблемного обучения.</a:t>
            </a:r>
          </a:p>
          <a:p>
            <a:endParaRPr lang="ru-RU" sz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2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9942"/>
            <a:ext cx="8596668" cy="635306"/>
          </a:xfrm>
        </p:spPr>
        <p:txBody>
          <a:bodyPr>
            <a:normAutofit fontScale="90000"/>
          </a:bodyPr>
          <a:lstStyle/>
          <a:p>
            <a:r>
              <a:rPr lang="ru-RU" dirty="0"/>
              <a:t>Стадии урока проблемного </a:t>
            </a:r>
            <a:r>
              <a:rPr lang="ru-RU" dirty="0" smtClean="0"/>
              <a:t>обучения</a:t>
            </a:r>
            <a:r>
              <a:rPr lang="ru-RU" dirty="0"/>
              <a:t> 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58467"/>
            <a:ext cx="9083611" cy="50828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1: постановка </a:t>
            </a:r>
            <a:r>
              <a:rPr lang="ru-RU" sz="2000" b="1" u="sng" dirty="0" smtClean="0">
                <a:latin typeface="Calibri Light" panose="020F0302020204030204" pitchFamily="34" charset="0"/>
              </a:rPr>
              <a:t>учебной̆ </a:t>
            </a:r>
            <a:r>
              <a:rPr lang="ru-RU" sz="2000" b="1" u="sng" dirty="0">
                <a:latin typeface="Calibri Light" panose="020F0302020204030204" pitchFamily="34" charset="0"/>
              </a:rPr>
              <a:t>проблемы.</a:t>
            </a:r>
          </a:p>
          <a:p>
            <a:pPr marL="0" indent="0" algn="just">
              <a:buNone/>
            </a:pPr>
            <a:r>
              <a:rPr lang="ru-RU" sz="2000" dirty="0">
                <a:latin typeface="Calibri Light" panose="020F0302020204030204" pitchFamily="34" charset="0"/>
              </a:rPr>
              <a:t>Проблему на уроке иностранного языка можно создать различными способами: 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Картинка  или видеофрагмент, подсказывающие тему урока, с последующими наводящими вопросами ученикам. 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Эвристическая беседа, которую можно охарактеризовать как вопросно-</a:t>
            </a:r>
            <a:r>
              <a:rPr lang="ru-RU" sz="2000" dirty="0" err="1">
                <a:latin typeface="Calibri Light" panose="020F0302020204030204" pitchFamily="34" charset="0"/>
              </a:rPr>
              <a:t>ответныи</a:t>
            </a:r>
            <a:r>
              <a:rPr lang="ru-RU" sz="2000" dirty="0">
                <a:latin typeface="Calibri Light" panose="020F0302020204030204" pitchFamily="34" charset="0"/>
              </a:rPr>
              <a:t>̆ метод. Учитель задаёт логически связанные вопросы по теме, а ученики отвечают или пытаются ответить на эти вопросы. Этот метод очень ценен тем, что вовлекаются все ученики на уроке.</a:t>
            </a:r>
          </a:p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2: генерирование идей и построение плана решения проблемы</a:t>
            </a:r>
            <a:r>
              <a:rPr lang="ru-RU" sz="2000" dirty="0">
                <a:latin typeface="Calibri Light" panose="020F0302020204030204" pitchFamily="34" charset="0"/>
              </a:rPr>
              <a:t>.</a:t>
            </a:r>
            <a:endParaRPr lang="ru-RU" sz="20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Учащиеся генерируют идеи, которые помогли бы им решить проблему на уроке, строят </a:t>
            </a:r>
            <a:r>
              <a:rPr lang="ru-RU" sz="2000" dirty="0" err="1">
                <a:latin typeface="Calibri Light" panose="020F0302020204030204" pitchFamily="34" charset="0"/>
              </a:rPr>
              <a:t>общии</a:t>
            </a:r>
            <a:r>
              <a:rPr lang="ru-RU" sz="2000" dirty="0">
                <a:latin typeface="Calibri Light" panose="020F0302020204030204" pitchFamily="34" charset="0"/>
              </a:rPr>
              <a:t>̆ план или алгоритм решения проблемы. Это можно сделать, например, через метод «мозгового штурма».</a:t>
            </a:r>
          </a:p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3: изучение проблемы.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Учащиеся определяют, какие знания у них уже есть, а каких не хватает. Чётко ставят перед собой задачу добыть необходимую информацию.</a:t>
            </a:r>
          </a:p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4: самостоятельное изучение.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На этом этапе учащиеся самостоятельно, в паре или же в мини-группе ищут информацию и узнают новые факты, после чего суммируют знания.</a:t>
            </a:r>
          </a:p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5: решение проблемы (возврат к </a:t>
            </a:r>
            <a:r>
              <a:rPr lang="ru-RU" sz="2000" b="1" u="sng" dirty="0" err="1">
                <a:latin typeface="Calibri Light" panose="020F0302020204030204" pitchFamily="34" charset="0"/>
              </a:rPr>
              <a:t>проблемнои</a:t>
            </a:r>
            <a:r>
              <a:rPr lang="ru-RU" sz="2000" b="1" u="sng" dirty="0">
                <a:latin typeface="Calibri Light" panose="020F0302020204030204" pitchFamily="34" charset="0"/>
              </a:rPr>
              <a:t>̆ ситуации и её решение).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Это может быть решение изначально </a:t>
            </a:r>
            <a:r>
              <a:rPr lang="ru-RU" sz="2000" dirty="0" err="1">
                <a:latin typeface="Calibri Light" panose="020F0302020204030204" pitchFamily="34" charset="0"/>
              </a:rPr>
              <a:t>поставленнои</a:t>
            </a:r>
            <a:r>
              <a:rPr lang="ru-RU" sz="2000" dirty="0">
                <a:latin typeface="Calibri Light" panose="020F0302020204030204" pitchFamily="34" charset="0"/>
              </a:rPr>
              <a:t>̆ задачи, ответ на вопрос или выполнение упражнения.</a:t>
            </a:r>
          </a:p>
          <a:p>
            <a:pPr marL="0" indent="0" algn="just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Стадия 6: рефлексия и обратная связь.</a:t>
            </a:r>
          </a:p>
          <a:p>
            <a:pPr algn="just"/>
            <a:r>
              <a:rPr lang="ru-RU" sz="2000" dirty="0">
                <a:latin typeface="Calibri Light" panose="020F0302020204030204" pitchFamily="34" charset="0"/>
              </a:rPr>
              <a:t>На </a:t>
            </a:r>
            <a:r>
              <a:rPr lang="ru-RU" sz="2000" dirty="0" err="1">
                <a:latin typeface="Calibri Light" panose="020F0302020204030204" pitchFamily="34" charset="0"/>
              </a:rPr>
              <a:t>этои</a:t>
            </a:r>
            <a:r>
              <a:rPr lang="ru-RU" sz="2000" dirty="0">
                <a:latin typeface="Calibri Light" panose="020F0302020204030204" pitchFamily="34" charset="0"/>
              </a:rPr>
              <a:t>̆ стадии ученики размышляют о </a:t>
            </a:r>
            <a:r>
              <a:rPr lang="ru-RU" sz="2000" dirty="0" err="1">
                <a:latin typeface="Calibri Light" panose="020F0302020204030204" pitchFamily="34" charset="0"/>
              </a:rPr>
              <a:t>проделаннои</a:t>
            </a:r>
            <a:r>
              <a:rPr lang="ru-RU" sz="2000" dirty="0">
                <a:latin typeface="Calibri Light" panose="020F0302020204030204" pitchFamily="34" charset="0"/>
              </a:rPr>
              <a:t>̆ работе, выявляют, решили ли они поставленную проблему, осуществляют анализ процесса решения, полученных знаний.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419422" cy="5728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Особенности технологии проблемного </a:t>
            </a:r>
            <a:r>
              <a:rPr lang="ru-RU" dirty="0" smtClean="0"/>
              <a:t>обучения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3" y="649995"/>
            <a:ext cx="9485523" cy="48625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u="sng" dirty="0" smtClean="0">
                <a:latin typeface="Calibri Light" panose="020F0302020204030204" pitchFamily="34" charset="0"/>
              </a:rPr>
              <a:t>Можно </a:t>
            </a:r>
            <a:r>
              <a:rPr lang="ru-RU" sz="1400" b="1" u="sng" dirty="0">
                <a:latin typeface="Calibri Light" panose="020F0302020204030204" pitchFamily="34" charset="0"/>
              </a:rPr>
              <a:t>выделить следующие особенности технологии проблемного обучения:</a:t>
            </a:r>
            <a:endParaRPr lang="ru-RU" sz="1400" u="sng" dirty="0">
              <a:latin typeface="Calibri Light" panose="020F0302020204030204" pitchFamily="34" charset="0"/>
            </a:endParaRPr>
          </a:p>
          <a:p>
            <a:r>
              <a:rPr lang="ru-RU" sz="1400" dirty="0">
                <a:latin typeface="Calibri Light" panose="020F0302020204030204" pitchFamily="34" charset="0"/>
              </a:rPr>
              <a:t>Учащиеся сами составляют алгоритм изучения и решения проблемы, добычи знаний</a:t>
            </a:r>
            <a:r>
              <a:rPr lang="ru-RU" sz="1400" dirty="0" smtClean="0">
                <a:latin typeface="Calibri Light" panose="020F0302020204030204" pitchFamily="34" charset="0"/>
              </a:rPr>
              <a:t>. Проблема </a:t>
            </a:r>
            <a:r>
              <a:rPr lang="ru-RU" sz="1400" dirty="0">
                <a:latin typeface="Calibri Light" panose="020F0302020204030204" pitchFamily="34" charset="0"/>
              </a:rPr>
              <a:t>– это движущая сила, своего рода отправная точка на пути к получению знаний.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Роль учителя состоит лишь в том, чтобы направлять и корректировать </a:t>
            </a:r>
            <a:r>
              <a:rPr lang="ru-RU" sz="1400" dirty="0" err="1">
                <a:latin typeface="Calibri Light" panose="020F0302020204030204" pitchFamily="34" charset="0"/>
              </a:rPr>
              <a:t>действия</a:t>
            </a:r>
            <a:r>
              <a:rPr lang="ru-RU" sz="1400" dirty="0">
                <a:latin typeface="Calibri Light" panose="020F0302020204030204" pitchFamily="34" charset="0"/>
              </a:rPr>
              <a:t> ученика в процессе добычи знаний и решения </a:t>
            </a:r>
            <a:r>
              <a:rPr lang="ru-RU" sz="1400" dirty="0" err="1">
                <a:latin typeface="Calibri Light" panose="020F0302020204030204" pitchFamily="34" charset="0"/>
              </a:rPr>
              <a:t>проблемнои</a:t>
            </a:r>
            <a:r>
              <a:rPr lang="ru-RU" sz="1400" dirty="0">
                <a:latin typeface="Calibri Light" panose="020F0302020204030204" pitchFamily="34" charset="0"/>
              </a:rPr>
              <a:t>̆ ситуации.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Ученики – активные участники совместного изучения, рефлексивного мышления. Обучение происходит в процессе решения проблемы.</a:t>
            </a:r>
          </a:p>
          <a:p>
            <a:pPr marL="0" indent="0">
              <a:buNone/>
            </a:pPr>
            <a:r>
              <a:rPr lang="ru-RU" sz="1400" b="1" u="sng" dirty="0">
                <a:latin typeface="Calibri Light" panose="020F0302020204030204" pitchFamily="34" charset="0"/>
              </a:rPr>
              <a:t>Среди преимуществ проблемного метода обучения можно выделить следующие:</a:t>
            </a:r>
            <a:endParaRPr lang="ru-RU" sz="1400" u="sng" dirty="0">
              <a:latin typeface="Calibri Light" panose="020F0302020204030204" pitchFamily="34" charset="0"/>
            </a:endParaRPr>
          </a:p>
          <a:p>
            <a:r>
              <a:rPr lang="ru-RU" sz="1400" dirty="0">
                <a:latin typeface="Calibri Light" panose="020F0302020204030204" pitchFamily="34" charset="0"/>
              </a:rPr>
              <a:t>самостоятельное добывание знаний учащимися путём </a:t>
            </a:r>
            <a:r>
              <a:rPr lang="ru-RU" sz="1400" dirty="0" err="1">
                <a:latin typeface="Calibri Light" panose="020F0302020204030204" pitchFamily="34" charset="0"/>
              </a:rPr>
              <a:t>собственнои</a:t>
            </a:r>
            <a:r>
              <a:rPr lang="ru-RU" sz="1400" dirty="0">
                <a:latin typeface="Calibri Light" panose="020F0302020204030204" pitchFamily="34" charset="0"/>
              </a:rPr>
              <a:t>̆ </a:t>
            </a:r>
            <a:r>
              <a:rPr lang="ru-RU" sz="1400" dirty="0" err="1">
                <a:latin typeface="Calibri Light" panose="020F0302020204030204" pitchFamily="34" charset="0"/>
              </a:rPr>
              <a:t>творческои</a:t>
            </a:r>
            <a:r>
              <a:rPr lang="ru-RU" sz="1400" dirty="0">
                <a:latin typeface="Calibri Light" panose="020F0302020204030204" pitchFamily="34" charset="0"/>
              </a:rPr>
              <a:t>̆ деятельности;</a:t>
            </a:r>
          </a:p>
          <a:p>
            <a:r>
              <a:rPr lang="ru-RU" sz="1400" dirty="0" err="1">
                <a:latin typeface="Calibri Light" panose="020F0302020204030204" pitchFamily="34" charset="0"/>
              </a:rPr>
              <a:t>высокии</a:t>
            </a:r>
            <a:r>
              <a:rPr lang="ru-RU" sz="1400" dirty="0">
                <a:latin typeface="Calibri Light" panose="020F0302020204030204" pitchFamily="34" charset="0"/>
              </a:rPr>
              <a:t>̆ интерес детей к учебному </a:t>
            </a:r>
            <a:r>
              <a:rPr lang="ru-RU" sz="1400" dirty="0" smtClean="0">
                <a:latin typeface="Calibri Light" panose="020F0302020204030204" pitchFamily="34" charset="0"/>
              </a:rPr>
              <a:t>труду; развитие </a:t>
            </a:r>
            <a:r>
              <a:rPr lang="ru-RU" sz="1400" dirty="0">
                <a:latin typeface="Calibri Light" panose="020F0302020204030204" pitchFamily="34" charset="0"/>
              </a:rPr>
              <a:t>у школьников продуктивного мышления; 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прочные и </a:t>
            </a:r>
            <a:r>
              <a:rPr lang="ru-RU" sz="1400" dirty="0" err="1">
                <a:latin typeface="Calibri Light" panose="020F0302020204030204" pitchFamily="34" charset="0"/>
              </a:rPr>
              <a:t>действенные</a:t>
            </a:r>
            <a:r>
              <a:rPr lang="ru-RU" sz="1400" dirty="0">
                <a:latin typeface="Calibri Light" panose="020F0302020204030204" pitchFamily="34" charset="0"/>
              </a:rPr>
              <a:t> результаты обучения.</a:t>
            </a:r>
          </a:p>
          <a:p>
            <a:pPr marL="0" indent="0">
              <a:buNone/>
            </a:pPr>
            <a:r>
              <a:rPr lang="ru-RU" sz="1400" b="1" u="sng" dirty="0">
                <a:latin typeface="Calibri Light" panose="020F0302020204030204" pitchFamily="34" charset="0"/>
              </a:rPr>
              <a:t>К недостаткам следует отнести:</a:t>
            </a:r>
            <a:endParaRPr lang="ru-RU" sz="1400" u="sng" dirty="0">
              <a:latin typeface="Calibri Light" panose="020F0302020204030204" pitchFamily="34" charset="0"/>
            </a:endParaRPr>
          </a:p>
          <a:p>
            <a:r>
              <a:rPr lang="ru-RU" sz="1400" dirty="0">
                <a:latin typeface="Calibri Light" panose="020F0302020204030204" pitchFamily="34" charset="0"/>
              </a:rPr>
              <a:t>слабую управляемость </a:t>
            </a:r>
            <a:r>
              <a:rPr lang="ru-RU" sz="1400" dirty="0" err="1">
                <a:latin typeface="Calibri Light" panose="020F0302020204030204" pitchFamily="34" charset="0"/>
              </a:rPr>
              <a:t>познавательнои</a:t>
            </a:r>
            <a:r>
              <a:rPr lang="ru-RU" sz="1400" dirty="0">
                <a:latin typeface="Calibri Light" panose="020F0302020204030204" pitchFamily="34" charset="0"/>
              </a:rPr>
              <a:t>̆ деятельностью учащихся;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большие затраты времени на достижение запланированных </a:t>
            </a:r>
            <a:r>
              <a:rPr lang="ru-RU" sz="1400" dirty="0" err="1">
                <a:latin typeface="Calibri Light" panose="020F0302020204030204" pitchFamily="34" charset="0"/>
              </a:rPr>
              <a:t>целеи</a:t>
            </a:r>
            <a:r>
              <a:rPr lang="ru-RU" sz="1400" dirty="0">
                <a:latin typeface="Calibri Light" panose="020F0302020204030204" pitchFamily="34" charset="0"/>
              </a:rPr>
              <a:t>̆;</a:t>
            </a:r>
          </a:p>
          <a:p>
            <a:r>
              <a:rPr lang="ru-RU" sz="1400" dirty="0" err="1">
                <a:latin typeface="Calibri Light" panose="020F0302020204030204" pitchFamily="34" charset="0"/>
              </a:rPr>
              <a:t>недостаточныи</a:t>
            </a:r>
            <a:r>
              <a:rPr lang="ru-RU" sz="1400" dirty="0">
                <a:latin typeface="Calibri Light" panose="020F0302020204030204" pitchFamily="34" charset="0"/>
              </a:rPr>
              <a:t>̆ уровень </a:t>
            </a:r>
            <a:r>
              <a:rPr lang="ru-RU" sz="1400" dirty="0" err="1">
                <a:latin typeface="Calibri Light" panose="020F0302020204030204" pitchFamily="34" charset="0"/>
              </a:rPr>
              <a:t>языковои</a:t>
            </a:r>
            <a:r>
              <a:rPr lang="ru-RU" sz="1400" dirty="0">
                <a:latin typeface="Calibri Light" panose="020F0302020204030204" pitchFamily="34" charset="0"/>
              </a:rPr>
              <a:t>̆ подготовки в отдельных группах;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нехватка времени на тщательное изучение той или </a:t>
            </a:r>
            <a:r>
              <a:rPr lang="ru-RU" sz="1400" dirty="0" err="1">
                <a:latin typeface="Calibri Light" panose="020F0302020204030204" pitchFamily="34" charset="0"/>
              </a:rPr>
              <a:t>инои</a:t>
            </a:r>
            <a:r>
              <a:rPr lang="ru-RU" sz="1400" dirty="0">
                <a:latin typeface="Calibri Light" panose="020F0302020204030204" pitchFamily="34" charset="0"/>
              </a:rPr>
              <a:t>̆ темы;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непривычность </a:t>
            </a:r>
            <a:r>
              <a:rPr lang="ru-RU" sz="1400" dirty="0" err="1">
                <a:latin typeface="Calibri Light" panose="020F0302020204030204" pitchFamily="34" charset="0"/>
              </a:rPr>
              <a:t>подобнои</a:t>
            </a:r>
            <a:r>
              <a:rPr lang="ru-RU" sz="1400" dirty="0">
                <a:latin typeface="Calibri Light" panose="020F0302020204030204" pitchFamily="34" charset="0"/>
              </a:rPr>
              <a:t>̆ формы работы;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трудность вовлечения учащихся со </a:t>
            </a:r>
            <a:r>
              <a:rPr lang="ru-RU" sz="1400" dirty="0" err="1">
                <a:latin typeface="Calibri Light" panose="020F0302020204030204" pitchFamily="34" charset="0"/>
              </a:rPr>
              <a:t>слабои</a:t>
            </a:r>
            <a:r>
              <a:rPr lang="ru-RU" sz="1400" dirty="0">
                <a:latin typeface="Calibri Light" panose="020F0302020204030204" pitchFamily="34" charset="0"/>
              </a:rPr>
              <a:t>̆ </a:t>
            </a:r>
            <a:r>
              <a:rPr lang="ru-RU" sz="1400" dirty="0" err="1">
                <a:latin typeface="Calibri Light" panose="020F0302020204030204" pitchFamily="34" charset="0"/>
              </a:rPr>
              <a:t>языковои</a:t>
            </a:r>
            <a:r>
              <a:rPr lang="ru-RU" sz="1400" dirty="0">
                <a:latin typeface="Calibri Light" panose="020F0302020204030204" pitchFamily="34" charset="0"/>
              </a:rPr>
              <a:t>̆ </a:t>
            </a:r>
            <a:r>
              <a:rPr lang="ru-RU" sz="1400" dirty="0" err="1">
                <a:latin typeface="Calibri Light" panose="020F0302020204030204" pitchFamily="34" charset="0"/>
              </a:rPr>
              <a:t>подготовкои</a:t>
            </a:r>
            <a:r>
              <a:rPr lang="ru-RU" sz="1400" dirty="0">
                <a:latin typeface="Calibri Light" panose="020F0302020204030204" pitchFamily="34" charset="0"/>
              </a:rPr>
              <a:t>̆ в обсуждение;</a:t>
            </a:r>
          </a:p>
          <a:p>
            <a:r>
              <a:rPr lang="ru-RU" sz="1400" dirty="0">
                <a:latin typeface="Calibri Light" panose="020F0302020204030204" pitchFamily="34" charset="0"/>
              </a:rPr>
              <a:t>риск трансформации дискуссии в спор между отдельными учащимися.</a:t>
            </a:r>
          </a:p>
          <a:p>
            <a:endParaRPr lang="ru-RU" sz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9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262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Методические приёмы технологии проблемного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91519"/>
            <a:ext cx="8973442" cy="50498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000" b="1" u="sng" dirty="0" smtClean="0">
                <a:latin typeface="Calibri Light" panose="020F0302020204030204" pitchFamily="34" charset="0"/>
              </a:rPr>
              <a:t>Для </a:t>
            </a:r>
            <a:r>
              <a:rPr lang="ru-RU" sz="2000" b="1" u="sng" dirty="0">
                <a:latin typeface="Calibri Light" panose="020F0302020204030204" pitchFamily="34" charset="0"/>
              </a:rPr>
              <a:t>реализации проблемного обучения учитель использует следующие приёмы: </a:t>
            </a:r>
            <a:endParaRPr lang="ru-RU" sz="2000" u="sng" dirty="0">
              <a:latin typeface="Calibri Light" panose="020F0302020204030204" pitchFamily="34" charset="0"/>
            </a:endParaRPr>
          </a:p>
          <a:p>
            <a:r>
              <a:rPr lang="ru-RU" sz="2000" dirty="0">
                <a:latin typeface="Calibri Light" panose="020F0302020204030204" pitchFamily="34" charset="0"/>
              </a:rPr>
              <a:t>подводит учащихся к противоречию и предлагает им самим </a:t>
            </a:r>
            <a:r>
              <a:rPr lang="ru-RU" sz="2000" dirty="0" err="1">
                <a:latin typeface="Calibri Light" panose="020F0302020204030204" pitchFamily="34" charset="0"/>
              </a:rPr>
              <a:t>найти</a:t>
            </a:r>
            <a:r>
              <a:rPr lang="ru-RU" sz="2000" dirty="0">
                <a:latin typeface="Calibri Light" panose="020F0302020204030204" pitchFamily="34" charset="0"/>
              </a:rPr>
              <a:t> способ его разрешения;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сталкивает противоречия в </a:t>
            </a:r>
            <a:r>
              <a:rPr lang="ru-RU" sz="2000" dirty="0" err="1">
                <a:latin typeface="Calibri Light" panose="020F0302020204030204" pitchFamily="34" charset="0"/>
              </a:rPr>
              <a:t>практическои</a:t>
            </a:r>
            <a:r>
              <a:rPr lang="ru-RU" sz="2000" dirty="0">
                <a:latin typeface="Calibri Light" panose="020F0302020204030204" pitchFamily="34" charset="0"/>
              </a:rPr>
              <a:t>̆ деятельности;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излагает различные точки зрения на один и тот же вопрос;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предлагает классу рассмотреть проблему с различных позиций (например, юриста, финансиста, педагога, психолога и т.д.);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побуждает обучаемых делать сравнения, обобщения, выводы из ситуации, сопоставлять различные факты;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ставит конкретные вопросы (на обобщение, обоснование, конкретизацию, логику рассуждения и т.д.);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определяет проблемные теоретические и практические задания (например, исследовательские);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ставит проблемные задачи (например, с недостаточными или избыточными исходными данными, с заведомо допущенными ошибками, с неопределенностью в постановке вопроса, с противоречивыми данными, с ограниченным временем обсуждения, на преодоление «</a:t>
            </a:r>
            <a:r>
              <a:rPr lang="ru-RU" sz="2000" dirty="0" err="1">
                <a:latin typeface="Calibri Light" panose="020F0302020204030204" pitchFamily="34" charset="0"/>
              </a:rPr>
              <a:t>психологическои</a:t>
            </a:r>
            <a:r>
              <a:rPr lang="ru-RU" sz="2000" dirty="0">
                <a:latin typeface="Calibri Light" panose="020F0302020204030204" pitchFamily="34" charset="0"/>
              </a:rPr>
              <a:t>̆ инерции» и т.д.).</a:t>
            </a:r>
          </a:p>
          <a:p>
            <a:pPr marL="0" indent="0">
              <a:buNone/>
            </a:pPr>
            <a:r>
              <a:rPr lang="ru-RU" sz="2000" b="1" u="sng" dirty="0">
                <a:latin typeface="Calibri Light" panose="020F0302020204030204" pitchFamily="34" charset="0"/>
              </a:rPr>
              <a:t>Для реализации проблемного метода необходимы:</a:t>
            </a:r>
            <a:endParaRPr lang="ru-RU" sz="2000" u="sng" dirty="0">
              <a:latin typeface="Calibri Light" panose="020F0302020204030204" pitchFamily="34" charset="0"/>
            </a:endParaRPr>
          </a:p>
          <a:p>
            <a:r>
              <a:rPr lang="ru-RU" sz="2000" dirty="0">
                <a:latin typeface="Calibri Light" panose="020F0302020204030204" pitchFamily="34" charset="0"/>
              </a:rPr>
              <a:t>отбор самых актуальных, сущностных проблем;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определение </a:t>
            </a:r>
            <a:r>
              <a:rPr lang="ru-RU" sz="2000" dirty="0" err="1">
                <a:latin typeface="Calibri Light" panose="020F0302020204030204" pitchFamily="34" charset="0"/>
              </a:rPr>
              <a:t>особенностеи</a:t>
            </a:r>
            <a:r>
              <a:rPr lang="ru-RU" sz="2000" dirty="0">
                <a:latin typeface="Calibri Light" panose="020F0302020204030204" pitchFamily="34" charset="0"/>
              </a:rPr>
              <a:t>̆ проблемного метода обучения в различных видах </a:t>
            </a:r>
            <a:r>
              <a:rPr lang="ru-RU" sz="2000" dirty="0" err="1">
                <a:latin typeface="Calibri Light" panose="020F0302020204030204" pitchFamily="34" charset="0"/>
              </a:rPr>
              <a:t>учебнои</a:t>
            </a:r>
            <a:r>
              <a:rPr lang="ru-RU" sz="2000" dirty="0">
                <a:latin typeface="Calibri Light" panose="020F0302020204030204" pitchFamily="34" charset="0"/>
              </a:rPr>
              <a:t>̆ работы; </a:t>
            </a:r>
          </a:p>
          <a:p>
            <a:r>
              <a:rPr lang="ru-RU" sz="2000" dirty="0">
                <a:latin typeface="Calibri Light" panose="020F0302020204030204" pitchFamily="34" charset="0"/>
              </a:rPr>
              <a:t>построение </a:t>
            </a:r>
            <a:r>
              <a:rPr lang="ru-RU" sz="2000" dirty="0" err="1">
                <a:latin typeface="Calibri Light" panose="020F0302020204030204" pitchFamily="34" charset="0"/>
              </a:rPr>
              <a:t>оптимальнои</a:t>
            </a:r>
            <a:r>
              <a:rPr lang="ru-RU" sz="2000" dirty="0">
                <a:latin typeface="Calibri Light" panose="020F0302020204030204" pitchFamily="34" charset="0"/>
              </a:rPr>
              <a:t>̆ системы проблемного обучения, создание учебных и методических пособий и руководств;</a:t>
            </a:r>
          </a:p>
          <a:p>
            <a:r>
              <a:rPr lang="ru-RU" sz="2000" dirty="0" err="1">
                <a:latin typeface="Calibri Light" panose="020F0302020204030204" pitchFamily="34" charset="0"/>
              </a:rPr>
              <a:t>личностныи</a:t>
            </a:r>
            <a:r>
              <a:rPr lang="ru-RU" sz="2000" dirty="0">
                <a:latin typeface="Calibri Light" panose="020F0302020204030204" pitchFamily="34" charset="0"/>
              </a:rPr>
              <a:t>̆ подход и мастерство учителя, способные вызвать активную познавательную деятельность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7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5875"/>
            <a:ext cx="8596668" cy="6793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Четыре </a:t>
            </a:r>
            <a:r>
              <a:rPr lang="ru-RU" b="1" dirty="0"/>
              <a:t>уровня </a:t>
            </a:r>
            <a:r>
              <a:rPr lang="ru-RU" b="1" dirty="0" err="1"/>
              <a:t>проблемности</a:t>
            </a:r>
            <a:r>
              <a:rPr lang="ru-RU" b="1" dirty="0"/>
              <a:t> в </a:t>
            </a:r>
            <a:r>
              <a:rPr lang="ru-RU" b="1" dirty="0" smtClean="0"/>
              <a:t>обучении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24569"/>
            <a:ext cx="8596668" cy="5016793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r>
              <a:rPr lang="ru-RU" sz="1600" dirty="0" smtClean="0">
                <a:latin typeface="Calibri Light" panose="020F0302020204030204" pitchFamily="34" charset="0"/>
              </a:rPr>
              <a:t>Учитель </a:t>
            </a:r>
            <a:r>
              <a:rPr lang="ru-RU" sz="1600" dirty="0">
                <a:latin typeface="Calibri Light" panose="020F0302020204030204" pitchFamily="34" charset="0"/>
              </a:rPr>
              <a:t>сам ставит проблему и сам решает её при активном слушании и обсуждении учащихся.</a:t>
            </a:r>
          </a:p>
          <a:p>
            <a:pPr algn="just">
              <a:buFont typeface="+mj-lt"/>
              <a:buAutoNum type="arabicPeriod"/>
            </a:pPr>
            <a:r>
              <a:rPr lang="ru-RU" sz="1600" dirty="0">
                <a:latin typeface="Calibri Light" panose="020F0302020204030204" pitchFamily="34" charset="0"/>
              </a:rPr>
              <a:t>Учитель ставит проблему, учащиеся самостоятельно или под руководством учителя решают её. Здесь наблюдается отрыв от образца, открывается простор для размышления.</a:t>
            </a:r>
          </a:p>
          <a:p>
            <a:pPr algn="just">
              <a:buFont typeface="+mj-lt"/>
              <a:buAutoNum type="arabicPeriod"/>
            </a:pPr>
            <a:r>
              <a:rPr lang="ru-RU" sz="1600" dirty="0">
                <a:latin typeface="Calibri Light" panose="020F0302020204030204" pitchFamily="34" charset="0"/>
              </a:rPr>
              <a:t>Ученик ставит проблему, учитель помогает в её решении.</a:t>
            </a:r>
          </a:p>
          <a:p>
            <a:pPr algn="just">
              <a:buFont typeface="+mj-lt"/>
              <a:buAutoNum type="arabicPeriod"/>
            </a:pPr>
            <a:r>
              <a:rPr lang="ru-RU" sz="1600" dirty="0">
                <a:latin typeface="Calibri Light" panose="020F0302020204030204" pitchFamily="34" charset="0"/>
              </a:rPr>
              <a:t>Ученик ставит проблему, предлагает возможные решения, проверяет эти возможные решения; исходя из данных, делает выводы, применяет выводы к новым данным и делает собственные обобщения, т.е. ученик сам решает проблему.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6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25" y="124857"/>
            <a:ext cx="9336999" cy="690391"/>
          </a:xfrm>
        </p:spPr>
        <p:txBody>
          <a:bodyPr>
            <a:normAutofit/>
          </a:bodyPr>
          <a:lstStyle/>
          <a:p>
            <a:r>
              <a:rPr lang="ru-RU" dirty="0"/>
              <a:t>Проблемное изложение </a:t>
            </a:r>
            <a:r>
              <a:rPr lang="ru-RU" dirty="0" smtClean="0"/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14400"/>
            <a:ext cx="9061577" cy="5596569"/>
          </a:xfrm>
        </p:spPr>
        <p:txBody>
          <a:bodyPr>
            <a:normAutofit/>
          </a:bodyPr>
          <a:lstStyle/>
          <a:p>
            <a:pPr algn="just"/>
            <a:r>
              <a:rPr lang="ru-RU" sz="1500" b="1" dirty="0">
                <a:latin typeface="Calibri Light" panose="020F0302020204030204" pitchFamily="34" charset="0"/>
              </a:rPr>
              <a:t>Проблемным изложением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smtClean="0">
                <a:latin typeface="Calibri Light" panose="020F0302020204030204" pitchFamily="34" charset="0"/>
              </a:rPr>
              <a:t> называют </a:t>
            </a:r>
            <a:r>
              <a:rPr lang="ru-RU" sz="1500" dirty="0">
                <a:latin typeface="Calibri Light" panose="020F0302020204030204" pitchFamily="34" charset="0"/>
              </a:rPr>
              <a:t>такое введение нового материала, в процессе которого путь решения проблемы показывает учитель или учебник. </a:t>
            </a:r>
          </a:p>
          <a:p>
            <a:pPr algn="just"/>
            <a:r>
              <a:rPr lang="ru-RU" sz="1500" dirty="0">
                <a:latin typeface="Calibri Light" panose="020F0302020204030204" pitchFamily="34" charset="0"/>
              </a:rPr>
              <a:t>Предположим, необходимо ввести </a:t>
            </a:r>
            <a:r>
              <a:rPr lang="ru-RU" sz="1500" dirty="0" err="1">
                <a:latin typeface="Calibri Light" panose="020F0302020204030204" pitchFamily="34" charset="0"/>
              </a:rPr>
              <a:t>английские</a:t>
            </a:r>
            <a:r>
              <a:rPr lang="ru-RU" sz="1500" dirty="0">
                <a:latin typeface="Calibri Light" panose="020F0302020204030204" pitchFamily="34" charset="0"/>
              </a:rPr>
              <a:t> слова: </a:t>
            </a:r>
            <a:r>
              <a:rPr lang="ru-RU" sz="1500" dirty="0" err="1" smtClean="0">
                <a:latin typeface="Calibri Light" panose="020F0302020204030204" pitchFamily="34" charset="0"/>
              </a:rPr>
              <a:t>collaboration</a:t>
            </a:r>
            <a:r>
              <a:rPr lang="ru-RU" sz="1500" dirty="0">
                <a:latin typeface="Calibri Light" panose="020F0302020204030204" pitchFamily="34" charset="0"/>
              </a:rPr>
              <a:t>, </a:t>
            </a:r>
            <a:r>
              <a:rPr lang="ru-RU" sz="1500" dirty="0" err="1">
                <a:latin typeface="Calibri Light" panose="020F0302020204030204" pitchFamily="34" charset="0"/>
              </a:rPr>
              <a:t>consist</a:t>
            </a:r>
            <a:r>
              <a:rPr lang="ru-RU" sz="1500" dirty="0">
                <a:latin typeface="Calibri Light" panose="020F0302020204030204" pitchFamily="34" charset="0"/>
              </a:rPr>
              <a:t>, </a:t>
            </a:r>
            <a:r>
              <a:rPr lang="ru-RU" sz="1500" dirty="0" err="1">
                <a:latin typeface="Calibri Light" panose="020F0302020204030204" pitchFamily="34" charset="0"/>
              </a:rPr>
              <a:t>constant</a:t>
            </a:r>
            <a:r>
              <a:rPr lang="ru-RU" sz="1500" dirty="0">
                <a:latin typeface="Calibri Light" panose="020F0302020204030204" pitchFamily="34" charset="0"/>
              </a:rPr>
              <a:t>, </a:t>
            </a:r>
            <a:r>
              <a:rPr lang="ru-RU" sz="1500" dirty="0" err="1" smtClean="0">
                <a:latin typeface="Calibri Light" panose="020F0302020204030204" pitchFamily="34" charset="0"/>
              </a:rPr>
              <a:t>permanent</a:t>
            </a:r>
            <a:r>
              <a:rPr lang="ru-RU" sz="1500" dirty="0">
                <a:latin typeface="Calibri Light" panose="020F0302020204030204" pitchFamily="34" charset="0"/>
              </a:rPr>
              <a:t>, </a:t>
            </a:r>
            <a:r>
              <a:rPr lang="ru-RU" sz="1500" dirty="0" err="1" smtClean="0">
                <a:latin typeface="Calibri Light" panose="020F0302020204030204" pitchFamily="34" charset="0"/>
              </a:rPr>
              <a:t>positive</a:t>
            </a:r>
            <a:r>
              <a:rPr lang="ru-RU" sz="1500" dirty="0" smtClean="0">
                <a:latin typeface="Calibri Light" panose="020F0302020204030204" pitchFamily="34" charset="0"/>
              </a:rPr>
              <a:t>. </a:t>
            </a:r>
            <a:r>
              <a:rPr lang="ru-RU" sz="1500" dirty="0">
                <a:latin typeface="Calibri Light" panose="020F0302020204030204" pitchFamily="34" charset="0"/>
              </a:rPr>
              <a:t>Прежде всего в этом списке учащимся предлагается </a:t>
            </a:r>
            <a:r>
              <a:rPr lang="ru-RU" sz="1500" dirty="0" err="1">
                <a:latin typeface="Calibri Light" panose="020F0302020204030204" pitchFamily="34" charset="0"/>
              </a:rPr>
              <a:t>найти</a:t>
            </a:r>
            <a:r>
              <a:rPr lang="ru-RU" sz="1500" dirty="0">
                <a:latin typeface="Calibri Light" panose="020F0302020204030204" pitchFamily="34" charset="0"/>
              </a:rPr>
              <a:t> слова, которые напоминают им по звучанию или написанию русские слова. К таким словам обычно относят </a:t>
            </a:r>
            <a:r>
              <a:rPr lang="ru-RU" sz="1500" dirty="0" err="1">
                <a:latin typeface="Calibri Light" panose="020F0302020204030204" pitchFamily="34" charset="0"/>
              </a:rPr>
              <a:t>constant</a:t>
            </a:r>
            <a:r>
              <a:rPr lang="ru-RU" sz="1500" dirty="0">
                <a:latin typeface="Calibri Light" panose="020F0302020204030204" pitchFamily="34" charset="0"/>
              </a:rPr>
              <a:t> (</a:t>
            </a:r>
            <a:r>
              <a:rPr lang="ru-RU" sz="1500" dirty="0" err="1">
                <a:latin typeface="Calibri Light" panose="020F0302020204030204" pitchFamily="34" charset="0"/>
              </a:rPr>
              <a:t>постоянныи</a:t>
            </a:r>
            <a:r>
              <a:rPr lang="ru-RU" sz="1500" dirty="0">
                <a:latin typeface="Calibri Light" panose="020F0302020204030204" pitchFamily="34" charset="0"/>
              </a:rPr>
              <a:t>̆, константа, постоянная величина), </a:t>
            </a:r>
            <a:r>
              <a:rPr lang="ru-RU" sz="1500" dirty="0" err="1">
                <a:latin typeface="Calibri Light" panose="020F0302020204030204" pitchFamily="34" charset="0"/>
              </a:rPr>
              <a:t>positive</a:t>
            </a:r>
            <a:r>
              <a:rPr lang="ru-RU" sz="1500" dirty="0">
                <a:latin typeface="Calibri Light" panose="020F0302020204030204" pitchFamily="34" charset="0"/>
              </a:rPr>
              <a:t> (</a:t>
            </a:r>
            <a:r>
              <a:rPr lang="ru-RU" sz="1500" dirty="0" err="1">
                <a:latin typeface="Calibri Light" panose="020F0302020204030204" pitchFamily="34" charset="0"/>
              </a:rPr>
              <a:t>позитивныи</a:t>
            </a:r>
            <a:r>
              <a:rPr lang="ru-RU" sz="1500" dirty="0">
                <a:latin typeface="Calibri Light" panose="020F0302020204030204" pitchFamily="34" charset="0"/>
              </a:rPr>
              <a:t>̆). </a:t>
            </a:r>
          </a:p>
          <a:p>
            <a:pPr algn="just"/>
            <a:r>
              <a:rPr lang="ru-RU" sz="1500" dirty="0">
                <a:latin typeface="Calibri Light" panose="020F0302020204030204" pitchFamily="34" charset="0"/>
              </a:rPr>
              <a:t>Кроме того, учитель может напомнить </a:t>
            </a:r>
            <a:r>
              <a:rPr lang="ru-RU" sz="1500" dirty="0" smtClean="0">
                <a:latin typeface="Calibri Light" panose="020F0302020204030204" pitchFamily="34" charset="0"/>
              </a:rPr>
              <a:t>русское слово </a:t>
            </a:r>
            <a:r>
              <a:rPr lang="ru-RU" sz="1500" dirty="0" err="1">
                <a:latin typeface="Calibri Light" panose="020F0302020204030204" pitchFamily="34" charset="0"/>
              </a:rPr>
              <a:t>перманентныи</a:t>
            </a:r>
            <a:r>
              <a:rPr lang="ru-RU" sz="1500" dirty="0" smtClean="0">
                <a:latin typeface="Calibri Light" panose="020F0302020204030204" pitchFamily="34" charset="0"/>
              </a:rPr>
              <a:t>̆, которое </a:t>
            </a:r>
            <a:r>
              <a:rPr lang="ru-RU" sz="1500" dirty="0">
                <a:latin typeface="Calibri Light" panose="020F0302020204030204" pitchFamily="34" charset="0"/>
              </a:rPr>
              <a:t>без труда ассоциируются с </a:t>
            </a:r>
            <a:r>
              <a:rPr lang="ru-RU" sz="1500" dirty="0" err="1">
                <a:latin typeface="Calibri Light" panose="020F0302020204030204" pitchFamily="34" charset="0"/>
              </a:rPr>
              <a:t>англий</a:t>
            </a:r>
            <a:r>
              <a:rPr lang="ru-RU" sz="1500" dirty="0" err="1" smtClean="0">
                <a:latin typeface="Calibri Light" panose="020F0302020204030204" pitchFamily="34" charset="0"/>
              </a:rPr>
              <a:t>ским</a:t>
            </a:r>
            <a:r>
              <a:rPr lang="ru-RU" sz="1500" dirty="0" smtClean="0">
                <a:latin typeface="Calibri Light" panose="020F0302020204030204" pitchFamily="34" charset="0"/>
              </a:rPr>
              <a:t> </a:t>
            </a:r>
            <a:r>
              <a:rPr lang="ru-RU" sz="1500" dirty="0" err="1" smtClean="0">
                <a:latin typeface="Calibri Light" panose="020F0302020204030204" pitchFamily="34" charset="0"/>
              </a:rPr>
              <a:t>permanent</a:t>
            </a:r>
            <a:r>
              <a:rPr lang="ru-RU" sz="1500" dirty="0" smtClean="0">
                <a:latin typeface="Calibri Light" panose="020F0302020204030204" pitchFamily="34" charset="0"/>
              </a:rPr>
              <a:t>. </a:t>
            </a:r>
            <a:r>
              <a:rPr lang="ru-RU" sz="1500" dirty="0">
                <a:latin typeface="Calibri Light" panose="020F0302020204030204" pitchFamily="34" charset="0"/>
              </a:rPr>
              <a:t>Так устанавливаются связи между русскими и новыми английскими словами. </a:t>
            </a:r>
          </a:p>
          <a:p>
            <a:pPr algn="just"/>
            <a:r>
              <a:rPr lang="ru-RU" sz="1500" dirty="0">
                <a:latin typeface="Calibri Light" panose="020F0302020204030204" pitchFamily="34" charset="0"/>
              </a:rPr>
              <a:t>Далее учащихся знакомят с примерами их употребления в речи (например: </a:t>
            </a:r>
            <a:r>
              <a:rPr lang="ru-RU" sz="1500" dirty="0" err="1">
                <a:latin typeface="Calibri Light" panose="020F0302020204030204" pitchFamily="34" charset="0"/>
              </a:rPr>
              <a:t>This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err="1">
                <a:latin typeface="Calibri Light" panose="020F0302020204030204" pitchFamily="34" charset="0"/>
              </a:rPr>
              <a:t>book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err="1">
                <a:latin typeface="Calibri Light" panose="020F0302020204030204" pitchFamily="34" charset="0"/>
              </a:rPr>
              <a:t>consist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err="1">
                <a:latin typeface="Calibri Light" panose="020F0302020204030204" pitchFamily="34" charset="0"/>
              </a:rPr>
              <a:t>of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err="1">
                <a:latin typeface="Calibri Light" panose="020F0302020204030204" pitchFamily="34" charset="0"/>
              </a:rPr>
              <a:t>two</a:t>
            </a:r>
            <a:r>
              <a:rPr lang="ru-RU" sz="1500" dirty="0">
                <a:latin typeface="Calibri Light" panose="020F0302020204030204" pitchFamily="34" charset="0"/>
              </a:rPr>
              <a:t> </a:t>
            </a:r>
            <a:r>
              <a:rPr lang="ru-RU" sz="1500" dirty="0" err="1">
                <a:latin typeface="Calibri Light" panose="020F0302020204030204" pitchFamily="34" charset="0"/>
              </a:rPr>
              <a:t>parts</a:t>
            </a:r>
            <a:r>
              <a:rPr lang="ru-RU" sz="1500" dirty="0">
                <a:latin typeface="Calibri Light" panose="020F0302020204030204" pitchFamily="34" charset="0"/>
              </a:rPr>
              <a:t>). </a:t>
            </a:r>
          </a:p>
          <a:p>
            <a:pPr algn="just"/>
            <a:r>
              <a:rPr lang="ru-RU" sz="1500" dirty="0">
                <a:latin typeface="Calibri Light" panose="020F0302020204030204" pitchFamily="34" charset="0"/>
              </a:rPr>
              <a:t>После определения слов, близких по значению, школьникам предлагается </a:t>
            </a:r>
            <a:r>
              <a:rPr lang="ru-RU" sz="1500" dirty="0" err="1">
                <a:latin typeface="Calibri Light" panose="020F0302020204030204" pitchFamily="34" charset="0"/>
              </a:rPr>
              <a:t>найти</a:t>
            </a:r>
            <a:r>
              <a:rPr lang="ru-RU" sz="1500" dirty="0">
                <a:latin typeface="Calibri Light" panose="020F0302020204030204" pitchFamily="34" charset="0"/>
              </a:rPr>
              <a:t> среди них те лексические единицы, которые напоминают им уже изученные </a:t>
            </a:r>
            <a:r>
              <a:rPr lang="ru-RU" sz="1500" dirty="0" err="1">
                <a:latin typeface="Calibri Light" panose="020F0302020204030204" pitchFamily="34" charset="0"/>
              </a:rPr>
              <a:t>английские</a:t>
            </a:r>
            <a:r>
              <a:rPr lang="ru-RU" sz="1500" dirty="0">
                <a:latin typeface="Calibri Light" panose="020F0302020204030204" pitchFamily="34" charset="0"/>
              </a:rPr>
              <a:t> слова. </a:t>
            </a:r>
            <a:r>
              <a:rPr lang="ru-RU" sz="1500" dirty="0" smtClean="0">
                <a:latin typeface="Calibri Light" panose="020F0302020204030204" pitchFamily="34" charset="0"/>
              </a:rPr>
              <a:t>Употребление </a:t>
            </a:r>
            <a:r>
              <a:rPr lang="ru-RU" sz="1500" dirty="0">
                <a:latin typeface="Calibri Light" panose="020F0302020204030204" pitchFamily="34" charset="0"/>
              </a:rPr>
              <a:t>новых </a:t>
            </a:r>
            <a:r>
              <a:rPr lang="ru-RU" sz="1500" dirty="0" err="1">
                <a:latin typeface="Calibri Light" panose="020F0302020204030204" pitchFamily="34" charset="0"/>
              </a:rPr>
              <a:t>английских</a:t>
            </a:r>
            <a:r>
              <a:rPr lang="ru-RU" sz="1500" dirty="0">
                <a:latin typeface="Calibri Light" panose="020F0302020204030204" pitchFamily="34" charset="0"/>
              </a:rPr>
              <a:t> слов в контексте позволяет уточнить их значение.</a:t>
            </a:r>
          </a:p>
          <a:p>
            <a:pPr algn="just"/>
            <a:r>
              <a:rPr lang="ru-RU" sz="1500" dirty="0" smtClean="0">
                <a:latin typeface="Calibri Light" panose="020F0302020204030204" pitchFamily="34" charset="0"/>
              </a:rPr>
              <a:t>Такое </a:t>
            </a:r>
            <a:r>
              <a:rPr lang="ru-RU" sz="1500" dirty="0">
                <a:latin typeface="Calibri Light" panose="020F0302020204030204" pitchFamily="34" charset="0"/>
              </a:rPr>
              <a:t>проблемное изложение нового материала не только вызывает интерес учащихся, но и способствует созданию дополнительных ассоциаций, а следовательно и улучшает запоминание новых слов.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70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2993"/>
            <a:ext cx="8596668" cy="558188"/>
          </a:xfrm>
        </p:spPr>
        <p:txBody>
          <a:bodyPr>
            <a:normAutofit fontScale="90000"/>
          </a:bodyPr>
          <a:lstStyle/>
          <a:p>
            <a:r>
              <a:rPr lang="ru-RU" dirty="0"/>
              <a:t>Коммуникативный подход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3" y="771181"/>
            <a:ext cx="9166033" cy="5530467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Коммуникативный подход — это методика, которая позволяет учить английский через общение. В ее основе — большое количество разговорной практики и минимум теории. Уроки на таких курсах построены так, чтобы студент и преподаватель общались на английском с первых минут урока. Это помогает избежать самой частой проблемы изучающих язык — «знаю, но не могу сказать</a:t>
            </a:r>
            <a:r>
              <a:rPr lang="ru-RU" sz="2500" dirty="0" smtClean="0">
                <a:latin typeface="Calibri Light" panose="020F0302020204030204" pitchFamily="34" charset="0"/>
              </a:rPr>
              <a:t>».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В общении с преподавателем студент переступает через психологический барьер — страх и стеснение говорить на английском. Он слышит речь собеседника, учится воспринимать на слух разные акценты, запоминает грамматические конструкции и их логику, чтобы позже самому пользоваться ими. Никакого зубрения правил и слов — всему этому коммуникативный подход обучает через живой диалог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Регулярная практика устной речи помогает наладить и грамотное произношение. Преподаватель сразу учит произносить звуки, чтобы позже студент повторил их на примере разных слов и запомнил звучание. Со временем речь становится увереннее, улучшается дикция, а управлять интонацией получается легче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Темы для уроков на курсах по коммуникативной методике мы подбираем так, чтобы их было интересно обсудить. В ходе таких бесед студент запоминает новую лексику, которую слышит от преподавателя: идиомы, устойчивые выражения, синонимы, фразы-клише и многое другое. Чем больше практики — тем шире словарный запас, меньше пауз в речи и богаче реплики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500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sz="2500" b="1" dirty="0" smtClean="0">
                <a:latin typeface="Calibri Light" panose="020F0302020204030204" pitchFamily="34" charset="0"/>
              </a:rPr>
              <a:t>:</a:t>
            </a:r>
            <a:endParaRPr lang="ru-RU" sz="25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помогает быстро заговорить на английском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не требует заучивания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обучает правилам на примерах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500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sz="2500" b="1" dirty="0">
                <a:latin typeface="Calibri Light" panose="020F0302020204030204" pitchFamily="34" charset="0"/>
              </a:rPr>
              <a:t>	</a:t>
            </a: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Много разговорной </a:t>
            </a:r>
            <a:r>
              <a:rPr lang="ru-RU" sz="2500" dirty="0" smtClean="0">
                <a:latin typeface="Calibri Light" panose="020F0302020204030204" pitchFamily="34" charset="0"/>
              </a:rPr>
              <a:t>практики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Регулярное общение на увлекательные и актуальные </a:t>
            </a:r>
            <a:r>
              <a:rPr lang="ru-RU" sz="2500" dirty="0" smtClean="0">
                <a:latin typeface="Calibri Light" panose="020F0302020204030204" pitchFamily="34" charset="0"/>
              </a:rPr>
              <a:t>темы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Быстро дает первый </a:t>
            </a:r>
            <a:r>
              <a:rPr lang="ru-RU" sz="2500" dirty="0" smtClean="0">
                <a:latin typeface="Calibri Light" panose="020F0302020204030204" pitchFamily="34" charset="0"/>
              </a:rPr>
              <a:t>результат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Помогает перешагнуть через языковой </a:t>
            </a:r>
            <a:r>
              <a:rPr lang="ru-RU" sz="2500" dirty="0" smtClean="0">
                <a:latin typeface="Calibri Light" panose="020F0302020204030204" pitchFamily="34" charset="0"/>
              </a:rPr>
              <a:t>барьер</a:t>
            </a:r>
            <a:endParaRPr lang="ru-RU" sz="25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3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13" y="157908"/>
            <a:ext cx="8596668" cy="49208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Проблемная задача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82199"/>
            <a:ext cx="8596668" cy="5259164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Как правило, задание может быть выполнено, если известны цель, которую следует достичь; предмет </a:t>
            </a:r>
            <a:r>
              <a:rPr lang="ru-RU" sz="1400" dirty="0" err="1">
                <a:latin typeface="Calibri Light" panose="020F0302020204030204" pitchFamily="34" charset="0"/>
              </a:rPr>
              <a:t>действия</a:t>
            </a:r>
            <a:r>
              <a:rPr lang="ru-RU" sz="1400" dirty="0">
                <a:latin typeface="Calibri Light" panose="020F0302020204030204" pitchFamily="34" charset="0"/>
              </a:rPr>
              <a:t>, которым следует манипулировать, и наконец, способ </a:t>
            </a:r>
            <a:r>
              <a:rPr lang="ru-RU" sz="1400" dirty="0" err="1">
                <a:latin typeface="Calibri Light" panose="020F0302020204030204" pitchFamily="34" charset="0"/>
              </a:rPr>
              <a:t>действия</a:t>
            </a:r>
            <a:r>
              <a:rPr lang="ru-RU" sz="1400" dirty="0">
                <a:latin typeface="Calibri Light" panose="020F0302020204030204" pitchFamily="34" charset="0"/>
              </a:rPr>
              <a:t> – как следует его решать. 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Так, например, когда выполняются имитационные упражнения, то целью является отработка какого-либо грамматического явления (например, артикли a, </a:t>
            </a:r>
            <a:r>
              <a:rPr lang="ru-RU" sz="1400" dirty="0" err="1">
                <a:latin typeface="Calibri Light" panose="020F0302020204030204" pitchFamily="34" charset="0"/>
              </a:rPr>
              <a:t>an</a:t>
            </a:r>
            <a:r>
              <a:rPr lang="ru-RU" sz="1400" dirty="0">
                <a:latin typeface="Calibri Light" panose="020F0302020204030204" pitchFamily="34" charset="0"/>
              </a:rPr>
              <a:t> </a:t>
            </a:r>
            <a:r>
              <a:rPr lang="ru-RU" sz="1400" dirty="0" err="1">
                <a:latin typeface="Calibri Light" panose="020F0302020204030204" pitchFamily="34" charset="0"/>
              </a:rPr>
              <a:t>some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the</a:t>
            </a:r>
            <a:r>
              <a:rPr lang="ru-RU" sz="1400" dirty="0">
                <a:latin typeface="Calibri Light" panose="020F0302020204030204" pitchFamily="34" charset="0"/>
              </a:rPr>
              <a:t>), запоминание </a:t>
            </a:r>
            <a:r>
              <a:rPr lang="ru-RU" sz="1400" dirty="0" smtClean="0">
                <a:latin typeface="Calibri Light" panose="020F0302020204030204" pitchFamily="34" charset="0"/>
              </a:rPr>
              <a:t>новой̆ </a:t>
            </a:r>
            <a:r>
              <a:rPr lang="ru-RU" sz="1400" dirty="0">
                <a:latin typeface="Calibri Light" panose="020F0302020204030204" pitchFamily="34" charset="0"/>
              </a:rPr>
              <a:t>лексики или формирование произносительных навыков</a:t>
            </a:r>
            <a:r>
              <a:rPr lang="ru-RU" sz="1400" dirty="0" smtClean="0">
                <a:latin typeface="Calibri Light" panose="020F0302020204030204" pitchFamily="34" charset="0"/>
              </a:rPr>
              <a:t>.</a:t>
            </a:r>
            <a:endParaRPr lang="ru-RU" sz="1400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Предметом этих упражнений могут быть грамматические структуры, новые слова или произношение тех или иных звуков. Способ </a:t>
            </a:r>
            <a:r>
              <a:rPr lang="ru-RU" sz="1400" dirty="0" err="1">
                <a:latin typeface="Calibri Light" panose="020F0302020204030204" pitchFamily="34" charset="0"/>
              </a:rPr>
              <a:t>действия</a:t>
            </a:r>
            <a:r>
              <a:rPr lang="ru-RU" sz="1400" dirty="0">
                <a:latin typeface="Calibri Light" panose="020F0302020204030204" pitchFamily="34" charset="0"/>
              </a:rPr>
              <a:t> – повторение. Если же в задании отсутствует хотя бы один из компонентов (цель, предмет, способ </a:t>
            </a:r>
            <a:r>
              <a:rPr lang="ru-RU" sz="1400" dirty="0" err="1">
                <a:latin typeface="Calibri Light" panose="020F0302020204030204" pitchFamily="34" charset="0"/>
              </a:rPr>
              <a:t>действия</a:t>
            </a:r>
            <a:r>
              <a:rPr lang="ru-RU" sz="1400" dirty="0">
                <a:latin typeface="Calibri Light" panose="020F0302020204030204" pitchFamily="34" charset="0"/>
              </a:rPr>
              <a:t>), то оно превращается в задачу и получает название «проблемная задача». Например, «</a:t>
            </a:r>
            <a:r>
              <a:rPr lang="ru-RU" sz="1400" dirty="0" err="1">
                <a:latin typeface="Calibri Light" panose="020F0302020204030204" pitchFamily="34" charset="0"/>
              </a:rPr>
              <a:t>сгруппируйте</a:t>
            </a:r>
            <a:r>
              <a:rPr lang="ru-RU" sz="1400" dirty="0">
                <a:latin typeface="Calibri Light" panose="020F0302020204030204" pitchFamily="34" charset="0"/>
              </a:rPr>
              <a:t> слова по признакам, положительно или отрицательно характеризующим человека: </a:t>
            </a:r>
            <a:r>
              <a:rPr lang="ru-RU" sz="1400" dirty="0" err="1">
                <a:latin typeface="Calibri Light" panose="020F0302020204030204" pitchFamily="34" charset="0"/>
              </a:rPr>
              <a:t>kind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clever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strong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ugly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foolish</a:t>
            </a:r>
            <a:r>
              <a:rPr lang="ru-RU" sz="1400" dirty="0">
                <a:latin typeface="Calibri Light" panose="020F0302020204030204" pitchFamily="34" charset="0"/>
              </a:rPr>
              <a:t>, </a:t>
            </a:r>
            <a:r>
              <a:rPr lang="ru-RU" sz="1400" dirty="0" err="1">
                <a:latin typeface="Calibri Light" panose="020F0302020204030204" pitchFamily="34" charset="0"/>
              </a:rPr>
              <a:t>greedy</a:t>
            </a:r>
            <a:r>
              <a:rPr lang="ru-RU" sz="1400" dirty="0">
                <a:latin typeface="Calibri Light" panose="020F0302020204030204" pitchFamily="34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0122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58" y="113842"/>
            <a:ext cx="8692308" cy="63530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Способы </a:t>
            </a:r>
            <a:r>
              <a:rPr lang="ru-RU" dirty="0" err="1"/>
              <a:t>проблематизации</a:t>
            </a:r>
            <a:r>
              <a:rPr lang="ru-RU" dirty="0"/>
              <a:t> учебных заданий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36434"/>
            <a:ext cx="9028526" cy="54423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/>
          </a:p>
          <a:p>
            <a:pPr algn="just"/>
            <a:r>
              <a:rPr lang="ru-RU" sz="1400" b="1" dirty="0">
                <a:latin typeface="Calibri Light" panose="020F0302020204030204" pitchFamily="34" charset="0"/>
              </a:rPr>
              <a:t>Проблематизация</a:t>
            </a:r>
            <a:r>
              <a:rPr lang="ru-RU" sz="1400" dirty="0">
                <a:latin typeface="Calibri Light" panose="020F0302020204030204" pitchFamily="34" charset="0"/>
              </a:rPr>
              <a:t> требуется для использования традиционных заданий в рамках технологии проблемного обучения и характеризуется как процесс построения </a:t>
            </a:r>
            <a:r>
              <a:rPr lang="ru-RU" sz="1400" dirty="0" err="1">
                <a:latin typeface="Calibri Light" panose="020F0302020204030204" pitchFamily="34" charset="0"/>
              </a:rPr>
              <a:t>целостнои</a:t>
            </a:r>
            <a:r>
              <a:rPr lang="ru-RU" sz="1400" dirty="0">
                <a:latin typeface="Calibri Light" panose="020F0302020204030204" pitchFamily="34" charset="0"/>
              </a:rPr>
              <a:t>̆ системы учебно-познавательных задач, направленных на развитие мышления учащихся. </a:t>
            </a:r>
          </a:p>
          <a:p>
            <a:pPr algn="just"/>
            <a:r>
              <a:rPr lang="ru-RU" sz="1400" b="1" dirty="0" smtClean="0">
                <a:latin typeface="Calibri Light" panose="020F0302020204030204" pitchFamily="34" charset="0"/>
              </a:rPr>
              <a:t>Проблемная </a:t>
            </a:r>
            <a:r>
              <a:rPr lang="ru-RU" sz="1400" b="1" dirty="0">
                <a:latin typeface="Calibri Light" panose="020F0302020204030204" pitchFamily="34" charset="0"/>
              </a:rPr>
              <a:t>задача</a:t>
            </a:r>
            <a:r>
              <a:rPr lang="ru-RU" sz="1400" dirty="0">
                <a:latin typeface="Calibri Light" panose="020F0302020204030204" pitchFamily="34" charset="0"/>
              </a:rPr>
              <a:t>, которая в образовательном процессе материализуется в </a:t>
            </a:r>
            <a:r>
              <a:rPr lang="ru-RU" sz="1400" dirty="0" err="1">
                <a:latin typeface="Calibri Light" panose="020F0302020204030204" pitchFamily="34" charset="0"/>
              </a:rPr>
              <a:t>устнои</a:t>
            </a:r>
            <a:r>
              <a:rPr lang="ru-RU" sz="1400" dirty="0">
                <a:latin typeface="Calibri Light" panose="020F0302020204030204" pitchFamily="34" charset="0"/>
              </a:rPr>
              <a:t>̆ или </a:t>
            </a:r>
            <a:r>
              <a:rPr lang="ru-RU" sz="1400" dirty="0" err="1">
                <a:latin typeface="Calibri Light" panose="020F0302020204030204" pitchFamily="34" charset="0"/>
              </a:rPr>
              <a:t>письменнои</a:t>
            </a:r>
            <a:r>
              <a:rPr lang="ru-RU" sz="1400" dirty="0">
                <a:latin typeface="Calibri Light" panose="020F0302020204030204" pitchFamily="34" charset="0"/>
              </a:rPr>
              <a:t>̆ формулировке учебного текста и заданий к нему, является средством создания </a:t>
            </a:r>
            <a:r>
              <a:rPr lang="ru-RU" sz="1400" dirty="0" err="1">
                <a:latin typeface="Calibri Light" panose="020F0302020204030204" pitchFamily="34" charset="0"/>
              </a:rPr>
              <a:t>проблемнои</a:t>
            </a:r>
            <a:r>
              <a:rPr lang="ru-RU" sz="1400" dirty="0">
                <a:latin typeface="Calibri Light" panose="020F0302020204030204" pitchFamily="34" charset="0"/>
              </a:rPr>
              <a:t>̆ ситуации. </a:t>
            </a:r>
            <a:endParaRPr lang="ru-RU" sz="1400" dirty="0" smtClean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 smtClean="0">
                <a:latin typeface="Calibri Light" panose="020F0302020204030204" pitchFamily="34" charset="0"/>
              </a:rPr>
              <a:t>Именно </a:t>
            </a:r>
            <a:r>
              <a:rPr lang="ru-RU" sz="1400" dirty="0">
                <a:latin typeface="Calibri Light" panose="020F0302020204030204" pitchFamily="34" charset="0"/>
              </a:rPr>
              <a:t>проблемная задача является наиболее важным звеном, занимающим центральное место в проблемном обучении, так как именно проблемная задача одновременно является и средством создания </a:t>
            </a:r>
            <a:r>
              <a:rPr lang="ru-RU" sz="1400" dirty="0" err="1">
                <a:latin typeface="Calibri Light" panose="020F0302020204030204" pitchFamily="34" charset="0"/>
              </a:rPr>
              <a:t>проблемнои</a:t>
            </a:r>
            <a:r>
              <a:rPr lang="ru-RU" sz="1400" dirty="0">
                <a:latin typeface="Calibri Light" panose="020F0302020204030204" pitchFamily="34" charset="0"/>
              </a:rPr>
              <a:t>̆ ситуации, и, как следствие, </a:t>
            </a:r>
            <a:r>
              <a:rPr lang="ru-RU" sz="1400" dirty="0" err="1">
                <a:latin typeface="Calibri Light" panose="020F0302020204030204" pitchFamily="34" charset="0"/>
              </a:rPr>
              <a:t>влечёт</a:t>
            </a:r>
            <a:r>
              <a:rPr lang="ru-RU" sz="1400" dirty="0">
                <a:latin typeface="Calibri Light" panose="020F0302020204030204" pitchFamily="34" charset="0"/>
              </a:rPr>
              <a:t> за </a:t>
            </a:r>
            <a:r>
              <a:rPr lang="ru-RU" sz="1400" dirty="0" err="1">
                <a:latin typeface="Calibri Light" panose="020F0302020204030204" pitchFamily="34" charset="0"/>
              </a:rPr>
              <a:t>собои</a:t>
            </a:r>
            <a:r>
              <a:rPr lang="ru-RU" sz="1400" dirty="0">
                <a:latin typeface="Calibri Light" panose="020F0302020204030204" pitchFamily="34" charset="0"/>
              </a:rPr>
              <a:t>̆ </a:t>
            </a:r>
            <a:r>
              <a:rPr lang="ru-RU" sz="1400" dirty="0" err="1">
                <a:latin typeface="Calibri Light" panose="020F0302020204030204" pitchFamily="34" charset="0"/>
              </a:rPr>
              <a:t>проблематизацию</a:t>
            </a:r>
            <a:r>
              <a:rPr lang="ru-RU" sz="1400" dirty="0">
                <a:latin typeface="Calibri Light" panose="020F0302020204030204" pitchFamily="34" charset="0"/>
              </a:rPr>
              <a:t> – решение проблемы.</a:t>
            </a:r>
          </a:p>
          <a:p>
            <a:pPr marL="0" indent="0" algn="just">
              <a:buNone/>
            </a:pPr>
            <a:r>
              <a:rPr lang="ru-RU" sz="1400" b="1" u="sng" dirty="0">
                <a:latin typeface="Calibri Light" panose="020F0302020204030204" pitchFamily="34" charset="0"/>
              </a:rPr>
              <a:t>Для </a:t>
            </a:r>
            <a:r>
              <a:rPr lang="ru-RU" sz="1400" b="1" u="sng" dirty="0" err="1">
                <a:latin typeface="Calibri Light" panose="020F0302020204030204" pitchFamily="34" charset="0"/>
              </a:rPr>
              <a:t>успешнои</a:t>
            </a:r>
            <a:r>
              <a:rPr lang="ru-RU" sz="1400" b="1" u="sng" dirty="0">
                <a:latin typeface="Calibri Light" panose="020F0302020204030204" pitchFamily="34" charset="0"/>
              </a:rPr>
              <a:t>̆ реализации технологии проблемного обучения необходимо вести </a:t>
            </a:r>
            <a:r>
              <a:rPr lang="ru-RU" sz="1400" b="1" u="sng" dirty="0" err="1">
                <a:latin typeface="Calibri Light" panose="020F0302020204030204" pitchFamily="34" charset="0"/>
              </a:rPr>
              <a:t>проблематизацию</a:t>
            </a:r>
            <a:r>
              <a:rPr lang="ru-RU" sz="1400" b="1" u="sng" dirty="0">
                <a:latin typeface="Calibri Light" panose="020F0302020204030204" pitchFamily="34" charset="0"/>
              </a:rPr>
              <a:t> материала учебников в двух направлениях:</a:t>
            </a:r>
            <a:endParaRPr lang="ru-RU" sz="1400" u="sng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Проблематизация учебного текста;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Проблематизация учебных заданий к тексту.</a:t>
            </a:r>
          </a:p>
          <a:p>
            <a:pPr marL="0" indent="0" algn="just">
              <a:buNone/>
            </a:pPr>
            <a:r>
              <a:rPr lang="ru-RU" sz="1400" b="1" u="sng" dirty="0">
                <a:latin typeface="Calibri Light" panose="020F0302020204030204" pitchFamily="34" charset="0"/>
              </a:rPr>
              <a:t>Способами </a:t>
            </a:r>
            <a:r>
              <a:rPr lang="ru-RU" sz="1400" b="1" u="sng" dirty="0" err="1">
                <a:latin typeface="Calibri Light" panose="020F0302020204030204" pitchFamily="34" charset="0"/>
              </a:rPr>
              <a:t>проблематизации</a:t>
            </a:r>
            <a:r>
              <a:rPr lang="ru-RU" sz="1400" b="1" u="sng" dirty="0">
                <a:latin typeface="Calibri Light" panose="020F0302020204030204" pitchFamily="34" charset="0"/>
              </a:rPr>
              <a:t> учебных заданий являются: </a:t>
            </a:r>
            <a:endParaRPr lang="ru-RU" sz="1400" u="sng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изменение формулировки; 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добавление </a:t>
            </a:r>
            <a:r>
              <a:rPr lang="ru-RU" sz="1400" dirty="0" err="1">
                <a:latin typeface="Calibri Light" panose="020F0302020204030204" pitchFamily="34" charset="0"/>
              </a:rPr>
              <a:t>проблемнои</a:t>
            </a:r>
            <a:r>
              <a:rPr lang="ru-RU" sz="1400" dirty="0">
                <a:latin typeface="Calibri Light" panose="020F0302020204030204" pitchFamily="34" charset="0"/>
              </a:rPr>
              <a:t>̆ части  (например, </a:t>
            </a:r>
            <a:r>
              <a:rPr lang="ru-RU" sz="1400" dirty="0" err="1">
                <a:latin typeface="Calibri Light" panose="020F0302020204030204" pitchFamily="34" charset="0"/>
              </a:rPr>
              <a:t>Why</a:t>
            </a:r>
            <a:r>
              <a:rPr lang="ru-RU" sz="1400" dirty="0">
                <a:latin typeface="Calibri Light" panose="020F0302020204030204" pitchFamily="34" charset="0"/>
              </a:rPr>
              <a:t>? </a:t>
            </a:r>
            <a:r>
              <a:rPr lang="ru-RU" sz="1400" dirty="0" err="1">
                <a:latin typeface="Calibri Light" panose="020F0302020204030204" pitchFamily="34" charset="0"/>
              </a:rPr>
              <a:t>How</a:t>
            </a:r>
            <a:r>
              <a:rPr lang="ru-RU" sz="1400" dirty="0">
                <a:latin typeface="Calibri Light" panose="020F0302020204030204" pitchFamily="34" charset="0"/>
              </a:rPr>
              <a:t>? </a:t>
            </a:r>
            <a:r>
              <a:rPr lang="ru-RU" sz="1400" dirty="0" err="1">
                <a:latin typeface="Calibri Light" panose="020F0302020204030204" pitchFamily="34" charset="0"/>
              </a:rPr>
              <a:t>Which</a:t>
            </a:r>
            <a:r>
              <a:rPr lang="ru-RU" sz="1400" dirty="0">
                <a:latin typeface="Calibri Light" panose="020F0302020204030204" pitchFamily="34" charset="0"/>
              </a:rPr>
              <a:t>? и т.д.); 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изменение формулировки и добавление </a:t>
            </a:r>
            <a:r>
              <a:rPr lang="ru-RU" sz="1400" dirty="0" err="1">
                <a:latin typeface="Calibri Light" panose="020F0302020204030204" pitchFamily="34" charset="0"/>
              </a:rPr>
              <a:t>проблемнои</a:t>
            </a:r>
            <a:r>
              <a:rPr lang="ru-RU" sz="1400" dirty="0">
                <a:latin typeface="Calibri Light" panose="020F0302020204030204" pitchFamily="34" charset="0"/>
              </a:rPr>
              <a:t>̆ части одновременно.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0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767" y="22098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Проблемный метод в педагогической теории рассматривается как:</a:t>
            </a:r>
          </a:p>
          <a:p>
            <a:r>
              <a:rPr lang="ru-RU" dirty="0"/>
              <a:t>а) стратегия организации учебно-коммуникативной деятельности;</a:t>
            </a:r>
          </a:p>
          <a:p>
            <a:r>
              <a:rPr lang="ru-RU" dirty="0"/>
              <a:t>б) способ достижения требований ФГОС;</a:t>
            </a:r>
          </a:p>
          <a:p>
            <a:r>
              <a:rPr lang="ru-RU" dirty="0"/>
              <a:t>в) элемент обучения;</a:t>
            </a:r>
          </a:p>
          <a:p>
            <a:r>
              <a:rPr lang="ru-RU" dirty="0"/>
              <a:t>г) комплекс традиционных методов обучен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2767" y="244166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Проблемное обучение способствует развитию навыков:</a:t>
            </a:r>
          </a:p>
          <a:p>
            <a:r>
              <a:rPr lang="ru-RU" dirty="0"/>
              <a:t>а) самостоятельной работы;</a:t>
            </a:r>
          </a:p>
          <a:p>
            <a:r>
              <a:rPr lang="ru-RU" dirty="0"/>
              <a:t>б) творческих;</a:t>
            </a:r>
          </a:p>
          <a:p>
            <a:r>
              <a:rPr lang="ru-RU" dirty="0"/>
              <a:t>в) решения проблемных задач;</a:t>
            </a:r>
          </a:p>
          <a:p>
            <a:r>
              <a:rPr lang="ru-RU" dirty="0"/>
              <a:t>г) всех вышеперечисленных.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2767" y="438535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Урок, построенный по технологии проблемного обучения, включает:</a:t>
            </a:r>
          </a:p>
          <a:p>
            <a:r>
              <a:rPr lang="ru-RU" dirty="0"/>
              <a:t>а) 4 стадии;</a:t>
            </a:r>
          </a:p>
          <a:p>
            <a:r>
              <a:rPr lang="ru-RU" dirty="0"/>
              <a:t>б) 3 стадии;</a:t>
            </a:r>
          </a:p>
          <a:p>
            <a:r>
              <a:rPr lang="ru-RU" dirty="0"/>
              <a:t>в) 6 стадий;</a:t>
            </a:r>
          </a:p>
          <a:p>
            <a:r>
              <a:rPr lang="ru-RU" dirty="0"/>
              <a:t>г) 2 стадии.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96000" y="13914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шестой (заключительной стадии) урока по технологии проблемного обучения учащиеся:</a:t>
            </a:r>
          </a:p>
          <a:p>
            <a:r>
              <a:rPr lang="ru-RU" dirty="0"/>
              <a:t>а) ищут информацию и узнают новые факты;</a:t>
            </a:r>
          </a:p>
          <a:p>
            <a:r>
              <a:rPr lang="ru-RU" dirty="0"/>
              <a:t>б) определяют уровень имеющихся знаний;</a:t>
            </a:r>
          </a:p>
          <a:p>
            <a:r>
              <a:rPr lang="ru-RU" dirty="0"/>
              <a:t>в) размышляют о проделанной работе;</a:t>
            </a:r>
          </a:p>
          <a:p>
            <a:r>
              <a:rPr lang="ru-RU" dirty="0"/>
              <a:t>г) генерируют идеи.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96000" y="202616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рамках технологии проблемного обучения роль учителя состоит лишь в том, чтобы направлять и корректировать действия ученика в процессе добычи знаний и решения проблемной ситуации. Это высказывание:</a:t>
            </a:r>
          </a:p>
          <a:p>
            <a:r>
              <a:rPr lang="ru-RU" dirty="0"/>
              <a:t>а) верно;</a:t>
            </a:r>
          </a:p>
          <a:p>
            <a:r>
              <a:rPr lang="ru-RU" dirty="0"/>
              <a:t>б) неверно;</a:t>
            </a:r>
          </a:p>
          <a:p>
            <a:r>
              <a:rPr lang="ru-RU" dirty="0"/>
              <a:t>в) частично неверно.</a:t>
            </a:r>
          </a:p>
          <a:p>
            <a:r>
              <a:rPr lang="ru-RU" dirty="0"/>
              <a:t>г) частично верно.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96000" y="474419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рамках технологии проблемного изучения преобладает способ добычи знаний:</a:t>
            </a:r>
          </a:p>
          <a:p>
            <a:r>
              <a:rPr lang="ru-RU" dirty="0"/>
              <a:t>а) передача знаний от учителя к ученику;</a:t>
            </a:r>
          </a:p>
          <a:p>
            <a:r>
              <a:rPr lang="ru-RU" dirty="0"/>
              <a:t>б) самостоятельное исследование;</a:t>
            </a:r>
          </a:p>
          <a:p>
            <a:r>
              <a:rPr lang="ru-RU" dirty="0"/>
              <a:t>в) практическим путем;</a:t>
            </a:r>
          </a:p>
          <a:p>
            <a:r>
              <a:rPr lang="ru-RU" dirty="0"/>
              <a:t>г) методом проб и ошибок.</a:t>
            </a:r>
          </a:p>
        </p:txBody>
      </p:sp>
    </p:spTree>
    <p:extLst>
      <p:ext uri="{BB962C8B-B14F-4D97-AF65-F5344CB8AC3E}">
        <p14:creationId xmlns:p14="http://schemas.microsoft.com/office/powerpoint/2010/main" val="15726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597" y="23357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Проблемное изложение – это:</a:t>
            </a:r>
          </a:p>
          <a:p>
            <a:r>
              <a:rPr lang="ru-RU" dirty="0"/>
              <a:t>а) способ введения нового материала;</a:t>
            </a:r>
          </a:p>
          <a:p>
            <a:r>
              <a:rPr lang="ru-RU" dirty="0"/>
              <a:t>б) способ </a:t>
            </a:r>
            <a:r>
              <a:rPr lang="ru-RU" dirty="0" err="1"/>
              <a:t>проблематизации</a:t>
            </a:r>
            <a:r>
              <a:rPr lang="ru-RU" dirty="0"/>
              <a:t>;</a:t>
            </a:r>
          </a:p>
          <a:p>
            <a:r>
              <a:rPr lang="ru-RU" dirty="0"/>
              <a:t>в) этап технологии проблемного обучения;</a:t>
            </a:r>
          </a:p>
          <a:p>
            <a:r>
              <a:rPr lang="ru-RU" dirty="0"/>
              <a:t>г) условие реализации технологии.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2597" y="206659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 преимуществам технологии проблемного обучения НЕ относится:</a:t>
            </a:r>
          </a:p>
          <a:p>
            <a:r>
              <a:rPr lang="ru-RU" dirty="0"/>
              <a:t>а) высокий интерес к учебному труду;</a:t>
            </a:r>
          </a:p>
          <a:p>
            <a:r>
              <a:rPr lang="ru-RU" dirty="0"/>
              <a:t>б) развитие продуктивного мышления;</a:t>
            </a:r>
          </a:p>
          <a:p>
            <a:r>
              <a:rPr lang="ru-RU" dirty="0"/>
              <a:t>в) новизна способа подачи материала;</a:t>
            </a:r>
          </a:p>
          <a:p>
            <a:r>
              <a:rPr lang="ru-RU" dirty="0"/>
              <a:t>г) прочные результаты обучения.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0731" y="417661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Проблемная ситуация состоит из:</a:t>
            </a:r>
          </a:p>
          <a:p>
            <a:r>
              <a:rPr lang="ru-RU" dirty="0"/>
              <a:t>а) получения ожидаемых результатов;</a:t>
            </a:r>
          </a:p>
          <a:p>
            <a:r>
              <a:rPr lang="ru-RU" dirty="0"/>
              <a:t>б) системы средств обучения;</a:t>
            </a:r>
          </a:p>
          <a:p>
            <a:r>
              <a:rPr lang="ru-RU" dirty="0"/>
              <a:t>в) соответствующей задачи;</a:t>
            </a:r>
          </a:p>
          <a:p>
            <a:r>
              <a:rPr lang="ru-RU" dirty="0"/>
              <a:t>г) всего вышеперечисленного.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47133" y="3527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 способам </a:t>
            </a:r>
            <a:r>
              <a:rPr lang="ru-RU" dirty="0" err="1"/>
              <a:t>проблематизации</a:t>
            </a:r>
            <a:r>
              <a:rPr lang="ru-RU" dirty="0"/>
              <a:t> учебного материала НЕ относится:</a:t>
            </a:r>
          </a:p>
          <a:p>
            <a:r>
              <a:rPr lang="ru-RU" dirty="0"/>
              <a:t>а) изменение формулировки;</a:t>
            </a:r>
          </a:p>
          <a:p>
            <a:r>
              <a:rPr lang="ru-RU" dirty="0"/>
              <a:t>б) добавление </a:t>
            </a:r>
            <a:r>
              <a:rPr lang="ru-RU" dirty="0" err="1"/>
              <a:t>проблемнои</a:t>
            </a:r>
            <a:r>
              <a:rPr lang="ru-RU" dirty="0"/>
              <a:t>̆ части;</a:t>
            </a:r>
          </a:p>
          <a:p>
            <a:r>
              <a:rPr lang="ru-RU" dirty="0"/>
              <a:t>в) изменение формулировки и добавление </a:t>
            </a:r>
            <a:r>
              <a:rPr lang="ru-RU" dirty="0" err="1"/>
              <a:t>проблемнои</a:t>
            </a:r>
            <a:r>
              <a:rPr lang="ru-RU" dirty="0"/>
              <a:t>̆ части одновременно;</a:t>
            </a:r>
          </a:p>
          <a:p>
            <a:r>
              <a:rPr lang="ru-RU" dirty="0"/>
              <a:t>г) задействование метапредметных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4014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Проектная методика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031" y="1270000"/>
            <a:ext cx="8596668" cy="5240969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pPr marL="0" indent="0" algn="just">
              <a:buNone/>
            </a:pPr>
            <a:r>
              <a:rPr lang="ru-RU" sz="2500" dirty="0">
                <a:latin typeface="Calibri Light" panose="020F0302020204030204" pitchFamily="34" charset="0"/>
              </a:rPr>
              <a:t>Проектная методика — это подход, при котором студент учит английский во время работы над небольшими проектами. Все начинается с жизненного вопроса или проблемы, с которыми преподаватель знакомит ученика. Например, учитель просит его подумать, как бы он организовал сбор пожертвований на благотворительность в своем районе. Задача студента — узнать больше о проблеме или использовать собственный опыт, чтобы найти решение проблемы на английском. Если говорить о нашем примере — составить план благотворительного сбора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Задачи по проектной методике </a:t>
            </a:r>
            <a:r>
              <a:rPr lang="ru-RU" sz="2500" dirty="0" smtClean="0">
                <a:latin typeface="Calibri Light" panose="020F0302020204030204" pitchFamily="34" charset="0"/>
              </a:rPr>
              <a:t>могут </a:t>
            </a:r>
            <a:r>
              <a:rPr lang="ru-RU" sz="2500" dirty="0">
                <a:latin typeface="Calibri Light" panose="020F0302020204030204" pitchFamily="34" charset="0"/>
              </a:rPr>
              <a:t>быть и творческими, и исследовательскими</a:t>
            </a:r>
            <a:r>
              <a:rPr lang="ru-RU" sz="2500" dirty="0" smtClean="0">
                <a:latin typeface="Calibri Light" panose="020F0302020204030204" pitchFamily="34" charset="0"/>
              </a:rPr>
              <a:t>: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сочинить рассказ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написать письмо мэру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организовать помощь бездомным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составить рекламный слоган и т. д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Calibri Light" panose="020F0302020204030204" pitchFamily="34" charset="0"/>
              </a:rPr>
              <a:t>Такой подход полезен и тем, кто изучает бизнес-английский. В их случае проекты будут связаны с предпринимательскими знаниями. </a:t>
            </a:r>
            <a:r>
              <a:rPr lang="ru-RU" sz="2500" dirty="0" smtClean="0">
                <a:latin typeface="Calibri Light" panose="020F0302020204030204" pitchFamily="34" charset="0"/>
              </a:rPr>
              <a:t>И </a:t>
            </a:r>
            <a:r>
              <a:rPr lang="ru-RU" sz="2500" dirty="0">
                <a:latin typeface="Calibri Light" panose="020F0302020204030204" pitchFamily="34" charset="0"/>
              </a:rPr>
              <a:t>пока ученик будет работать над задачей, он сможет изучить новую лексику по теме, прокачать говорение и аудирование в беседах с преподавателем, улучшить грамматику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500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sz="2500" b="1" dirty="0" smtClean="0">
                <a:latin typeface="Calibri Light" panose="020F0302020204030204" pitchFamily="34" charset="0"/>
              </a:rPr>
              <a:t>:</a:t>
            </a:r>
            <a:endParaRPr lang="ru-RU" sz="25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учит применять английский, чтобы решать конкретные задачи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увлекает студента интересными вопросами и проблемами</a:t>
            </a:r>
            <a:r>
              <a:rPr lang="ru-RU" sz="2500" dirty="0" smtClean="0">
                <a:latin typeface="Calibri Light" panose="020F0302020204030204" pitchFamily="34" charset="0"/>
              </a:rPr>
              <a:t>;</a:t>
            </a:r>
            <a:endParaRPr lang="ru-RU" sz="2500" dirty="0">
              <a:latin typeface="Calibri Light" panose="020F0302020204030204" pitchFamily="34" charset="0"/>
            </a:endParaRPr>
          </a:p>
          <a:p>
            <a:pPr algn="just"/>
            <a:r>
              <a:rPr lang="ru-RU" sz="2500" dirty="0">
                <a:latin typeface="Calibri Light" panose="020F0302020204030204" pitchFamily="34" charset="0"/>
              </a:rPr>
              <a:t>    помогает раскрыться творчески, прокачать логику, потренировать профессиональные навыки на иностранном языке</a:t>
            </a:r>
            <a:r>
              <a:rPr lang="ru-RU" sz="2500" dirty="0" smtClean="0">
                <a:latin typeface="Calibri Light" panose="020F0302020204030204" pitchFamily="34" charset="0"/>
              </a:rPr>
              <a:t>.</a:t>
            </a:r>
            <a:endParaRPr lang="ru-RU" sz="25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1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5874"/>
            <a:ext cx="9028526" cy="789542"/>
          </a:xfrm>
        </p:spPr>
        <p:txBody>
          <a:bodyPr>
            <a:normAutofit fontScale="90000"/>
          </a:bodyPr>
          <a:lstStyle/>
          <a:p>
            <a:r>
              <a:rPr lang="ru-RU" dirty="0"/>
              <a:t>CLIL — предметно-языковое интегрированное обучение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35172"/>
            <a:ext cx="8797172" cy="537494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3500" dirty="0">
                <a:latin typeface="Calibri Light" panose="020F0302020204030204" pitchFamily="34" charset="0"/>
              </a:rPr>
              <a:t>CLIL (</a:t>
            </a:r>
            <a:r>
              <a:rPr lang="ru-RU" sz="3500" dirty="0" err="1">
                <a:latin typeface="Calibri Light" panose="020F0302020204030204" pitchFamily="34" charset="0"/>
              </a:rPr>
              <a:t>content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and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language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integrated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learning</a:t>
            </a:r>
            <a:r>
              <a:rPr lang="ru-RU" sz="3500" dirty="0">
                <a:latin typeface="Calibri Light" panose="020F0302020204030204" pitchFamily="34" charset="0"/>
              </a:rPr>
              <a:t>), или предметно-языковое интегрированное обучение, — это методика, при которой студент одновременно изучает и язык, и другой предмет. Программа в таком подходе строится так, чтобы они дополняли друг друга. В итоге английский становится средством, чтобы изучать другой предмет, а тот, в свою очередь, — темой для практики языка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изучить </a:t>
            </a:r>
            <a:r>
              <a:rPr lang="ru-RU" sz="3500" dirty="0">
                <a:latin typeface="Calibri Light" panose="020F0302020204030204" pitchFamily="34" charset="0"/>
              </a:rPr>
              <a:t>специальную лексику, которая в ходу в их сфере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smtClean="0">
                <a:latin typeface="Calibri Light" panose="020F0302020204030204" pitchFamily="34" charset="0"/>
              </a:rPr>
              <a:t>прокачать </a:t>
            </a:r>
            <a:r>
              <a:rPr lang="ru-RU" sz="3500" dirty="0">
                <a:latin typeface="Calibri Light" panose="020F0302020204030204" pitchFamily="34" charset="0"/>
              </a:rPr>
              <a:t>навык деловой переписки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 подготовиться </a:t>
            </a:r>
            <a:r>
              <a:rPr lang="ru-RU" sz="3500" dirty="0">
                <a:latin typeface="Calibri Light" panose="020F0302020204030204" pitchFamily="34" charset="0"/>
              </a:rPr>
              <a:t>к вопросам на собеседовании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 разобрать </a:t>
            </a:r>
            <a:r>
              <a:rPr lang="ru-RU" sz="3500" dirty="0">
                <a:latin typeface="Calibri Light" panose="020F0302020204030204" pitchFamily="34" charset="0"/>
              </a:rPr>
              <a:t>бизнес-кейсы и интервью с гигантами рынка на английском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 разыграть </a:t>
            </a:r>
            <a:r>
              <a:rPr lang="ru-RU" sz="3500" dirty="0">
                <a:latin typeface="Calibri Light" panose="020F0302020204030204" pitchFamily="34" charset="0"/>
              </a:rPr>
              <a:t>ситуации, </a:t>
            </a:r>
            <a:r>
              <a:rPr lang="ru-RU" sz="3500" dirty="0" smtClean="0">
                <a:latin typeface="Calibri Light" panose="020F0302020204030204" pitchFamily="34" charset="0"/>
              </a:rPr>
              <a:t>которые </a:t>
            </a:r>
            <a:r>
              <a:rPr lang="ru-RU" sz="3500" dirty="0">
                <a:latin typeface="Calibri Light" panose="020F0302020204030204" pitchFamily="34" charset="0"/>
              </a:rPr>
              <a:t>могут возникнуть на работе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 </a:t>
            </a:r>
            <a:r>
              <a:rPr lang="ru-RU" sz="3500" dirty="0">
                <a:latin typeface="Calibri Light" panose="020F0302020204030204" pitchFamily="34" charset="0"/>
              </a:rPr>
              <a:t>научиться вести переговоры с коллегами, партнерами и клиентами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3500" dirty="0" smtClean="0">
                <a:latin typeface="Calibri Light" panose="020F0302020204030204" pitchFamily="34" charset="0"/>
              </a:rPr>
              <a:t>Так </a:t>
            </a:r>
            <a:r>
              <a:rPr lang="ru-RU" sz="3500" dirty="0">
                <a:latin typeface="Calibri Light" panose="020F0302020204030204" pitchFamily="34" charset="0"/>
              </a:rPr>
              <a:t>методика CLIL помогает прийти к лучшим результатам и убить двух зайцев одновременно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3500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sz="3500" b="1" dirty="0" smtClean="0">
                <a:latin typeface="Calibri Light" panose="020F0302020204030204" pitchFamily="34" charset="0"/>
              </a:rPr>
              <a:t>:</a:t>
            </a:r>
            <a:endParaRPr lang="ru-RU" sz="35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можно одновременно прокачивать английский и развиваться профессионально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на курсе студенты изучают узконаправленную лексику и получают языковые навыки, которые точно пригодятся им на работе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3500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sz="3500" b="1" dirty="0">
                <a:latin typeface="Calibri Light" panose="020F0302020204030204" pitchFamily="34" charset="0"/>
              </a:rPr>
              <a:t>	</a:t>
            </a: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Фокус сразу на двух </a:t>
            </a:r>
            <a:r>
              <a:rPr lang="ru-RU" sz="3500" dirty="0" smtClean="0">
                <a:latin typeface="Calibri Light" panose="020F0302020204030204" pitchFamily="34" charset="0"/>
              </a:rPr>
              <a:t>предметах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Полезные для специалиста навыки и лексика, которые не изучают на курсах общего </a:t>
            </a:r>
            <a:r>
              <a:rPr lang="ru-RU" sz="3500" dirty="0" smtClean="0">
                <a:latin typeface="Calibri Light" panose="020F0302020204030204" pitchFamily="34" charset="0"/>
              </a:rPr>
              <a:t>английского</a:t>
            </a:r>
            <a:endParaRPr lang="ru-RU" sz="35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8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5875"/>
            <a:ext cx="8596668" cy="646323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Flipped</a:t>
            </a:r>
            <a:r>
              <a:rPr lang="ru-RU" dirty="0"/>
              <a:t> </a:t>
            </a:r>
            <a:r>
              <a:rPr lang="ru-RU" dirty="0" err="1"/>
              <a:t>classroom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82198"/>
            <a:ext cx="8596668" cy="553046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 algn="just"/>
            <a:r>
              <a:rPr lang="ru-RU" dirty="0" err="1">
                <a:latin typeface="Calibri Light" panose="020F0302020204030204" pitchFamily="34" charset="0"/>
              </a:rPr>
              <a:t>Flipped</a:t>
            </a:r>
            <a:r>
              <a:rPr lang="ru-RU" dirty="0">
                <a:latin typeface="Calibri Light" panose="020F0302020204030204" pitchFamily="34" charset="0"/>
              </a:rPr>
              <a:t> </a:t>
            </a:r>
            <a:r>
              <a:rPr lang="ru-RU" dirty="0" err="1">
                <a:latin typeface="Calibri Light" panose="020F0302020204030204" pitchFamily="34" charset="0"/>
              </a:rPr>
              <a:t>classroom</a:t>
            </a:r>
            <a:r>
              <a:rPr lang="ru-RU" dirty="0">
                <a:latin typeface="Calibri Light" panose="020F0302020204030204" pitchFamily="34" charset="0"/>
              </a:rPr>
              <a:t>, или «перевернутый класс», — это методика обучения английскому, при которой студент делает домашнее задание перед уроком, а на самом занятии только практикуется. Так он осваивает навыки в 2 ступени</a:t>
            </a:r>
            <a:r>
              <a:rPr lang="ru-RU" dirty="0" smtClean="0">
                <a:latin typeface="Calibri Light" panose="020F0302020204030204" pitchFamily="34" charset="0"/>
              </a:rPr>
              <a:t>: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</a:t>
            </a:r>
            <a:r>
              <a:rPr lang="ru-RU" dirty="0" smtClean="0">
                <a:latin typeface="Calibri Light" panose="020F0302020204030204" pitchFamily="34" charset="0"/>
              </a:rPr>
              <a:t>Самостоятельно</a:t>
            </a:r>
            <a:r>
              <a:rPr lang="ru-RU" dirty="0">
                <a:latin typeface="Calibri Light" panose="020F0302020204030204" pitchFamily="34" charset="0"/>
              </a:rPr>
              <a:t>. Ученик делает домашнюю работу: разбирает небольшие порции теории, знакомится с новыми словами и грамматикой, выполняет интерактивные задания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</a:t>
            </a:r>
            <a:r>
              <a:rPr lang="ru-RU" dirty="0" smtClean="0">
                <a:latin typeface="Calibri Light" panose="020F0302020204030204" pitchFamily="34" charset="0"/>
              </a:rPr>
              <a:t>С </a:t>
            </a:r>
            <a:r>
              <a:rPr lang="ru-RU" dirty="0">
                <a:latin typeface="Calibri Light" panose="020F0302020204030204" pitchFamily="34" charset="0"/>
              </a:rPr>
              <a:t>преподавателем. Ученик общается с учителем на английском 100% урока: закрепляет изученное в </a:t>
            </a:r>
            <a:r>
              <a:rPr lang="ru-RU" dirty="0" err="1">
                <a:latin typeface="Calibri Light" panose="020F0302020204030204" pitchFamily="34" charset="0"/>
              </a:rPr>
              <a:t>домашке</a:t>
            </a:r>
            <a:r>
              <a:rPr lang="ru-RU" dirty="0">
                <a:latin typeface="Calibri Light" panose="020F0302020204030204" pitchFamily="34" charset="0"/>
              </a:rPr>
              <a:t>, преодолевает языковой барьер, проходит разговорные </a:t>
            </a:r>
            <a:r>
              <a:rPr lang="ru-RU" dirty="0" err="1">
                <a:latin typeface="Calibri Light" panose="020F0302020204030204" pitchFamily="34" charset="0"/>
              </a:rPr>
              <a:t>квесты</a:t>
            </a:r>
            <a:r>
              <a:rPr lang="ru-RU" dirty="0">
                <a:latin typeface="Calibri Light" panose="020F0302020204030204" pitchFamily="34" charset="0"/>
              </a:rPr>
              <a:t> и улучшает произношение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Такое преподавание позволяет не тратить время на занятии, чтобы разбираться в правилах. Вместо этого студент получает много разговорной практики и оттачивает прикладные навыки, которые пригодятся ему в жизни. Например, учится говорить без долгих раздумий, быстро подбирать слова и правильно строить предложения устно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b="1" dirty="0" smtClean="0">
                <a:latin typeface="Calibri Light" panose="020F0302020204030204" pitchFamily="34" charset="0"/>
              </a:rPr>
              <a:t>:</a:t>
            </a:r>
            <a:endParaRPr lang="ru-RU" b="1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позволяет быстро заговорить на английском — уже с первого занятия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помогает перейти из теоретиков в практики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избавляет от стеснения говорить на английском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бережет время студента, который ждет быстрого результата. </a:t>
            </a:r>
            <a:endParaRPr lang="ru-RU" dirty="0" smtClean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endParaRPr lang="ru-RU" dirty="0" smtClean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b="1" dirty="0">
                <a:latin typeface="Calibri Light" panose="020F0302020204030204" pitchFamily="34" charset="0"/>
              </a:rPr>
              <a:t>	</a:t>
            </a: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100% разговорной практики на каждом </a:t>
            </a:r>
            <a:r>
              <a:rPr lang="ru-RU" dirty="0" smtClean="0">
                <a:latin typeface="Calibri Light" panose="020F0302020204030204" pitchFamily="34" charset="0"/>
              </a:rPr>
              <a:t>уроке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Сразу видно первые </a:t>
            </a:r>
            <a:r>
              <a:rPr lang="ru-RU" dirty="0" smtClean="0">
                <a:latin typeface="Calibri Light" panose="020F0302020204030204" pitchFamily="34" charset="0"/>
              </a:rPr>
              <a:t>результаты</a:t>
            </a:r>
            <a:endParaRPr lang="ru-RU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368" y="102824"/>
            <a:ext cx="8596668" cy="646323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Storytelling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215" y="749147"/>
            <a:ext cx="9138695" cy="5971142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just"/>
            <a:r>
              <a:rPr lang="ru-RU" sz="1400" dirty="0" err="1">
                <a:latin typeface="Calibri Light" panose="020F0302020204030204" pitchFamily="34" charset="0"/>
              </a:rPr>
              <a:t>Storytelling</a:t>
            </a:r>
            <a:r>
              <a:rPr lang="ru-RU" sz="1400" dirty="0">
                <a:latin typeface="Calibri Light" panose="020F0302020204030204" pitchFamily="34" charset="0"/>
              </a:rPr>
              <a:t> — это подход, который превращает изучение английского в сериал, где участвует студент. На курсах с этой методикой каждый урок — это мини-история, которая связана с другими цельным сюжетом. В его ходе ученик знакомится с персонажами и помогает им принимать решения или сам становится главным героем. Это позволяет учить английский не на стандартных заданиях, а через жизненные и фантастические ситуации. На уроках студент примеряет их на себя, знакомится с лексикой и грамматикой по теме, выполняет сюжетные задания и тренирует речь. Все это помогает прокачать уровень языка и не потерять интерес к учебе</a:t>
            </a:r>
            <a:r>
              <a:rPr lang="ru-RU" sz="1400" dirty="0" smtClean="0">
                <a:latin typeface="Calibri Light" panose="020F0302020204030204" pitchFamily="34" charset="0"/>
              </a:rPr>
              <a:t>.</a:t>
            </a:r>
            <a:endParaRPr lang="ru-RU" sz="1400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 err="1">
                <a:latin typeface="Calibri Light" panose="020F0302020204030204" pitchFamily="34" charset="0"/>
              </a:rPr>
              <a:t>Сторителлинг</a:t>
            </a:r>
            <a:r>
              <a:rPr lang="ru-RU" sz="1400" dirty="0">
                <a:latin typeface="Calibri Light" panose="020F0302020204030204" pitchFamily="34" charset="0"/>
              </a:rPr>
              <a:t> делает занятия увлекательными. </a:t>
            </a:r>
            <a:r>
              <a:rPr lang="ru-RU" sz="1400" dirty="0" smtClean="0">
                <a:latin typeface="Calibri Light" panose="020F0302020204030204" pitchFamily="34" charset="0"/>
              </a:rPr>
              <a:t>Такой </a:t>
            </a:r>
            <a:r>
              <a:rPr lang="ru-RU" sz="1400" dirty="0">
                <a:latin typeface="Calibri Light" panose="020F0302020204030204" pitchFamily="34" charset="0"/>
              </a:rPr>
              <a:t>подход ломает стереотипы о нудных уроках с тонной теории и однотипных заданий.</a:t>
            </a:r>
          </a:p>
          <a:p>
            <a:pPr marL="0" indent="0" algn="just">
              <a:buNone/>
            </a:pPr>
            <a:r>
              <a:rPr lang="ru-RU" sz="1400" b="1" dirty="0" smtClean="0">
                <a:latin typeface="Calibri Light" panose="020F0302020204030204" pitchFamily="34" charset="0"/>
              </a:rPr>
              <a:t>Чем </a:t>
            </a:r>
            <a:r>
              <a:rPr lang="ru-RU" sz="1400" b="1" dirty="0">
                <a:latin typeface="Calibri Light" panose="020F0302020204030204" pitchFamily="34" charset="0"/>
              </a:rPr>
              <a:t>нам нравится этот метод</a:t>
            </a:r>
            <a:r>
              <a:rPr lang="ru-RU" sz="1400" b="1" dirty="0" smtClean="0">
                <a:latin typeface="Calibri Light" panose="020F0302020204030204" pitchFamily="34" charset="0"/>
              </a:rPr>
              <a:t>:</a:t>
            </a:r>
            <a:endParaRPr lang="ru-RU" sz="14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    помогает разобрать ситуации, которые могут произойти в реальной жизни</a:t>
            </a:r>
            <a:r>
              <a:rPr lang="ru-RU" sz="1400" dirty="0" smtClean="0">
                <a:latin typeface="Calibri Light" panose="020F0302020204030204" pitchFamily="34" charset="0"/>
              </a:rPr>
              <a:t>;</a:t>
            </a:r>
            <a:endParaRPr lang="ru-RU" sz="1400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    делает учебу увлекательной</a:t>
            </a:r>
            <a:r>
              <a:rPr lang="ru-RU" sz="1400" dirty="0" smtClean="0">
                <a:latin typeface="Calibri Light" panose="020F0302020204030204" pitchFamily="34" charset="0"/>
              </a:rPr>
              <a:t>;</a:t>
            </a:r>
            <a:endParaRPr lang="ru-RU" sz="1400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    развеивает миф о скучной учебе, вовлекает и мотивирует развивать навыки.</a:t>
            </a:r>
          </a:p>
          <a:p>
            <a:pPr marL="0" indent="0" algn="just">
              <a:buNone/>
            </a:pPr>
            <a:r>
              <a:rPr lang="ru-RU" sz="1400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sz="1400" b="1" dirty="0">
                <a:latin typeface="Calibri Light" panose="020F0302020204030204" pitchFamily="34" charset="0"/>
              </a:rPr>
              <a:t>	</a:t>
            </a: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    Связанные друг с другом уроки в рамках одного </a:t>
            </a:r>
            <a:r>
              <a:rPr lang="ru-RU" sz="1400" dirty="0" smtClean="0">
                <a:latin typeface="Calibri Light" panose="020F0302020204030204" pitchFamily="34" charset="0"/>
              </a:rPr>
              <a:t>сюжета</a:t>
            </a:r>
            <a:endParaRPr lang="ru-RU" sz="1400" dirty="0">
              <a:latin typeface="Calibri Light" panose="020F0302020204030204" pitchFamily="34" charset="0"/>
            </a:endParaRPr>
          </a:p>
          <a:p>
            <a:pPr algn="just"/>
            <a:r>
              <a:rPr lang="ru-RU" sz="1400" dirty="0">
                <a:latin typeface="Calibri Light" panose="020F0302020204030204" pitchFamily="34" charset="0"/>
              </a:rPr>
              <a:t>    Колоритные персонажи и история, быть частью которой </a:t>
            </a:r>
            <a:r>
              <a:rPr lang="ru-RU" sz="1400" dirty="0" smtClean="0">
                <a:latin typeface="Calibri Light" panose="020F0302020204030204" pitchFamily="34" charset="0"/>
              </a:rPr>
              <a:t>интересно</a:t>
            </a:r>
            <a:endParaRPr lang="ru-RU" sz="1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4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6892"/>
            <a:ext cx="8596668" cy="61327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Кейсовые</a:t>
            </a:r>
            <a:r>
              <a:rPr lang="ru-RU" dirty="0"/>
              <a:t> технологии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760165"/>
            <a:ext cx="8984459" cy="528119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pPr marL="0" indent="0" algn="just">
              <a:buNone/>
            </a:pPr>
            <a:r>
              <a:rPr lang="ru-RU" sz="3500" dirty="0" err="1">
                <a:latin typeface="Calibri Light" panose="020F0302020204030204" pitchFamily="34" charset="0"/>
              </a:rPr>
              <a:t>Case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study</a:t>
            </a:r>
            <a:r>
              <a:rPr lang="ru-RU" sz="3500" dirty="0">
                <a:latin typeface="Calibri Light" panose="020F0302020204030204" pitchFamily="34" charset="0"/>
              </a:rPr>
              <a:t>, или </a:t>
            </a:r>
            <a:r>
              <a:rPr lang="ru-RU" sz="3500" dirty="0" err="1">
                <a:latin typeface="Calibri Light" panose="020F0302020204030204" pitchFamily="34" charset="0"/>
              </a:rPr>
              <a:t>кейсовые</a:t>
            </a:r>
            <a:r>
              <a:rPr lang="ru-RU" sz="3500" dirty="0">
                <a:latin typeface="Calibri Light" panose="020F0302020204030204" pitchFamily="34" charset="0"/>
              </a:rPr>
              <a:t> технологии, — это методика преподавания английского, при которой студенты разбирают реальные кейсы из мировой практики и в процессе изучают язык. На основе этого подхода </a:t>
            </a:r>
            <a:r>
              <a:rPr lang="ru-RU" sz="3500" dirty="0" smtClean="0">
                <a:latin typeface="Calibri Light" panose="020F0302020204030204" pitchFamily="34" charset="0"/>
              </a:rPr>
              <a:t>есть </a:t>
            </a:r>
            <a:r>
              <a:rPr lang="ru-RU" sz="3500" dirty="0">
                <a:latin typeface="Calibri Light" panose="020F0302020204030204" pitchFamily="34" charset="0"/>
              </a:rPr>
              <a:t>курс бизнес-английского для специалистов — </a:t>
            </a:r>
            <a:r>
              <a:rPr lang="ru-RU" sz="3500" dirty="0" err="1">
                <a:latin typeface="Calibri Light" panose="020F0302020204030204" pitchFamily="34" charset="0"/>
              </a:rPr>
              <a:t>New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Business</a:t>
            </a:r>
            <a:r>
              <a:rPr lang="ru-RU" sz="3500" dirty="0">
                <a:latin typeface="Calibri Light" panose="020F0302020204030204" pitchFamily="34" charset="0"/>
              </a:rPr>
              <a:t> </a:t>
            </a:r>
            <a:r>
              <a:rPr lang="ru-RU" sz="3500" dirty="0" err="1">
                <a:latin typeface="Calibri Light" panose="020F0302020204030204" pitchFamily="34" charset="0"/>
              </a:rPr>
              <a:t>English</a:t>
            </a:r>
            <a:r>
              <a:rPr lang="ru-RU" sz="3500" dirty="0">
                <a:latin typeface="Calibri Light" panose="020F0302020204030204" pitchFamily="34" charset="0"/>
              </a:rPr>
              <a:t>. </a:t>
            </a:r>
            <a:r>
              <a:rPr lang="ru-RU" sz="3500" dirty="0" smtClean="0">
                <a:latin typeface="Calibri Light" panose="020F0302020204030204" pitchFamily="34" charset="0"/>
              </a:rPr>
              <a:t>На </a:t>
            </a:r>
            <a:r>
              <a:rPr lang="ru-RU" sz="3500" dirty="0">
                <a:latin typeface="Calibri Light" panose="020F0302020204030204" pitchFamily="34" charset="0"/>
              </a:rPr>
              <a:t>нем студент знакомится с проблемой, анализирует ее, предлагает решение, а затем вместе с преподавателем изучает то, как на самом деле ее решили. И все это — на английском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Такое преподавание позволяет одновременно прокачивать английский и применять другие знания студента, чтобы решить задачу. Мы составили программу так, чтобы во время разбора кейсов вместе с преподавателем студент мог улучшать языковые навыки</a:t>
            </a:r>
            <a:r>
              <a:rPr lang="ru-RU" sz="3500" dirty="0" smtClean="0">
                <a:latin typeface="Calibri Light" panose="020F0302020204030204" pitchFamily="34" charset="0"/>
              </a:rPr>
              <a:t>: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запоминать грамматические конструкции и пользоваться ими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знакомиться с новой лексикой по теме кейса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прокачивать устную речь: преодолевать стеснение и языковой барьер, улучшать произношение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</a:t>
            </a:r>
            <a:r>
              <a:rPr lang="ru-RU" sz="3500" dirty="0" smtClean="0">
                <a:latin typeface="Calibri Light" panose="020F0302020204030204" pitchFamily="34" charset="0"/>
              </a:rPr>
              <a:t>воспринимать </a:t>
            </a:r>
            <a:r>
              <a:rPr lang="ru-RU" sz="3500" dirty="0">
                <a:latin typeface="Calibri Light" panose="020F0302020204030204" pitchFamily="34" charset="0"/>
              </a:rPr>
              <a:t>английский на слух и т. д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3500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sz="3500" b="1" dirty="0" smtClean="0">
                <a:latin typeface="Calibri Light" panose="020F0302020204030204" pitchFamily="34" charset="0"/>
              </a:rPr>
              <a:t>:</a:t>
            </a:r>
            <a:endParaRPr lang="ru-RU" sz="35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помогает держать в тонусе профессиональные знания</a:t>
            </a:r>
            <a:r>
              <a:rPr lang="ru-RU" sz="3500" dirty="0" smtClean="0">
                <a:latin typeface="Calibri Light" panose="020F0302020204030204" pitchFamily="34" charset="0"/>
              </a:rPr>
              <a:t>;</a:t>
            </a:r>
            <a:endParaRPr lang="ru-RU" sz="3500" dirty="0">
              <a:latin typeface="Calibri Light" panose="020F0302020204030204" pitchFamily="34" charset="0"/>
            </a:endParaRPr>
          </a:p>
          <a:p>
            <a:pPr algn="just"/>
            <a:r>
              <a:rPr lang="ru-RU" sz="3500" dirty="0">
                <a:latin typeface="Calibri Light" panose="020F0302020204030204" pitchFamily="34" charset="0"/>
              </a:rPr>
              <a:t>    учит английскому на темах и реальных кейсах, которые полезны для работы и интересны студенту</a:t>
            </a:r>
            <a:r>
              <a:rPr lang="ru-RU" sz="3500" dirty="0" smtClean="0">
                <a:latin typeface="Calibri Light" panose="020F0302020204030204" pitchFamily="34" charset="0"/>
              </a:rPr>
              <a:t>.</a:t>
            </a:r>
            <a:endParaRPr lang="ru-RU" sz="35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3500" b="1" dirty="0" smtClean="0">
                <a:latin typeface="Calibri Light" panose="020F0302020204030204" pitchFamily="34" charset="0"/>
              </a:rPr>
              <a:t>Особенности</a:t>
            </a:r>
          </a:p>
          <a:p>
            <a:pPr algn="just"/>
            <a:r>
              <a:rPr lang="ru-RU" sz="3500" dirty="0" smtClean="0">
                <a:latin typeface="Calibri Light" panose="020F0302020204030204" pitchFamily="34" charset="0"/>
              </a:rPr>
              <a:t>Студент </a:t>
            </a:r>
            <a:r>
              <a:rPr lang="ru-RU" sz="3500" dirty="0">
                <a:latin typeface="Calibri Light" panose="020F0302020204030204" pitchFamily="34" charset="0"/>
              </a:rPr>
              <a:t>учится английскому на полезных для него темах и проводит много времени за живой разговорной </a:t>
            </a:r>
            <a:r>
              <a:rPr lang="ru-RU" sz="3500" dirty="0" smtClean="0">
                <a:latin typeface="Calibri Light" panose="020F0302020204030204" pitchFamily="34" charset="0"/>
              </a:rPr>
              <a:t>практикой</a:t>
            </a:r>
            <a:endParaRPr lang="ru-RU" sz="35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14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6892"/>
            <a:ext cx="8596668" cy="679373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Персонализированное обучение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16096"/>
            <a:ext cx="8797172" cy="5894023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pPr marL="0" indent="0" algn="just">
              <a:buNone/>
            </a:pPr>
            <a:r>
              <a:rPr lang="ru-RU" dirty="0">
                <a:latin typeface="Calibri Light" panose="020F0302020204030204" pitchFamily="34" charset="0"/>
              </a:rPr>
              <a:t>Персонализированное обучение — это методика, которая позволяет студенту построить вместе с преподавателем уникальную программу — такую, которая подойдет только ему. Занятия с этим подходом помогают достигать нужных целей, экономить время и не тратить силы на менее полезные задания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 smtClean="0">
                <a:latin typeface="Calibri Light" panose="020F0302020204030204" pitchFamily="34" charset="0"/>
              </a:rPr>
              <a:t>Все </a:t>
            </a:r>
            <a:r>
              <a:rPr lang="ru-RU" dirty="0">
                <a:latin typeface="Calibri Light" panose="020F0302020204030204" pitchFamily="34" charset="0"/>
              </a:rPr>
              <a:t>начинается с вводного урока. На нем ученик рассказывает методисту о своих целях и ожиданиях от курса, а после проходит тест. По его результатам преподаватель узнает уровень языка студента и помогает настроить программу. Студент может выбрать сам</a:t>
            </a:r>
            <a:r>
              <a:rPr lang="ru-RU" dirty="0" smtClean="0">
                <a:latin typeface="Calibri Light" panose="020F0302020204030204" pitchFamily="34" charset="0"/>
              </a:rPr>
              <a:t>: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темп, в котором ему комфортно заниматься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уроки и темы, которые интересны и полезны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количество домашних заданий и упражнения на занятиях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Задача учителя — оценить, насколько параметры, которые выбрал ученик, подходят его цели. Если они не сходятся, он корректирует план и предлагает другие варианты. </a:t>
            </a:r>
            <a:r>
              <a:rPr lang="ru-RU" dirty="0" smtClean="0">
                <a:latin typeface="Calibri Light" panose="020F0302020204030204" pitchFamily="34" charset="0"/>
              </a:rPr>
              <a:t>В </a:t>
            </a:r>
            <a:r>
              <a:rPr lang="ru-RU" dirty="0">
                <a:latin typeface="Calibri Light" panose="020F0302020204030204" pitchFamily="34" charset="0"/>
              </a:rPr>
              <a:t>этом случае преподаватель расскажет о рисках и предложит другой план — все еще комфортный, но более эффективный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b="1" dirty="0" smtClean="0">
                <a:latin typeface="Calibri Light" panose="020F0302020204030204" pitchFamily="34" charset="0"/>
              </a:rPr>
              <a:t>: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учитывает все особенности студента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помогает прийти к конкретной цели в нужный срок</a:t>
            </a:r>
            <a:r>
              <a:rPr lang="ru-RU" dirty="0" smtClean="0">
                <a:latin typeface="Calibri Light" panose="020F0302020204030204" pitchFamily="34" charset="0"/>
              </a:rPr>
              <a:t>;</a:t>
            </a:r>
            <a:endParaRPr lang="ru-RU" dirty="0">
              <a:latin typeface="Calibri Light" panose="020F0302020204030204" pitchFamily="34" charset="0"/>
            </a:endParaRPr>
          </a:p>
          <a:p>
            <a:pPr algn="just"/>
            <a:r>
              <a:rPr lang="ru-RU" dirty="0">
                <a:latin typeface="Calibri Light" panose="020F0302020204030204" pitchFamily="34" charset="0"/>
              </a:rPr>
              <a:t>    не дает потерять интерес к английскому из-за неподходящих заданий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Особенности </a:t>
            </a:r>
            <a:r>
              <a:rPr lang="ru-RU" b="1" dirty="0">
                <a:latin typeface="Calibri Light" panose="020F0302020204030204" pitchFamily="34" charset="0"/>
              </a:rPr>
              <a:t>	</a:t>
            </a:r>
            <a:endParaRPr lang="ru-RU" b="1" dirty="0" smtClean="0">
              <a:latin typeface="Calibri Light" panose="020F0302020204030204" pitchFamily="34" charset="0"/>
            </a:endParaRPr>
          </a:p>
          <a:p>
            <a:pPr algn="just"/>
            <a:r>
              <a:rPr lang="ru-RU" dirty="0" smtClean="0">
                <a:latin typeface="Calibri Light" panose="020F0302020204030204" pitchFamily="34" charset="0"/>
              </a:rPr>
              <a:t>Студент </a:t>
            </a:r>
            <a:r>
              <a:rPr lang="ru-RU" dirty="0">
                <a:latin typeface="Calibri Light" panose="020F0302020204030204" pitchFamily="34" charset="0"/>
              </a:rPr>
              <a:t>учится по персональной программе в комфортном для него темпе и на интересных лично ему </a:t>
            </a:r>
            <a:r>
              <a:rPr lang="ru-RU" dirty="0" smtClean="0">
                <a:latin typeface="Calibri Light" panose="020F0302020204030204" pitchFamily="34" charset="0"/>
              </a:rPr>
              <a:t>упражнениях</a:t>
            </a:r>
            <a:endParaRPr lang="ru-RU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7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165" y="157908"/>
            <a:ext cx="8596668" cy="602255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Развитие </a:t>
            </a:r>
            <a:r>
              <a:rPr lang="ru-RU" dirty="0" err="1"/>
              <a:t>soft</a:t>
            </a:r>
            <a:r>
              <a:rPr lang="ru-RU" dirty="0"/>
              <a:t> </a:t>
            </a:r>
            <a:r>
              <a:rPr lang="ru-RU" dirty="0" err="1"/>
              <a:t>skills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39" y="760163"/>
            <a:ext cx="9606708" cy="60041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pPr algn="just"/>
            <a:r>
              <a:rPr lang="ru-RU" sz="5600" dirty="0" err="1">
                <a:latin typeface="Calibri Light" panose="020F0302020204030204" pitchFamily="34" charset="0"/>
              </a:rPr>
              <a:t>Soft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, или «мягкие» навыки, — это качества, которые помогают строить здоровое общение между людьми на работе и в повседневной жизни. </a:t>
            </a:r>
            <a:r>
              <a:rPr lang="ru-RU" sz="5600" dirty="0" smtClean="0">
                <a:latin typeface="Calibri Light" panose="020F0302020204030204" pitchFamily="34" charset="0"/>
              </a:rPr>
              <a:t>92</a:t>
            </a:r>
            <a:r>
              <a:rPr lang="ru-RU" sz="5600" dirty="0">
                <a:latin typeface="Calibri Light" panose="020F0302020204030204" pitchFamily="34" charset="0"/>
              </a:rPr>
              <a:t>% работодателей считают «мягкие» навыки такими же важными, как профессиональные — </a:t>
            </a:r>
            <a:r>
              <a:rPr lang="ru-RU" sz="5600" dirty="0" err="1">
                <a:latin typeface="Calibri Light" panose="020F0302020204030204" pitchFamily="34" charset="0"/>
              </a:rPr>
              <a:t>hard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, или даже важнее. Это говорит о том, что современному человеку не обойтись без них, если он хочет построить успешную карьеру и отношения с окружающими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 smtClean="0">
                <a:latin typeface="Calibri Light" panose="020F0302020204030204" pitchFamily="34" charset="0"/>
              </a:rPr>
              <a:t>Внедряют развитие </a:t>
            </a:r>
            <a:r>
              <a:rPr lang="ru-RU" sz="5600" dirty="0" err="1">
                <a:latin typeface="Calibri Light" panose="020F0302020204030204" pitchFamily="34" charset="0"/>
              </a:rPr>
              <a:t>soft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 в учебные программы, чтобы студенты могли одновременно погружаться в английский и прокачивать такие навыки. Материалы и задания </a:t>
            </a:r>
            <a:r>
              <a:rPr lang="ru-RU" sz="5600" dirty="0" smtClean="0">
                <a:latin typeface="Calibri Light" panose="020F0302020204030204" pitchFamily="34" charset="0"/>
              </a:rPr>
              <a:t>помогают </a:t>
            </a:r>
            <a:r>
              <a:rPr lang="ru-RU" sz="5600" dirty="0">
                <a:latin typeface="Calibri Light" panose="020F0302020204030204" pitchFamily="34" charset="0"/>
              </a:rPr>
              <a:t>научиться</a:t>
            </a:r>
            <a:r>
              <a:rPr lang="ru-RU" sz="5600" dirty="0" smtClean="0">
                <a:latin typeface="Calibri Light" panose="020F0302020204030204" pitchFamily="34" charset="0"/>
              </a:rPr>
              <a:t>: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расставлять приоритеты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мыслить критически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развивать эмоциональный интеллект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выступать перед публикой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адаптироваться к новым условиям в жизни и на работе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эффективно решать проблемы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убеждать людей и руководить ими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бороться со стрессом и многому другому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Чтобы развить эти навыки, </a:t>
            </a:r>
            <a:r>
              <a:rPr lang="ru-RU" sz="5600" dirty="0" smtClean="0">
                <a:latin typeface="Calibri Light" panose="020F0302020204030204" pitchFamily="34" charset="0"/>
              </a:rPr>
              <a:t>наполняют программы </a:t>
            </a:r>
            <a:r>
              <a:rPr lang="ru-RU" sz="5600" dirty="0">
                <a:latin typeface="Calibri Light" panose="020F0302020204030204" pitchFamily="34" charset="0"/>
              </a:rPr>
              <a:t>тематическими заданиями. </a:t>
            </a:r>
            <a:r>
              <a:rPr lang="ru-RU" sz="5600" dirty="0" smtClean="0">
                <a:latin typeface="Calibri Light" panose="020F0302020204030204" pitchFamily="34" charset="0"/>
              </a:rPr>
              <a:t>Вместе </a:t>
            </a:r>
            <a:r>
              <a:rPr lang="ru-RU" sz="5600" dirty="0">
                <a:latin typeface="Calibri Light" panose="020F0302020204030204" pitchFamily="34" charset="0"/>
              </a:rPr>
              <a:t>с </a:t>
            </a:r>
            <a:r>
              <a:rPr lang="ru-RU" sz="5600" dirty="0" err="1">
                <a:latin typeface="Calibri Light" panose="020F0302020204030204" pitchFamily="34" charset="0"/>
              </a:rPr>
              <a:t>soft</a:t>
            </a:r>
            <a:r>
              <a:rPr lang="ru-RU" sz="5600" dirty="0">
                <a:latin typeface="Calibri Light" panose="020F0302020204030204" pitchFamily="34" charset="0"/>
              </a:rPr>
              <a:t> </a:t>
            </a:r>
            <a:r>
              <a:rPr lang="ru-RU" sz="5600" dirty="0" err="1">
                <a:latin typeface="Calibri Light" panose="020F0302020204030204" pitchFamily="34" charset="0"/>
              </a:rPr>
              <a:t>skills</a:t>
            </a:r>
            <a:r>
              <a:rPr lang="ru-RU" sz="5600" dirty="0">
                <a:latin typeface="Calibri Light" panose="020F0302020204030204" pitchFamily="34" charset="0"/>
              </a:rPr>
              <a:t> такие задания помогают развить говорение, лексику, письмо, грамматику и произношение студента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5600" b="1" dirty="0">
                <a:latin typeface="Calibri Light" panose="020F0302020204030204" pitchFamily="34" charset="0"/>
              </a:rPr>
              <a:t>Чем нам нравится этот метод</a:t>
            </a:r>
            <a:r>
              <a:rPr lang="ru-RU" sz="5600" b="1" dirty="0" smtClean="0">
                <a:latin typeface="Calibri Light" panose="020F0302020204030204" pitchFamily="34" charset="0"/>
              </a:rPr>
              <a:t>:</a:t>
            </a:r>
            <a:endParaRPr lang="ru-RU" sz="5600" b="1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много полезной информации для общения с людьми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навыки, которые помогут подняться по карьерной лестнице</a:t>
            </a:r>
            <a:r>
              <a:rPr lang="ru-RU" sz="5600" dirty="0" smtClean="0">
                <a:latin typeface="Calibri Light" panose="020F0302020204030204" pitchFamily="34" charset="0"/>
              </a:rPr>
              <a:t>;</a:t>
            </a:r>
            <a:endParaRPr lang="ru-RU" sz="5600" dirty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>
                <a:latin typeface="Calibri Light" panose="020F0302020204030204" pitchFamily="34" charset="0"/>
              </a:rPr>
              <a:t>    практика на жизненных и интересных студенту ситуациях</a:t>
            </a:r>
            <a:r>
              <a:rPr lang="ru-RU" sz="5600" dirty="0" smtClean="0">
                <a:latin typeface="Calibri Light" panose="020F0302020204030204" pitchFamily="34" charset="0"/>
              </a:rPr>
              <a:t>.</a:t>
            </a:r>
            <a:endParaRPr lang="ru-RU" sz="56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5600" b="1" dirty="0" smtClean="0">
                <a:latin typeface="Calibri Light" panose="020F0302020204030204" pitchFamily="34" charset="0"/>
              </a:rPr>
              <a:t>Особенности</a:t>
            </a:r>
            <a:r>
              <a:rPr lang="ru-RU" sz="5600" dirty="0" smtClean="0">
                <a:latin typeface="Calibri Light" panose="020F0302020204030204" pitchFamily="34" charset="0"/>
              </a:rPr>
              <a:t> </a:t>
            </a:r>
            <a:r>
              <a:rPr lang="ru-RU" sz="5600" dirty="0">
                <a:latin typeface="Calibri Light" panose="020F0302020204030204" pitchFamily="34" charset="0"/>
              </a:rPr>
              <a:t>	</a:t>
            </a:r>
            <a:endParaRPr lang="ru-RU" sz="5600" dirty="0" smtClean="0">
              <a:latin typeface="Calibri Light" panose="020F0302020204030204" pitchFamily="34" charset="0"/>
            </a:endParaRPr>
          </a:p>
          <a:p>
            <a:pPr algn="just"/>
            <a:r>
              <a:rPr lang="ru-RU" sz="5600" dirty="0" smtClean="0">
                <a:latin typeface="Calibri Light" panose="020F0302020204030204" pitchFamily="34" charset="0"/>
              </a:rPr>
              <a:t>Студент </a:t>
            </a:r>
            <a:r>
              <a:rPr lang="ru-RU" sz="5600" dirty="0">
                <a:latin typeface="Calibri Light" panose="020F0302020204030204" pitchFamily="34" charset="0"/>
              </a:rPr>
              <a:t>изучает английский и одновременно учится планировать свое время, эффективно общаться с </a:t>
            </a:r>
            <a:r>
              <a:rPr lang="ru-RU" sz="5600" dirty="0" smtClean="0">
                <a:latin typeface="Calibri Light" panose="020F0302020204030204" pitchFamily="34" charset="0"/>
              </a:rPr>
              <a:t>людьми</a:t>
            </a:r>
            <a:endParaRPr lang="ru-RU" sz="56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2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35066d4ccbdbbb182d9e5159441ef24864ec5c"/>
</p:tagLst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355</TotalTime>
  <Words>3385</Words>
  <Application>Microsoft Office PowerPoint</Application>
  <PresentationFormat>Широкоэкранный</PresentationFormat>
  <Paragraphs>285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 Light</vt:lpstr>
      <vt:lpstr>Trebuchet MS</vt:lpstr>
      <vt:lpstr>Wingdings 3</vt:lpstr>
      <vt:lpstr>Грань</vt:lpstr>
      <vt:lpstr>Методики обучения английскому языку</vt:lpstr>
      <vt:lpstr>Коммуникативный подход </vt:lpstr>
      <vt:lpstr>Проектная методика </vt:lpstr>
      <vt:lpstr>CLIL — предметно-языковое интегрированное обучение </vt:lpstr>
      <vt:lpstr>Flipped classroom </vt:lpstr>
      <vt:lpstr>Storytelling </vt:lpstr>
      <vt:lpstr>Кейсовые технологии </vt:lpstr>
      <vt:lpstr>Персонализированное обучение </vt:lpstr>
      <vt:lpstr>Развитие soft skills </vt:lpstr>
      <vt:lpstr>Развитие skills for life </vt:lpstr>
      <vt:lpstr>Технологии проблемного обучения на уроках иностранного языка</vt:lpstr>
      <vt:lpstr>Роль и сущность технологии проблемного обучения в образовательном процессе </vt:lpstr>
      <vt:lpstr>Роль и сущность технологии проблемного обучения в образовательном процессе </vt:lpstr>
      <vt:lpstr>Структура проблемного обучения  </vt:lpstr>
      <vt:lpstr>Стадии урока проблемного обучения  </vt:lpstr>
      <vt:lpstr>Особенности технологии проблемного обучения </vt:lpstr>
      <vt:lpstr>Методические приёмы технологии проблемного обучения</vt:lpstr>
      <vt:lpstr>Четыре уровня проблемности в обучении </vt:lpstr>
      <vt:lpstr>Проблемное изложение материала</vt:lpstr>
      <vt:lpstr>Проблемная задача </vt:lpstr>
      <vt:lpstr>Способы проблематизации учебных заданий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обучения как основная категория педагогики</dc:title>
  <dc:creator>Галина Анатольевна Калинина</dc:creator>
  <cp:lastModifiedBy>Галина Анатольевна Калинина</cp:lastModifiedBy>
  <cp:revision>36</cp:revision>
  <dcterms:created xsi:type="dcterms:W3CDTF">2022-11-21T02:25:23Z</dcterms:created>
  <dcterms:modified xsi:type="dcterms:W3CDTF">2023-11-29T10:37:14Z</dcterms:modified>
</cp:coreProperties>
</file>