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73" r:id="rId8"/>
    <p:sldId id="261" r:id="rId9"/>
    <p:sldId id="262" r:id="rId10"/>
    <p:sldId id="274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5" r:id="rId19"/>
    <p:sldId id="270" r:id="rId20"/>
    <p:sldId id="271" r:id="rId21"/>
  </p:sldIdLst>
  <p:sldSz cx="12192000" cy="6858000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401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960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6698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767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4475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005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156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59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652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998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934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659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8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3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490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93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ECB9A-E3CD-4BC1-B262-2DCD176742E6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6A6D823-D42C-43A2-A9CD-8F2430284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32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Системно-</a:t>
            </a:r>
            <a:r>
              <a:rPr lang="ru-RU" b="1" dirty="0" err="1" smtClean="0"/>
              <a:t>деятельностный</a:t>
            </a:r>
            <a:r>
              <a:rPr lang="ru-RU" b="1" dirty="0" smtClean="0"/>
              <a:t> подход как методологическая основа ФГОС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21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Системно-</a:t>
            </a:r>
            <a:r>
              <a:rPr lang="ru-RU" dirty="0" err="1"/>
              <a:t>деятельностный</a:t>
            </a:r>
            <a:r>
              <a:rPr lang="ru-RU" dirty="0"/>
              <a:t> подход и универсальные учебные действия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Формирование </a:t>
            </a:r>
            <a:r>
              <a:rPr lang="ru-RU" dirty="0"/>
              <a:t>содержания общего образования основано на содержании ведущей деятельности (игровой, учебной, деятельности общения). </a:t>
            </a:r>
            <a:endParaRPr lang="ru-RU" dirty="0" smtClean="0"/>
          </a:p>
          <a:p>
            <a:pPr algn="just"/>
            <a:r>
              <a:rPr lang="ru-RU" dirty="0" smtClean="0"/>
              <a:t>Ведущим </a:t>
            </a:r>
            <a:r>
              <a:rPr lang="ru-RU" dirty="0"/>
              <a:t>в содержании образования является подходы к формированию универсальных учебных действий — совокупности способов действий и навыков учебной деятельности, обеспечивающих возможность самостоятельного развития учащегося на протяжении всей жизни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процессе учебной деятельности учащийся осваивает  универсальные познавательные учебные действия,  универсальные коммуникативные учебные действия,  универсальные регулятивные учебные 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145815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Результаты освоения основной образовательной программы ФГОС НОО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Предметные результаты – освоенный опыт специфической для данной предметной области деятельности по получению нового знания, его преобразованию и применению, система основополагающих элементов научного знания, лежащая в основе научной картины мира.</a:t>
            </a:r>
          </a:p>
          <a:p>
            <a:r>
              <a:rPr lang="ru-RU" dirty="0" err="1" smtClean="0"/>
              <a:t>Метапредметные</a:t>
            </a:r>
            <a:r>
              <a:rPr lang="ru-RU" dirty="0" smtClean="0"/>
              <a:t> результаты – освоенные универсальные учебные действия, обеспечивающие овладение ключевыми компетенциями, составляющими основу умения учиться, и </a:t>
            </a:r>
            <a:r>
              <a:rPr lang="ru-RU" dirty="0" err="1" smtClean="0"/>
              <a:t>межпредметные</a:t>
            </a:r>
            <a:r>
              <a:rPr lang="ru-RU" dirty="0" smtClean="0"/>
              <a:t> понятия.</a:t>
            </a:r>
          </a:p>
          <a:p>
            <a:r>
              <a:rPr lang="ru-RU" dirty="0" smtClean="0"/>
              <a:t>Личностные результаты – готовность и способность обучающихся к саморазвитию,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мотивации к обучению и познанию, ценностные установки обучающихся, социальные компетенции, личностные качества.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72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048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8626" y="1156771"/>
            <a:ext cx="6905375" cy="4884591"/>
          </a:xfrm>
        </p:spPr>
        <p:txBody>
          <a:bodyPr>
            <a:normAutofit fontScale="92500"/>
          </a:bodyPr>
          <a:lstStyle/>
          <a:p>
            <a:r>
              <a:rPr lang="ru-RU" sz="2600" dirty="0" smtClean="0"/>
              <a:t>1. </a:t>
            </a:r>
            <a:r>
              <a:rPr lang="ru-RU" sz="2800" dirty="0" smtClean="0"/>
              <a:t>принцип деятельности – ученик знания получает не в готовом виде, а добывает их сам</a:t>
            </a:r>
          </a:p>
          <a:p>
            <a:r>
              <a:rPr lang="ru-RU" sz="2800" dirty="0" smtClean="0"/>
              <a:t>2. принцип непрерывности означает преемственность между всеми ступенями и этапами обучения </a:t>
            </a:r>
          </a:p>
          <a:p>
            <a:r>
              <a:rPr lang="ru-RU" sz="2800" dirty="0" smtClean="0"/>
              <a:t>3. принцип целостности предполагает формирование обучающимися обобщенного системного представления о мире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0211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039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9136" y="1178805"/>
            <a:ext cx="8769428" cy="486255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4</a:t>
            </a:r>
            <a:r>
              <a:rPr lang="ru-RU" dirty="0" smtClean="0"/>
              <a:t>. </a:t>
            </a:r>
            <a:r>
              <a:rPr lang="ru-RU" sz="2400" dirty="0" smtClean="0"/>
              <a:t>принцип минимакса состоит в следующем: образовательная организация должна предложить ученику возможность освоения содержания образования на максимальном для него уровне </a:t>
            </a:r>
          </a:p>
          <a:p>
            <a:r>
              <a:rPr lang="ru-RU" sz="2400" dirty="0" smtClean="0"/>
              <a:t>5. принцип психологической комфортности предполагает снятие всех </a:t>
            </a:r>
            <a:r>
              <a:rPr lang="ru-RU" sz="2400" dirty="0" err="1" smtClean="0"/>
              <a:t>стрессообразующих</a:t>
            </a:r>
            <a:r>
              <a:rPr lang="ru-RU" sz="2400" dirty="0" smtClean="0"/>
              <a:t> факторов учебного процесса</a:t>
            </a:r>
          </a:p>
          <a:p>
            <a:r>
              <a:rPr lang="ru-RU" sz="2400" dirty="0" smtClean="0"/>
              <a:t>6. принцип вариативности способствует формированию обучающимися способностей систематическому перебору вариантов </a:t>
            </a:r>
          </a:p>
          <a:p>
            <a:r>
              <a:rPr lang="ru-RU" sz="2400" dirty="0" smtClean="0"/>
              <a:t>7. принцип творчества максимально ориентирует на творческое начало в образовательном процессе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19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sz="3200" dirty="0" smtClean="0"/>
              <a:t>Новый образовательный результат обеспечивается и через определенную последовательность этапов работы процесса обучения – изменение структуры урока. </a:t>
            </a:r>
          </a:p>
          <a:p>
            <a:pPr algn="just"/>
            <a:r>
              <a:rPr lang="ru-RU" sz="3200" dirty="0" smtClean="0"/>
              <a:t>Учебная деятельность в разрезе системно-</a:t>
            </a:r>
            <a:r>
              <a:rPr lang="ru-RU" sz="3200" dirty="0" err="1" smtClean="0"/>
              <a:t>деятельностного</a:t>
            </a:r>
            <a:r>
              <a:rPr lang="ru-RU" sz="3200" dirty="0" smtClean="0"/>
              <a:t> подхода включает в себя следующие компоненты: учебная задача; учебные действия; действия самоконтроля и самооценки.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157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200" dirty="0" smtClean="0"/>
              <a:t>Постановка учебной задачи → «Открытие» детьми нового знания → Первичное закрепление (комментирование) → Самостоятельная работа с проверкой в классе → Решение тренировочных упражнений → Контроль (принцип минимакса) → Решение задач на повторение.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7184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sz="3200" dirty="0" err="1" smtClean="0"/>
              <a:t>Деятельностный</a:t>
            </a:r>
            <a:r>
              <a:rPr lang="ru-RU" sz="3200" dirty="0" smtClean="0"/>
              <a:t> подход эффективно сочетается с различными современными образовательными технологиями, такими как </a:t>
            </a:r>
            <a:r>
              <a:rPr lang="ru-RU" sz="3200" u="sng" dirty="0" smtClean="0"/>
              <a:t>ИКТ, игровые технологии (деловые и ретроспективные игры, интеллектуальные турниры), технология критического мышления, технология исследовательской и проектной деятельности, проблемного обучения</a:t>
            </a:r>
            <a:r>
              <a:rPr lang="ru-RU" sz="3200" dirty="0" smtClean="0"/>
              <a:t>. Названные технологии способствует формированию у обучающихся универсальных учебных действий.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8801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16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особенности структуры урока введения нового знания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99142"/>
            <a:ext cx="10515600" cy="52770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1. Мотивирование к учебной деятельности длится 1-2 минуты с целью включения обучающихся в деятельность на личностно-значимом уровне. </a:t>
            </a:r>
          </a:p>
          <a:p>
            <a:r>
              <a:rPr lang="ru-RU" dirty="0" smtClean="0"/>
              <a:t>актуализируются требования к ребенку со стороны учебной деятельности (“надо”);</a:t>
            </a:r>
          </a:p>
          <a:p>
            <a:r>
              <a:rPr lang="ru-RU" dirty="0" smtClean="0"/>
              <a:t>создаются условия для возникновения внутренней потребности включения в учебную деятельность (“хочу”);</a:t>
            </a:r>
          </a:p>
          <a:p>
            <a:r>
              <a:rPr lang="ru-RU" dirty="0" smtClean="0"/>
              <a:t>устанавливаются тематические рамки (“могу”).</a:t>
            </a:r>
          </a:p>
          <a:p>
            <a:pPr marL="0" indent="0">
              <a:buNone/>
            </a:pPr>
            <a:r>
              <a:rPr lang="ru-RU" dirty="0" smtClean="0"/>
              <a:t>2. Актуализация и фиксирование индивидуального затруднения в пробном учебном действии, занимающие 4-5 минут. Цель: повторение изученного материала, необходимого для «открытия нового знания», и выявление затруднений в индивидуальной деятельности каждого ребенка. </a:t>
            </a:r>
          </a:p>
          <a:p>
            <a:pPr marL="0" indent="0">
              <a:buNone/>
            </a:pPr>
            <a:r>
              <a:rPr lang="ru-RU" dirty="0" smtClean="0"/>
              <a:t>3. Постановка учебной задачи длится 4-5 минут. Основной целью этого этапа является получение ответов на вопросы «почему возникли затруднения?», «чего мы ещё не знаем?».</a:t>
            </a:r>
          </a:p>
          <a:p>
            <a:pPr marL="0" indent="0">
              <a:buNone/>
            </a:pPr>
            <a:r>
              <a:rPr lang="ru-RU" dirty="0" smtClean="0"/>
              <a:t>4. Открытие нового знания (построение проекта выхода из затруднения), на что отводится 7-8 минут. </a:t>
            </a:r>
          </a:p>
          <a:p>
            <a:pPr marL="0" indent="0">
              <a:buNone/>
            </a:pPr>
            <a:r>
              <a:rPr lang="ru-RU" dirty="0" smtClean="0"/>
              <a:t>5. Первичное закрепление продолжается 4-5 минут. </a:t>
            </a:r>
          </a:p>
          <a:p>
            <a:pPr marL="0" indent="0">
              <a:buNone/>
            </a:pPr>
            <a:r>
              <a:rPr lang="ru-RU" dirty="0" smtClean="0"/>
              <a:t>6. Самостоятельная работа с самопроверкой по образцу длится 4-5 минут. </a:t>
            </a:r>
          </a:p>
          <a:p>
            <a:pPr marL="0" indent="0">
              <a:buNone/>
            </a:pPr>
            <a:r>
              <a:rPr lang="ru-RU" dirty="0" smtClean="0"/>
              <a:t>7. Включение нового знания в систему знаний и повторение длится 7-8 минут. </a:t>
            </a:r>
          </a:p>
          <a:p>
            <a:pPr marL="0" indent="0">
              <a:buNone/>
            </a:pPr>
            <a:r>
              <a:rPr lang="ru-RU" dirty="0" smtClean="0"/>
              <a:t>8. Рефлексия учебной деятельности занимает 2-3 минуты.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82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8519" t="26197" r="19333" b="12173"/>
          <a:stretch/>
        </p:blipFill>
        <p:spPr>
          <a:xfrm>
            <a:off x="1992285" y="793623"/>
            <a:ext cx="9471378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/>
              <a:t>Ведущими характеристиками выпускника начальной школы становятся его способность самостоятельно мыслить, анализировать, умение строить высказывания, выдвигать гипотезы, отстаивать выбранную точку зрения; наличие представлений о собственном знании и незнании по обсуждаемому вопросу. Обучающиеся осваивают принципиально новые роли – не просто и не только «зритель», «слушатель», «репродуктор», а «исследователь». Такая позиция определяет заинтересованность младших школьников процессом познания.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8374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1.	</a:t>
            </a:r>
            <a:r>
              <a:rPr lang="ru-RU" sz="2800" dirty="0" err="1" smtClean="0"/>
              <a:t>Деятельностный</a:t>
            </a:r>
            <a:r>
              <a:rPr lang="ru-RU" sz="2800" dirty="0" smtClean="0"/>
              <a:t> подход: понятие, цель, специфика и особенности применения в начальной школе.</a:t>
            </a:r>
          </a:p>
          <a:p>
            <a:pPr marL="0" indent="0">
              <a:buNone/>
            </a:pPr>
            <a:r>
              <a:rPr lang="ru-RU" sz="2800" dirty="0" smtClean="0"/>
              <a:t>2.	Реализация подхода через дидактические принципы и типологию уроков.</a:t>
            </a:r>
          </a:p>
          <a:p>
            <a:pPr marL="514350" indent="-514350">
              <a:buAutoNum type="arabicPeriod" startAt="3"/>
            </a:pPr>
            <a:r>
              <a:rPr lang="ru-RU" sz="2800" dirty="0" smtClean="0"/>
              <a:t>Основные технологии системно-</a:t>
            </a:r>
            <a:r>
              <a:rPr lang="ru-RU" sz="2800" dirty="0" err="1" smtClean="0"/>
              <a:t>деятельностного</a:t>
            </a:r>
            <a:r>
              <a:rPr lang="ru-RU" sz="2800" dirty="0" smtClean="0"/>
              <a:t> подхода.</a:t>
            </a:r>
          </a:p>
          <a:p>
            <a:pPr marL="514350" indent="-514350">
              <a:buAutoNum type="arabicPeriod" startAt="3"/>
            </a:pPr>
            <a:r>
              <a:rPr lang="ru-RU" sz="2800" smtClean="0"/>
              <a:t>ЛЕКЦИЮ </a:t>
            </a:r>
            <a:r>
              <a:rPr lang="ru-RU" sz="2800" smtClean="0"/>
              <a:t>ИЗУЧИТЬ И ЗАПИСАТЬ </a:t>
            </a:r>
            <a:r>
              <a:rPr lang="ru-RU" sz="2800" smtClean="0"/>
              <a:t>В ТЕТРАДЬ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5069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sz="3200" u="sng" dirty="0" smtClean="0"/>
              <a:t>Воспитание ученика-исследователя </a:t>
            </a:r>
            <a:r>
              <a:rPr lang="ru-RU" sz="3200" dirty="0" smtClean="0"/>
              <a:t>– это процесс, который открывает широкие возможности для развития активной и творческой личности, способной вести самостоятельный поиск, делать собственные открытия, решать возникающие проблемы, принимать решения и нести ответственность за них.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8473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</a:t>
            </a:r>
            <a:r>
              <a:rPr lang="ru-RU" b="1" dirty="0" smtClean="0"/>
              <a:t>ектор образования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с усвоения фактов (результат – знания) на овладение способами взаимодействия с миром (результат – умения)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527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6889" t="13030" r="19703" b="7432"/>
          <a:stretch/>
        </p:blipFill>
        <p:spPr>
          <a:xfrm>
            <a:off x="1049866" y="259644"/>
            <a:ext cx="9663289" cy="681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1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Деятельностный</a:t>
            </a:r>
            <a:r>
              <a:rPr lang="ru-RU" b="1" dirty="0" smtClean="0"/>
              <a:t> подход в обучении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это такая организация учебного процесса, при которой центральное место занимает максимально самостоятельная, активная и разносторонняя познавательная деятельность учащихся.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2284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b="1" dirty="0" smtClean="0"/>
              <a:t>Ключевая идея </a:t>
            </a:r>
            <a:r>
              <a:rPr lang="ru-RU" sz="3200" dirty="0" smtClean="0"/>
              <a:t>состоит в том, что новые знания не даются в готовом виде. Дети «добывают» и «открывают» их сами в процессе исследований; ученики «превращаются» в маленьких ученых с собственными открытиями.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5793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Особенности реализации системно-</a:t>
            </a:r>
            <a:r>
              <a:rPr lang="ru-RU" dirty="0" err="1"/>
              <a:t>деятельностного</a:t>
            </a:r>
            <a:r>
              <a:rPr lang="ru-RU" dirty="0"/>
              <a:t> подхода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1345" y="2133600"/>
            <a:ext cx="10443990" cy="3777622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/>
              <a:t>Системно-</a:t>
            </a:r>
            <a:r>
              <a:rPr lang="ru-RU" sz="1600" dirty="0" err="1" smtClean="0"/>
              <a:t>деятельностный</a:t>
            </a:r>
            <a:r>
              <a:rPr lang="ru-RU" sz="1600" dirty="0" smtClean="0"/>
              <a:t> </a:t>
            </a:r>
            <a:r>
              <a:rPr lang="ru-RU" sz="1600" dirty="0"/>
              <a:t>подход: новые знания не даются в готовом виде! обучающиеся «открывают» их сами в процессе самостоятельной исследовательской деятельности! </a:t>
            </a:r>
            <a:endParaRPr lang="ru-RU" sz="1600" dirty="0" smtClean="0"/>
          </a:p>
          <a:p>
            <a:pPr algn="just"/>
            <a:r>
              <a:rPr lang="ru-RU" sz="1600" dirty="0" smtClean="0"/>
              <a:t>Основная </a:t>
            </a:r>
            <a:r>
              <a:rPr lang="ru-RU" sz="1600" dirty="0"/>
              <a:t>задача педагога: организация учебной деятельности, позволяющей формировать у учащихся потребности и способности в осуществлении творческого преобразования учебного материала с целью овладения новыми знаниями в результате собственного поиска. </a:t>
            </a:r>
            <a:endParaRPr lang="ru-RU" sz="1600" dirty="0" smtClean="0"/>
          </a:p>
          <a:p>
            <a:pPr algn="just"/>
            <a:r>
              <a:rPr lang="ru-RU" sz="1600" dirty="0" smtClean="0"/>
              <a:t>Ключевой </a:t>
            </a:r>
            <a:r>
              <a:rPr lang="ru-RU" sz="1600" dirty="0"/>
              <a:t>технологический элемент системно-</a:t>
            </a:r>
            <a:r>
              <a:rPr lang="ru-RU" sz="1600" dirty="0" err="1"/>
              <a:t>деятельностного</a:t>
            </a:r>
            <a:r>
              <a:rPr lang="ru-RU" sz="1600" dirty="0"/>
              <a:t> подхода: ситуация актуального активизирующего затруднения, организованная деятельность по выдвижению идей, гипотез, версий, целью которой является получение личного образовательного результата, выраженного в продуктах деятельности (схемах, моделях, текстах, проектах и пр.). </a:t>
            </a:r>
            <a:endParaRPr lang="ru-RU" sz="1600" dirty="0" smtClean="0"/>
          </a:p>
          <a:p>
            <a:pPr algn="just"/>
            <a:r>
              <a:rPr lang="ru-RU" sz="1600" dirty="0" smtClean="0"/>
              <a:t>Ведущие </a:t>
            </a:r>
            <a:r>
              <a:rPr lang="ru-RU" sz="1600" dirty="0"/>
              <a:t>профессиональные умения учителя: конструирование эвристической ситуации, применение методов, которые позволяют учащемуся самому искать и осознавать подходящие для него способы решения проблем. </a:t>
            </a:r>
          </a:p>
        </p:txBody>
      </p:sp>
    </p:spTree>
    <p:extLst>
      <p:ext uri="{BB962C8B-B14F-4D97-AF65-F5344CB8AC3E}">
        <p14:creationId xmlns:p14="http://schemas.microsoft.com/office/powerpoint/2010/main" val="221208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dirty="0" smtClean="0"/>
              <a:t>Целью </a:t>
            </a:r>
            <a:r>
              <a:rPr lang="ru-RU" sz="2800" b="1" dirty="0" err="1" smtClean="0"/>
              <a:t>деятельностного</a:t>
            </a:r>
            <a:r>
              <a:rPr lang="ru-RU" sz="2800" b="1" dirty="0" smtClean="0"/>
              <a:t> подхода </a:t>
            </a:r>
            <a:r>
              <a:rPr lang="ru-RU" sz="2800" dirty="0" smtClean="0"/>
              <a:t>является воспитание личности ребенка как субъекта жизнедеятельности. В самом общем смысле быть субъектом – значит быть хозяином своей деятельности, своей жизни.</a:t>
            </a:r>
          </a:p>
          <a:p>
            <a:r>
              <a:rPr lang="ru-RU" sz="2800" dirty="0" smtClean="0"/>
              <a:t>Он (ребенок): ставит цели, решает задачи, отвечает за результаты.</a:t>
            </a:r>
          </a:p>
          <a:p>
            <a:r>
              <a:rPr lang="ru-RU" sz="2800" dirty="0" smtClean="0"/>
              <a:t>Главное средство субъекта – умение учиться, т.е. учить себя.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56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Основные характеристики деятельности: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целеустремленная система;</a:t>
            </a:r>
          </a:p>
          <a:p>
            <a:r>
              <a:rPr lang="ru-RU" sz="3200" dirty="0" smtClean="0"/>
              <a:t>наличие обратная связь;</a:t>
            </a:r>
          </a:p>
          <a:p>
            <a:r>
              <a:rPr lang="ru-RU" sz="3200" dirty="0" smtClean="0"/>
              <a:t>всегда есть развивающийся план анализа.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6167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ce34f2c945b772e65e7bcd33d2f85211d9be266"/>
</p:tagLst>
</file>

<file path=ppt/theme/theme1.xml><?xml version="1.0" encoding="utf-8"?>
<a:theme xmlns:a="http://schemas.openxmlformats.org/drawingml/2006/main" name="Легкий дым">
  <a:themeElements>
    <a:clrScheme name="Бегущая строка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</TotalTime>
  <Words>973</Words>
  <Application>Microsoft Office PowerPoint</Application>
  <PresentationFormat>Широкоэкранный</PresentationFormat>
  <Paragraphs>56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Century Gothic</vt:lpstr>
      <vt:lpstr>Wingdings 3</vt:lpstr>
      <vt:lpstr>Легкий дым</vt:lpstr>
      <vt:lpstr>Системно-деятельностный подход как методологическая основа ФГОС</vt:lpstr>
      <vt:lpstr>План: </vt:lpstr>
      <vt:lpstr>Вектор образования </vt:lpstr>
      <vt:lpstr>Презентация PowerPoint</vt:lpstr>
      <vt:lpstr>Деятельностный подход в обучении </vt:lpstr>
      <vt:lpstr>Презентация PowerPoint</vt:lpstr>
      <vt:lpstr>Особенности реализации системно-деятельностного подхода </vt:lpstr>
      <vt:lpstr>Презентация PowerPoint</vt:lpstr>
      <vt:lpstr>Основные характеристики деятельности: </vt:lpstr>
      <vt:lpstr>Системно-деятельностный подход и универсальные учебные действия </vt:lpstr>
      <vt:lpstr>Результаты освоения основной образовательной программы ФГОС НОО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структуры урока введения нового знания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 как методологическая основа ФГОС</dc:title>
  <dc:creator>Галина Анатольевна Калинина</dc:creator>
  <cp:lastModifiedBy>Галина Анатольевна Калинина</cp:lastModifiedBy>
  <cp:revision>15</cp:revision>
  <dcterms:created xsi:type="dcterms:W3CDTF">2022-02-07T07:06:00Z</dcterms:created>
  <dcterms:modified xsi:type="dcterms:W3CDTF">2024-03-07T07:25:09Z</dcterms:modified>
</cp:coreProperties>
</file>