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D9D0AF3-0CD1-45AC-A619-EFC6C5B13B3F}" v="4" dt="2020-12-18T18:29:06.637"/>
    <p1510:client id="{F92DCD2B-A4AB-41FA-803B-043B684306F6}" v="510" dt="2020-12-18T17:47:34.35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2" autoAdjust="0"/>
    <p:restoredTop sz="94660"/>
  </p:normalViewPr>
  <p:slideViewPr>
    <p:cSldViewPr snapToGrid="0">
      <p:cViewPr varScale="1">
        <p:scale>
          <a:sx n="99" d="100"/>
          <a:sy n="99" d="100"/>
        </p:scale>
        <p:origin x="-120" y="-2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DA57C3F-0FB2-4B2E-BA6A-FEEEFF1AF7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57400" y="685801"/>
            <a:ext cx="8115300" cy="3046228"/>
          </a:xfrm>
        </p:spPr>
        <p:txBody>
          <a:bodyPr anchor="b">
            <a:normAutofit/>
          </a:bodyPr>
          <a:lstStyle>
            <a:lvl1pPr algn="ctr">
              <a:defRPr sz="3600" cap="all" spc="3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08583AE9-1CC1-4572-A6E5-E97F80E476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57400" y="4114800"/>
            <a:ext cx="8115300" cy="2057400"/>
          </a:xfrm>
        </p:spPr>
        <p:txBody>
          <a:bodyPr/>
          <a:lstStyle>
            <a:lvl1pPr marL="0" indent="0" algn="ctr">
              <a:buNone/>
              <a:defRPr sz="2400" i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9C04DE7C-68AB-403D-B9D8-7398C292C6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EA57E-7C1A-457B-A4CD-5DCEB057B502}" type="datetime1">
              <a:rPr lang="en-US" smtClean="0"/>
              <a:t>12/21/2020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51003E50-6613-4D86-AA22-43B14E7279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3069AB5-A56D-471F-9236-EFA981E2EA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66610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402744C-12E6-455B-B646-2EA92DE0E9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B7D71C4D-C062-4EEE-9A9A-31ADCC5C87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944DC97-C26E-407A-9E29-68C52D547B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89749-A4CD-447F-8298-2B7988C91CEA}" type="datetime1">
              <a:rPr lang="en-US" smtClean="0"/>
              <a:t>12/21/2020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72E9353-B771-47FF-975E-72337414E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1EA5A858-B8B2-4364-A7D0-B2E8FAE0AD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666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42A6BABE-D80C-4F54-A03C-E1F9EBCA832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69285191-EF5B-48BE-AB5D-B7BA4C3D09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9FA387A-1231-4FE3-8574-D4331A3432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444D3-C0BA-4587-A56C-581AB9F841BE}" type="datetime1">
              <a:rPr lang="en-US" smtClean="0"/>
              <a:t>12/21/2020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2F21559-4901-4AD3-ABE7-DF02354573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8F6C18E-B751-4E7B-9CD8-1BF44DAB80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85504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A49B412-EBAB-4569-B3D9-6B346BF837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9486900" cy="1371600"/>
          </a:xfrm>
        </p:spPr>
        <p:txBody>
          <a:bodyPr>
            <a:normAutofit/>
          </a:bodyPr>
          <a:lstStyle>
            <a:lvl1pPr algn="l">
              <a:defRPr sz="3200" cap="all" spc="3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95E7C8AE-B0F4-404F-BCAD-A14C18E50D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B8AA9CAD-DAFB-4DE3-9C41-7FD03EA8D8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AF2CE-4F37-411C-A3EE-BBBE223265BF}" type="datetime1">
              <a:rPr lang="en-US" smtClean="0"/>
              <a:t>12/21/2020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8FCE3137-8136-46C5-AC2F-49E5F55E4C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AF1AB6EF-A0B1-4706-AE44-253A6B182D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9363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4C02F68-BF19-468D-B422-54B6D189FA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77407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7BCBF7D7-84D4-4A39-B44E-9B029EEB1F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641624"/>
            <a:ext cx="10515600" cy="1448026"/>
          </a:xfrm>
        </p:spPr>
        <p:txBody>
          <a:bodyPr/>
          <a:lstStyle>
            <a:lvl1pPr marL="0" indent="0" algn="ctr">
              <a:buNone/>
              <a:defRPr sz="2400" i="1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89E29709-D243-41E8-89FA-62FA7AEB52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083D4-708C-4BB5-B4FD-30CE9FA12FD5}" type="datetime1">
              <a:rPr lang="en-US" smtClean="0"/>
              <a:t>12/21/2020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5AAB99C0-DC2A-4133-A10D-D43A1E05BB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98122EFD-A17E-47F5-8AC9-EFD6D813DB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4148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E1C668D-BFBE-4765-A294-8303931B57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6071" y="566278"/>
            <a:ext cx="9512429" cy="965458"/>
          </a:xfrm>
        </p:spPr>
        <p:txBody>
          <a:bodyPr/>
          <a:lstStyle>
            <a:lvl1pPr algn="ctr">
              <a:defRPr cap="all" spc="3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1B3C212-F55F-4D0D-BFA7-F00A33CAA19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09758" y="2057400"/>
            <a:ext cx="5031521" cy="41195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7154BDD7-2575-4E82-887D-DCAF9EB159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65408" y="2057401"/>
            <a:ext cx="5016834" cy="41195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89CAECC8-3C3A-4A5D-AB7A-1F99E5023D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239B2-65BC-4C2A-A62B-3EABFE9590E4}" type="datetime1">
              <a:rPr lang="en-US" smtClean="0"/>
              <a:t>12/21/2020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4447609B-ACA4-4323-9340-C7DB166D7A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77409EA3-C5C7-4AC6-956A-DB9A3B4F31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4696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AE0CDE0-7431-4F05-AA47-F10EB46C96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6"/>
            <a:ext cx="10276552" cy="1149350"/>
          </a:xfrm>
        </p:spPr>
        <p:txBody>
          <a:bodyPr>
            <a:normAutofit/>
          </a:bodyPr>
          <a:lstStyle>
            <a:lvl1pPr algn="ctr">
              <a:defRPr sz="3200" cap="all" spc="3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06D9FFA7-D3EA-4CB8-A471-94235AD625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 i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F05360D2-88E8-43C8-92D1-67AB23BBE2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65C768F6-20A1-47A1-90FE-903135EEFD5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AD555EC1-268F-4324-A003-3608AA0D847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9C55C8E4-FCB8-4E06-9C43-0ACD949A73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05F5A-E4A3-476F-A89E-C2B73F2431E4}" type="datetime1">
              <a:rPr lang="en-US" smtClean="0"/>
              <a:t>12/21/2020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8B01C005-C973-4D82-942A-334F1D431A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AAFB6186-6570-4DE8-8603-70B0A51DFE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7142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DA5ADD3-88C8-4B01-8CC6-808C0E4160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02634E6A-1390-4101-B78E-7592313407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61515-4A26-4F31-9F61-5A10B1FABBFC}" type="datetime1">
              <a:rPr lang="en-US" smtClean="0"/>
              <a:t>12/21/2020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88BC7B90-4C99-4653-872A-3572A02DAE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13B03516-4D31-49D2-9488-33C734A7A4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1788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610D8488-CF25-431B-A87A-AAF141BD0B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5DC65-7D1F-4BAB-9695-F7E734143E14}" type="datetime1">
              <a:rPr lang="en-US" smtClean="0"/>
              <a:t>12/21/2020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8A2F58E5-C92D-4C64-B867-0576B1EADD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89216797-ABEC-4FE0-AFDE-36107B9671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5805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E68F2B0-990D-418E-9D10-2464E98669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6881131-AFFD-4339-9F30-D408B5105C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7A7C47F4-7968-4698-8BD3-A583099FAA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7E12BC6F-3996-4B2B-B8F2-DD3A82CCF7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24077-BD55-4036-8E92-6558FDF3B653}" type="datetime1">
              <a:rPr lang="en-US" smtClean="0"/>
              <a:t>12/21/2020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EA832E66-581A-4CF2-A40A-4E24FAAC4A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E83B1C89-C625-4618-81A2-FB34E4DA07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6580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551486F-443A-4F2D-AB1F-8B1F4C4DE7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E3A21213-E7FB-406A-B8CD-735AAC7AD0D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F4F41A03-500E-49F7-8D99-A1EAFE4D34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5391523D-69E9-4EAE-A610-B3A237B758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225F2-7107-4609-BCC2-77C63064A5E8}" type="datetime1">
              <a:rPr lang="en-US" smtClean="0"/>
              <a:t>12/21/2020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4EDB852F-4134-4AB5-BA87-483B1E1ADD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5E34C5CB-918E-4A09-8222-D36E37B63C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7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63AA0686-7BAC-45C0-BA30-0D0CBCE5CE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94869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334202DE-82CD-407D-8C68-174B0CBB57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71599" y="2254103"/>
            <a:ext cx="9486901" cy="39180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2554AC9D-6E1B-46D3-959F-A068A1EDBD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 rot="5400000">
            <a:off x="9800022" y="3223751"/>
            <a:ext cx="4114801" cy="4105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spc="300" baseline="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fld id="{D3FE42E8-8B57-452D-A122-4DCE9AC771EF}" type="datetime1">
              <a:rPr lang="en-US" smtClean="0"/>
              <a:t>12/21/2020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5FC0015-9EFB-40F8-BC00-AC2483D609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-1708136" y="3223750"/>
            <a:ext cx="4114800" cy="4105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spc="300" baseline="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572C732-0E3E-49E0-A72E-D4C08CB445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16340" y="6356350"/>
            <a:ext cx="8718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spc="3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fld id="{F8E28480-1C08-4458-AD97-0283E6FFD0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85060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SzPct val="70000"/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j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SzPct val="70000"/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SzPct val="70000"/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SzPct val="70000"/>
        <a:buFont typeface="Arial" panose="020B0604020202020204" pitchFamily="34" charset="0"/>
        <a:buChar char="•"/>
        <a:defRPr sz="1600" kern="1200">
          <a:solidFill>
            <a:schemeClr val="tx2"/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SzPct val="70000"/>
        <a:buFont typeface="Arial" panose="020B0604020202020204" pitchFamily="34" charset="0"/>
        <a:buChar char="•"/>
        <a:defRPr sz="1600" kern="1200">
          <a:solidFill>
            <a:schemeClr val="tx2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xmlns="" id="{99485AE2-6BE9-4DCA-A6C4-83F4EEFCCCC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65BA7CAF-5EE9-4EEE-9E12-B2CECCB94D6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xmlns="" id="{EC199F73-795E-469A-AF4B-13FA2C7AB76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685799" y="684431"/>
            <a:ext cx="10820401" cy="5486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C6E12C4-6475-4227-AA70-1072197736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57400" y="1371599"/>
            <a:ext cx="8115300" cy="2339633"/>
          </a:xfrm>
        </p:spPr>
        <p:txBody>
          <a:bodyPr anchor="b">
            <a:normAutofit/>
          </a:bodyPr>
          <a:lstStyle/>
          <a:p>
            <a:r>
              <a:rPr lang="ru-RU" sz="4000"/>
              <a:t>Амплуа в баскетболе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E3E66D68-F15B-46D0-AAC4-2C984159D7E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57400" y="3896751"/>
            <a:ext cx="8115300" cy="1294226"/>
          </a:xfrm>
        </p:spPr>
        <p:txBody>
          <a:bodyPr vert="horz" lIns="91440" tIns="45720" rIns="91440" bIns="45720" rtlCol="0" anchor="t">
            <a:normAutofit fontScale="70000" lnSpcReduction="20000"/>
          </a:bodyPr>
          <a:lstStyle/>
          <a:p>
            <a:endParaRPr lang="ru-RU" sz="2800"/>
          </a:p>
          <a:p>
            <a:r>
              <a:rPr lang="ru-RU" i="0" cap="all" dirty="0">
                <a:latin typeface="Times New Roman"/>
                <a:cs typeface="Times New Roman"/>
              </a:rPr>
              <a:t>АМПЛУА И ФУНКЦИИ ИГРОКОВ В БАСКЕТБОЛЕ</a:t>
            </a:r>
            <a:endParaRPr lang="ru-RU" dirty="0">
              <a:latin typeface="Times New Roman"/>
              <a:cs typeface="Times New Roman"/>
            </a:endParaRPr>
          </a:p>
          <a:p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4605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2">
            <a:extLst>
              <a:ext uri="{FF2B5EF4-FFF2-40B4-BE49-F238E27FC236}">
                <a16:creationId xmlns:a16="http://schemas.microsoft.com/office/drawing/2014/main" xmlns="" id="{C1CA7196-CAF1-4234-8849-E335F0BCA3E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4">
            <a:extLst>
              <a:ext uri="{FF2B5EF4-FFF2-40B4-BE49-F238E27FC236}">
                <a16:creationId xmlns:a16="http://schemas.microsoft.com/office/drawing/2014/main" xmlns="" id="{8A7C3535-4FB5-4E5B-BDFE-FA61877AF1A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7467600" y="0"/>
            <a:ext cx="4724400" cy="6858000"/>
          </a:xfrm>
          <a:prstGeom prst="rect">
            <a:avLst/>
          </a:prstGeom>
          <a:solidFill>
            <a:schemeClr val="tx2">
              <a:lumMod val="75000"/>
              <a:lumOff val="2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6FB2DDD-0AB8-494C-9D22-8128F5B5AA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6610" y="-416749"/>
            <a:ext cx="3390899" cy="1303606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b="1" cap="all" spc="300" dirty="0">
                <a:latin typeface="Times New Roman"/>
                <a:cs typeface="Times New Roman"/>
              </a:rPr>
              <a:t>Позиции</a:t>
            </a:r>
            <a:r>
              <a:rPr lang="en-US" kern="1200" cap="all" spc="300" baseline="0" dirty="0">
                <a:latin typeface="+mj-lt"/>
                <a:ea typeface="+mj-ea"/>
                <a:cs typeface="+mj-cs"/>
              </a:rPr>
              <a:t> </a:t>
            </a:r>
          </a:p>
        </p:txBody>
      </p:sp>
      <p:pic>
        <p:nvPicPr>
          <p:cNvPr id="5" name="Рисунок 5">
            <a:extLst>
              <a:ext uri="{FF2B5EF4-FFF2-40B4-BE49-F238E27FC236}">
                <a16:creationId xmlns:a16="http://schemas.microsoft.com/office/drawing/2014/main" xmlns="" id="{C780259C-410F-4554-9661-C17FE0FCEBF7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/>
          <a:srcRect t="7931" b="7931"/>
          <a:stretch/>
        </p:blipFill>
        <p:spPr>
          <a:xfrm>
            <a:off x="683489" y="1024757"/>
            <a:ext cx="6096000" cy="4808486"/>
          </a:xfrm>
          <a:prstGeom prst="rect">
            <a:avLst/>
          </a:prstGeo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6A0A883E-F6E7-4F6E-9640-20FD1DF923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240693" y="1139542"/>
            <a:ext cx="3390899" cy="4501662"/>
          </a:xfrm>
        </p:spPr>
        <p:txBody>
          <a:bodyPr vert="horz" lIns="91440" tIns="45720" rIns="91440" bIns="45720" rtlCol="0" anchor="t">
            <a:noAutofit/>
          </a:bodyPr>
          <a:lstStyle/>
          <a:p>
            <a:pPr indent="-22860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/>
                <a:cs typeface="Times New Roman"/>
              </a:rPr>
              <a:t>В зависимости от технического арсенала, физического состоянии и роста каждый игрок занимает четко определенную позицию на площадке. При игре уровня новичок следует выделять две основные позиции, исходя из местонахождения игрока на площадке – задняя или передняя линия. В современном любительском баскетболе таких позиций пять. Тогда как в профессиональном баскетболе можно выделить десять позиций.</a:t>
            </a:r>
          </a:p>
        </p:txBody>
      </p:sp>
    </p:spTree>
    <p:extLst>
      <p:ext uri="{BB962C8B-B14F-4D97-AF65-F5344CB8AC3E}">
        <p14:creationId xmlns:p14="http://schemas.microsoft.com/office/powerpoint/2010/main" val="2888344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xmlns="" id="{9D949742-730C-4F7B-88BE-E4E69F6D1C6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DC5C0732-01DA-4A7C-ABF5-56B3C5B039C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6781801" y="685801"/>
            <a:ext cx="4724400" cy="5486400"/>
          </a:xfrm>
          <a:prstGeom prst="rect">
            <a:avLst/>
          </a:prstGeom>
          <a:solidFill>
            <a:schemeClr val="tx2">
              <a:lumMod val="75000"/>
              <a:lumOff val="2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35363AF-9995-45A1-A3F2-C30D7F9A7E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54485" y="959278"/>
            <a:ext cx="4361124" cy="992512"/>
          </a:xfrm>
        </p:spPr>
        <p:txBody>
          <a:bodyPr vert="horz" lIns="91440" tIns="45720" rIns="91440" bIns="45720" rtlCol="0" anchor="b">
            <a:normAutofit/>
          </a:bodyPr>
          <a:lstStyle/>
          <a:p>
            <a:pPr indent="-228600">
              <a:lnSpc>
                <a:spcPct val="100000"/>
              </a:lnSpc>
              <a:spcBef>
                <a:spcPts val="1000"/>
              </a:spcBef>
              <a:buSzPct val="70000"/>
              <a:buFont typeface="Arial" panose="020B0604020202020204" pitchFamily="34" charset="0"/>
              <a:buChar char="•"/>
            </a:pPr>
            <a:r>
              <a:rPr lang="en-US" sz="2400" b="1" dirty="0">
                <a:latin typeface="Times New Roman"/>
                <a:ea typeface="+mn-ea"/>
                <a:cs typeface="Times New Roman"/>
              </a:rPr>
              <a:t>Разыгрывающий защитник</a:t>
            </a:r>
            <a:r>
              <a:rPr lang="en-US" sz="1600" dirty="0">
                <a:ea typeface="+mn-ea"/>
                <a:cs typeface="+mn-cs"/>
              </a:rPr>
              <a:t> </a:t>
            </a:r>
          </a:p>
        </p:txBody>
      </p:sp>
      <p:pic>
        <p:nvPicPr>
          <p:cNvPr id="5" name="Рисунок 5" descr="Изображение выглядит как человек, внешний, игра, спорт&#10;&#10;Автоматически созданное описание">
            <a:extLst>
              <a:ext uri="{FF2B5EF4-FFF2-40B4-BE49-F238E27FC236}">
                <a16:creationId xmlns:a16="http://schemas.microsoft.com/office/drawing/2014/main" xmlns="" id="{83F0F6EE-97FB-4A14-825B-56DE74794017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/>
          <a:srcRect l="20334" r="20332" b="-1"/>
          <a:stretch/>
        </p:blipFill>
        <p:spPr>
          <a:xfrm>
            <a:off x="20" y="10"/>
            <a:ext cx="6095980" cy="6857990"/>
          </a:xfrm>
          <a:prstGeom prst="rect">
            <a:avLst/>
          </a:prstGeo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D841B39E-DD66-45B8-AF5D-B719427B63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378995" y="2135939"/>
            <a:ext cx="3572540" cy="3546806"/>
          </a:xfrm>
        </p:spPr>
        <p:txBody>
          <a:bodyPr vert="horz" lIns="91440" tIns="45720" rIns="91440" bIns="45720" rtlCol="0" anchor="t">
            <a:noAutofit/>
          </a:bodyPr>
          <a:lstStyle/>
          <a:p>
            <a:pPr indent="-22860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/>
                <a:cs typeface="Times New Roman"/>
              </a:rPr>
              <a:t>Разыгрывающий защитник  – занимает позицию номер 1 в команде. Этот член команды обеспечивает своим партнерам оптимальные условия для того, чтобы они приносили как можно больше пользы в матче. С него начинается любая комбинация, он укрепляет защиту, страхует партнеров при быстрых отрывах.</a:t>
            </a:r>
          </a:p>
        </p:txBody>
      </p:sp>
    </p:spTree>
    <p:extLst>
      <p:ext uri="{BB962C8B-B14F-4D97-AF65-F5344CB8AC3E}">
        <p14:creationId xmlns:p14="http://schemas.microsoft.com/office/powerpoint/2010/main" val="3857611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xmlns="" id="{9D949742-730C-4F7B-88BE-E4E69F6D1C6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DC5C0732-01DA-4A7C-ABF5-56B3C5B039C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6781801" y="685801"/>
            <a:ext cx="4724400" cy="5486400"/>
          </a:xfrm>
          <a:prstGeom prst="rect">
            <a:avLst/>
          </a:prstGeom>
          <a:solidFill>
            <a:schemeClr val="tx2">
              <a:lumMod val="75000"/>
              <a:lumOff val="2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CA85A17-A9BC-48E2-BD8C-7049C3F1F6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85978" y="959278"/>
            <a:ext cx="3714872" cy="992512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2400" b="1" kern="1200" cap="all" spc="300" baseline="0" dirty="0">
                <a:latin typeface="Times New Roman"/>
                <a:cs typeface="Times New Roman"/>
              </a:rPr>
              <a:t>Атакующий защитник</a:t>
            </a:r>
          </a:p>
        </p:txBody>
      </p:sp>
      <p:pic>
        <p:nvPicPr>
          <p:cNvPr id="5" name="Рисунок 5" descr="Изображение выглядит как человек, игра, спорт, баскетбол&#10;&#10;Автоматически созданное описание">
            <a:extLst>
              <a:ext uri="{FF2B5EF4-FFF2-40B4-BE49-F238E27FC236}">
                <a16:creationId xmlns:a16="http://schemas.microsoft.com/office/drawing/2014/main" xmlns="" id="{D2E272E4-CF9A-4698-8992-A3EFDDF92539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/>
          <a:srcRect t="24907" r="-2" b="-2"/>
          <a:stretch/>
        </p:blipFill>
        <p:spPr>
          <a:xfrm>
            <a:off x="20" y="10"/>
            <a:ext cx="6095980" cy="6857990"/>
          </a:xfrm>
          <a:prstGeom prst="rect">
            <a:avLst/>
          </a:prstGeo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9431308F-613D-4BCA-9EF4-B6A3140270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378995" y="2135939"/>
            <a:ext cx="3572540" cy="3546806"/>
          </a:xfrm>
        </p:spPr>
        <p:txBody>
          <a:bodyPr vert="horz" lIns="91440" tIns="45720" rIns="91440" bIns="45720" rtlCol="0" anchor="t">
            <a:normAutofit/>
          </a:bodyPr>
          <a:lstStyle/>
          <a:p>
            <a:pPr indent="-228600">
              <a:buFont typeface="Arial" panose="020B0604020202020204" pitchFamily="34" charset="0"/>
              <a:buChar char="•"/>
            </a:pPr>
            <a:r>
              <a:rPr lang="en-US" sz="2000" b="1" u="sng" dirty="0">
                <a:latin typeface="Times New Roman"/>
                <a:cs typeface="Times New Roman"/>
              </a:rPr>
              <a:t>Атакующий защитник</a:t>
            </a:r>
            <a:r>
              <a:rPr lang="en-US" sz="2000" u="sng" dirty="0">
                <a:latin typeface="Times New Roman"/>
                <a:cs typeface="Times New Roman"/>
              </a:rPr>
              <a:t> </a:t>
            </a:r>
            <a:r>
              <a:rPr lang="en-US" sz="2000" dirty="0">
                <a:latin typeface="Times New Roman"/>
                <a:cs typeface="Times New Roman"/>
              </a:rPr>
              <a:t>Позиция этого игрока – второй номер. Функция – завершение атак, контроль опасных в нападении противников.</a:t>
            </a:r>
          </a:p>
        </p:txBody>
      </p:sp>
    </p:spTree>
    <p:extLst>
      <p:ext uri="{BB962C8B-B14F-4D97-AF65-F5344CB8AC3E}">
        <p14:creationId xmlns:p14="http://schemas.microsoft.com/office/powerpoint/2010/main" val="803086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xmlns="" id="{9D949742-730C-4F7B-88BE-E4E69F6D1C6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DC5C0732-01DA-4A7C-ABF5-56B3C5B039C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6781801" y="685801"/>
            <a:ext cx="4724400" cy="5486400"/>
          </a:xfrm>
          <a:prstGeom prst="rect">
            <a:avLst/>
          </a:prstGeom>
          <a:solidFill>
            <a:schemeClr val="tx2">
              <a:lumMod val="75000"/>
              <a:lumOff val="2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45BDDC2-24DB-49D0-824A-9B7B9B28F2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85978" y="959278"/>
            <a:ext cx="3714872" cy="992512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2400" b="1" kern="1200" cap="all" spc="300" baseline="0" dirty="0">
                <a:latin typeface="Times New Roman"/>
                <a:cs typeface="Times New Roman"/>
              </a:rPr>
              <a:t>Легкий форвард</a:t>
            </a:r>
          </a:p>
        </p:txBody>
      </p:sp>
      <p:pic>
        <p:nvPicPr>
          <p:cNvPr id="5" name="Рисунок 5" descr="Изображение выглядит как человек, спорт, игра, мяч&#10;&#10;Автоматически созданное описание">
            <a:extLst>
              <a:ext uri="{FF2B5EF4-FFF2-40B4-BE49-F238E27FC236}">
                <a16:creationId xmlns:a16="http://schemas.microsoft.com/office/drawing/2014/main" xmlns="" id="{3A678E36-99DE-4228-A83E-72A0B4A05303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/>
          <a:srcRect l="14044" t="-3944" r="14044" b="-282"/>
          <a:stretch/>
        </p:blipFill>
        <p:spPr>
          <a:xfrm>
            <a:off x="-279702" y="-279711"/>
            <a:ext cx="6575710" cy="7147752"/>
          </a:xfrm>
          <a:prstGeom prst="rect">
            <a:avLst/>
          </a:prstGeo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4E3E50DE-E9F4-4FC6-929F-B68C5B3272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378995" y="2135939"/>
            <a:ext cx="3572540" cy="3546806"/>
          </a:xfrm>
        </p:spPr>
        <p:txBody>
          <a:bodyPr vert="horz" lIns="91440" tIns="45720" rIns="91440" bIns="45720" rtlCol="0" anchor="t">
            <a:normAutofit/>
          </a:bodyPr>
          <a:lstStyle/>
          <a:p>
            <a:pPr indent="-22860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/>
                <a:cs typeface="Times New Roman"/>
              </a:rPr>
              <a:t> </a:t>
            </a:r>
            <a:r>
              <a:rPr lang="en-US" sz="2000" b="1" u="sng" dirty="0">
                <a:latin typeface="Times New Roman"/>
                <a:cs typeface="Times New Roman"/>
              </a:rPr>
              <a:t>Легкий форвард</a:t>
            </a:r>
            <a:r>
              <a:rPr lang="en-US" sz="2000" u="sng" dirty="0">
                <a:latin typeface="Times New Roman"/>
                <a:cs typeface="Times New Roman"/>
              </a:rPr>
              <a:t> </a:t>
            </a:r>
            <a:r>
              <a:rPr lang="en-US" sz="2000" dirty="0">
                <a:latin typeface="Times New Roman"/>
                <a:cs typeface="Times New Roman"/>
              </a:rPr>
              <a:t>– третий номер. Его функция такая же, как и у атакующего защитника, но этот игрок лучше делают подборы и более эффективно блокируют броски.</a:t>
            </a:r>
          </a:p>
        </p:txBody>
      </p:sp>
    </p:spTree>
    <p:extLst>
      <p:ext uri="{BB962C8B-B14F-4D97-AF65-F5344CB8AC3E}">
        <p14:creationId xmlns:p14="http://schemas.microsoft.com/office/powerpoint/2010/main" val="216797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xmlns="" id="{9D949742-730C-4F7B-88BE-E4E69F6D1C6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DC5C0732-01DA-4A7C-ABF5-56B3C5B039C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6781801" y="685801"/>
            <a:ext cx="4724400" cy="5486400"/>
          </a:xfrm>
          <a:prstGeom prst="rect">
            <a:avLst/>
          </a:prstGeom>
          <a:solidFill>
            <a:schemeClr val="tx2">
              <a:lumMod val="75000"/>
              <a:lumOff val="2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E0F56F7-1376-46A4-9400-917C72FC4F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96611" y="959278"/>
            <a:ext cx="4004239" cy="992512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2400" b="1" kern="1200" cap="all" spc="300" baseline="0" dirty="0">
                <a:latin typeface="Times New Roman"/>
                <a:cs typeface="Times New Roman"/>
              </a:rPr>
              <a:t>Тяжелый форвард</a:t>
            </a:r>
          </a:p>
        </p:txBody>
      </p:sp>
      <p:pic>
        <p:nvPicPr>
          <p:cNvPr id="6" name="Рисунок 6" descr="Изображение выглядит как человек, спорт, проигрыватель, игра&#10;&#10;Автоматически созданное описание">
            <a:extLst>
              <a:ext uri="{FF2B5EF4-FFF2-40B4-BE49-F238E27FC236}">
                <a16:creationId xmlns:a16="http://schemas.microsoft.com/office/drawing/2014/main" xmlns="" id="{F6501398-9331-4B9D-A0D7-3133005CE219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/>
          <a:srcRect l="20334" r="20332" b="-1"/>
          <a:stretch/>
        </p:blipFill>
        <p:spPr>
          <a:xfrm>
            <a:off x="20" y="10"/>
            <a:ext cx="6095980" cy="6857990"/>
          </a:xfrm>
          <a:prstGeom prst="rect">
            <a:avLst/>
          </a:prstGeo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03AF9D1F-F77A-4EDE-BD94-6611386EB3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378995" y="2135939"/>
            <a:ext cx="3572540" cy="3546806"/>
          </a:xfrm>
        </p:spPr>
        <p:txBody>
          <a:bodyPr vert="horz" lIns="91440" tIns="45720" rIns="91440" bIns="45720" rtlCol="0" anchor="t">
            <a:normAutofit/>
          </a:bodyPr>
          <a:lstStyle/>
          <a:p>
            <a:pPr indent="-228600">
              <a:buFont typeface="Arial" panose="020B0604020202020204" pitchFamily="34" charset="0"/>
              <a:buChar char="•"/>
            </a:pPr>
            <a:r>
              <a:rPr lang="en-US" sz="2000" b="1" u="sng" dirty="0">
                <a:latin typeface="Times New Roman"/>
                <a:cs typeface="Times New Roman"/>
              </a:rPr>
              <a:t>Тяжелый форвард </a:t>
            </a:r>
            <a:r>
              <a:rPr lang="en-US" sz="2000" dirty="0">
                <a:latin typeface="Times New Roman"/>
                <a:cs typeface="Times New Roman"/>
              </a:rPr>
              <a:t>– четвертый номер в команде. Основная функция – набор очков, подбор мяча как в нападении, так и в защите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11325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xmlns="" id="{9D949742-730C-4F7B-88BE-E4E69F6D1C6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DC5C0732-01DA-4A7C-ABF5-56B3C5B039C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6781801" y="685801"/>
            <a:ext cx="4724400" cy="5486400"/>
          </a:xfrm>
          <a:prstGeom prst="rect">
            <a:avLst/>
          </a:prstGeom>
          <a:solidFill>
            <a:schemeClr val="tx2">
              <a:lumMod val="75000"/>
              <a:lumOff val="2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E42BA45-23DD-403B-8936-00B099E385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85978" y="959278"/>
            <a:ext cx="3714872" cy="992512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2400" b="1" kern="1200" cap="all" spc="300" baseline="0" dirty="0">
                <a:latin typeface="Times New Roman"/>
                <a:cs typeface="Times New Roman"/>
              </a:rPr>
              <a:t>Центровой</a:t>
            </a:r>
          </a:p>
        </p:txBody>
      </p:sp>
      <p:pic>
        <p:nvPicPr>
          <p:cNvPr id="5" name="Рисунок 5" descr="Изображение выглядит как человек, спорт, игра, проигрыватель&#10;&#10;Автоматически созданное описание">
            <a:extLst>
              <a:ext uri="{FF2B5EF4-FFF2-40B4-BE49-F238E27FC236}">
                <a16:creationId xmlns:a16="http://schemas.microsoft.com/office/drawing/2014/main" xmlns="" id="{F1828C71-7932-4461-9125-F3379761EE71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/>
          <a:srcRect l="14125" t="1549" r="6875" b="-1690"/>
          <a:stretch/>
        </p:blipFill>
        <p:spPr>
          <a:xfrm>
            <a:off x="20" y="10"/>
            <a:ext cx="6104478" cy="6867590"/>
          </a:xfrm>
          <a:prstGeom prst="rect">
            <a:avLst/>
          </a:prstGeo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33AFEA3B-7D50-426B-AA68-AD859C4698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378995" y="2135939"/>
            <a:ext cx="3572540" cy="3546806"/>
          </a:xfrm>
        </p:spPr>
        <p:txBody>
          <a:bodyPr vert="horz" lIns="91440" tIns="45720" rIns="91440" bIns="45720" rtlCol="0" anchor="t">
            <a:normAutofit fontScale="92500" lnSpcReduction="20000"/>
          </a:bodyPr>
          <a:lstStyle/>
          <a:p>
            <a:pPr indent="-228600">
              <a:buFont typeface="Arial" panose="020B0604020202020204" pitchFamily="34" charset="0"/>
              <a:buChar char="•"/>
            </a:pPr>
            <a:r>
              <a:rPr lang="en-US" sz="2000" b="1" u="sng" dirty="0">
                <a:latin typeface="Times New Roman"/>
                <a:cs typeface="Times New Roman"/>
              </a:rPr>
              <a:t>Центровой </a:t>
            </a:r>
            <a:r>
              <a:rPr lang="en-US" sz="2000" dirty="0">
                <a:latin typeface="Times New Roman"/>
                <a:cs typeface="Times New Roman"/>
              </a:rPr>
              <a:t>– пятый номер на площадке. Главная функция этого спортсмена заключается в игре под кольцом. Если центровой имеет возможность играть дальше от кольца благодаря своей высокой подвижности, он фактически выполняет дополнительную задачу – занимает позицию тяжелого форварда. В этом случае баскетболист получает название на русском – центрфорвард</a:t>
            </a:r>
            <a:r>
              <a:rPr lang="en-US" dirty="0"/>
              <a:t>а.</a:t>
            </a:r>
          </a:p>
        </p:txBody>
      </p:sp>
    </p:spTree>
    <p:extLst>
      <p:ext uri="{BB962C8B-B14F-4D97-AF65-F5344CB8AC3E}">
        <p14:creationId xmlns:p14="http://schemas.microsoft.com/office/powerpoint/2010/main" val="262724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lassicFrameVTI">
  <a:themeElements>
    <a:clrScheme name="Custom 22">
      <a:dk1>
        <a:sysClr val="windowText" lastClr="000000"/>
      </a:dk1>
      <a:lt1>
        <a:sysClr val="window" lastClr="FFFFFF"/>
      </a:lt1>
      <a:dk2>
        <a:srgbClr val="293737"/>
      </a:dk2>
      <a:lt2>
        <a:srgbClr val="EEF2F0"/>
      </a:lt2>
      <a:accent1>
        <a:srgbClr val="749090"/>
      </a:accent1>
      <a:accent2>
        <a:srgbClr val="A5A5A5"/>
      </a:accent2>
      <a:accent3>
        <a:srgbClr val="91A39B"/>
      </a:accent3>
      <a:accent4>
        <a:srgbClr val="A9A698"/>
      </a:accent4>
      <a:accent5>
        <a:srgbClr val="A2A79A"/>
      </a:accent5>
      <a:accent6>
        <a:srgbClr val="897F65"/>
      </a:accent6>
      <a:hlink>
        <a:srgbClr val="92872F"/>
      </a:hlink>
      <a:folHlink>
        <a:srgbClr val="AB73A9"/>
      </a:folHlink>
    </a:clrScheme>
    <a:fontScheme name="Goudy and Gill Sans">
      <a:majorFont>
        <a:latin typeface="Goudy Old Style"/>
        <a:ea typeface=""/>
        <a:cs typeface=""/>
      </a:majorFont>
      <a:minorFont>
        <a:latin typeface="Gill Sans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ClassicFrameVTI" id="{4FA2A165-EC65-4FB0-B019-8C8876A1D8E3}" vid="{9D78F1F1-8226-42FD-A1A3-975EDF6D60F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</TotalTime>
  <Words>85</Words>
  <Application>Microsoft Office PowerPoint</Application>
  <PresentationFormat>Произвольный</PresentationFormat>
  <Paragraphs>16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ClassicFrameVTI</vt:lpstr>
      <vt:lpstr>Амплуа в баскетболе</vt:lpstr>
      <vt:lpstr>Позиции </vt:lpstr>
      <vt:lpstr>Разыгрывающий защитник </vt:lpstr>
      <vt:lpstr>Атакующий защитник</vt:lpstr>
      <vt:lpstr>Легкий форвард</vt:lpstr>
      <vt:lpstr>Тяжелый форвард</vt:lpstr>
      <vt:lpstr>Центровой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Tren</dc:creator>
  <cp:lastModifiedBy>Tren</cp:lastModifiedBy>
  <cp:revision>132</cp:revision>
  <dcterms:created xsi:type="dcterms:W3CDTF">2020-12-18T17:21:06Z</dcterms:created>
  <dcterms:modified xsi:type="dcterms:W3CDTF">2020-12-21T10:07:06Z</dcterms:modified>
</cp:coreProperties>
</file>