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6" roundtripDataSignature="AMtx7miV8xMKjl5XjZRcgyGIxX3nEfz3M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Google Shape;11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" name="Google Shape;5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" name="Google Shape;7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" name="Google Shape;8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" name="Google Shape;9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1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3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" name="Google Shape;15;p1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6" name="Google Shape;1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3" name="Google Shape;2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6" name="Google Shape;2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4" name="Google Shape;34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gif"/><Relationship Id="rId4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0" y="744575"/>
            <a:ext cx="8334900" cy="1038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ru">
                <a:solidFill>
                  <a:schemeClr val="accent1"/>
                </a:solidFill>
              </a:rPr>
              <a:t>История создания книги. 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311700" y="2127725"/>
            <a:ext cx="8520600" cy="19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56" name="Google Shape;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0" y="1966025"/>
            <a:ext cx="4722226" cy="275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0"/>
          <p:cNvSpPr txBox="1"/>
          <p:nvPr>
            <p:ph type="title"/>
          </p:nvPr>
        </p:nvSpPr>
        <p:spPr>
          <a:xfrm>
            <a:off x="490250" y="450150"/>
            <a:ext cx="6523800" cy="381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ru">
                <a:solidFill>
                  <a:schemeClr val="accent4"/>
                </a:solidFill>
              </a:rPr>
              <a:t>Любите книгу.</a:t>
            </a:r>
            <a:r>
              <a:rPr lang="ru"/>
              <a:t>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ru">
                <a:solidFill>
                  <a:schemeClr val="accent6"/>
                </a:solidFill>
              </a:rPr>
              <a:t>Спасибо!</a:t>
            </a:r>
            <a:endParaRPr>
              <a:solidFill>
                <a:schemeClr val="accent6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t/>
            </a:r>
            <a:endParaRPr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"/>
          <p:cNvSpPr txBox="1"/>
          <p:nvPr>
            <p:ph type="title"/>
          </p:nvPr>
        </p:nvSpPr>
        <p:spPr>
          <a:xfrm>
            <a:off x="311700" y="555600"/>
            <a:ext cx="2808000" cy="117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ru" sz="2500">
                <a:solidFill>
                  <a:srgbClr val="0000FF"/>
                </a:solidFill>
              </a:rPr>
              <a:t>В переводе с греческого:</a:t>
            </a:r>
            <a:endParaRPr sz="2500">
              <a:solidFill>
                <a:srgbClr val="0000FF"/>
              </a:solidFill>
            </a:endParaRPr>
          </a:p>
        </p:txBody>
      </p:sp>
      <p:sp>
        <p:nvSpPr>
          <p:cNvPr id="62" name="Google Shape;62;p2"/>
          <p:cNvSpPr txBox="1"/>
          <p:nvPr>
            <p:ph idx="1" type="body"/>
          </p:nvPr>
        </p:nvSpPr>
        <p:spPr>
          <a:xfrm>
            <a:off x="311700" y="2342850"/>
            <a:ext cx="2808000" cy="23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ru" sz="2300">
                <a:solidFill>
                  <a:schemeClr val="accent5"/>
                </a:solidFill>
              </a:rPr>
              <a:t>“Библио” - книга</a:t>
            </a:r>
            <a:endParaRPr sz="2300">
              <a:solidFill>
                <a:schemeClr val="accent5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200"/>
              <a:buNone/>
            </a:pPr>
            <a:r>
              <a:rPr lang="ru" sz="2300">
                <a:solidFill>
                  <a:schemeClr val="accent5"/>
                </a:solidFill>
              </a:rPr>
              <a:t>“Тека” - хранилище</a:t>
            </a:r>
            <a:endParaRPr sz="2300">
              <a:solidFill>
                <a:schemeClr val="accent5"/>
              </a:solidFill>
            </a:endParaRPr>
          </a:p>
        </p:txBody>
      </p:sp>
      <p:pic>
        <p:nvPicPr>
          <p:cNvPr id="63" name="Google Shape;6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2100" y="555600"/>
            <a:ext cx="4834325" cy="41719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"/>
          <p:cNvSpPr txBox="1"/>
          <p:nvPr>
            <p:ph type="title"/>
          </p:nvPr>
        </p:nvSpPr>
        <p:spPr>
          <a:xfrm>
            <a:off x="311700" y="410875"/>
            <a:ext cx="8520600" cy="16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/>
              <a:t>Много лет назад не было ни чернил, ни бумаги,ни тем более книг. Все рассказы пересказывали вслух. Первыми попытками сохранить слово были наскальные рисунки. </a:t>
            </a:r>
            <a:endParaRPr/>
          </a:p>
        </p:txBody>
      </p:sp>
      <p:pic>
        <p:nvPicPr>
          <p:cNvPr id="69" name="Google Shape;69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9400" y="2252575"/>
            <a:ext cx="5423450" cy="273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/>
              <a:t>После появились каменные и деревянные книги.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75" name="Google Shape;75;p4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76" name="Google Shape;7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0800" y="1532375"/>
            <a:ext cx="3419375" cy="273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24400" y="1170125"/>
            <a:ext cx="4267200" cy="3416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/>
              <a:t>Люди использовали природный материал:камень, глиняные и восковые дощечки. Писали острой палочкой-писало. </a:t>
            </a:r>
            <a:endParaRPr/>
          </a:p>
        </p:txBody>
      </p:sp>
      <p:sp>
        <p:nvSpPr>
          <p:cNvPr id="83" name="Google Shape;83;p5"/>
          <p:cNvSpPr txBox="1"/>
          <p:nvPr>
            <p:ph idx="1" type="body"/>
          </p:nvPr>
        </p:nvSpPr>
        <p:spPr>
          <a:xfrm>
            <a:off x="311700" y="1850825"/>
            <a:ext cx="3492300" cy="27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84" name="Google Shape;8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700" y="1850825"/>
            <a:ext cx="3492450" cy="2717999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5"/>
          <p:cNvSpPr txBox="1"/>
          <p:nvPr/>
        </p:nvSpPr>
        <p:spPr>
          <a:xfrm>
            <a:off x="914399" y="2150226"/>
            <a:ext cx="73152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" name="Google Shape;86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93250" y="1850825"/>
            <a:ext cx="3492300" cy="271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/>
              <a:t>Затем появился папирус. Это растение растёт в Африке по берегам озёр и рек. Середину тростника разрезали, прижимали тяжестью и сушили на солнце. Получались листы. Их склеивали, так появлялись книги - свитки. </a:t>
            </a:r>
            <a:endParaRPr/>
          </a:p>
        </p:txBody>
      </p:sp>
      <p:sp>
        <p:nvSpPr>
          <p:cNvPr id="92" name="Google Shape;92;p6"/>
          <p:cNvSpPr txBox="1"/>
          <p:nvPr>
            <p:ph idx="1" type="body"/>
          </p:nvPr>
        </p:nvSpPr>
        <p:spPr>
          <a:xfrm>
            <a:off x="311700" y="2571750"/>
            <a:ext cx="8520600" cy="19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93" name="Google Shape;9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28875" y="2571750"/>
            <a:ext cx="5654550" cy="229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/>
              <a:t>Шли годы. Люди постепенно забыли о папирусе и пергамент, потому что появилась бумага. Она была намного удобнее. </a:t>
            </a:r>
            <a:endParaRPr/>
          </a:p>
        </p:txBody>
      </p:sp>
      <p:pic>
        <p:nvPicPr>
          <p:cNvPr id="99" name="Google Shape;9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9675" y="1892350"/>
            <a:ext cx="6760525" cy="3098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/>
              <a:t>Первая печатная книга появилась более 400 лет назад. Создал её Иван Фёдоров. </a:t>
            </a:r>
            <a:endParaRPr/>
          </a:p>
        </p:txBody>
      </p:sp>
      <p:sp>
        <p:nvSpPr>
          <p:cNvPr id="105" name="Google Shape;105;p8"/>
          <p:cNvSpPr txBox="1"/>
          <p:nvPr>
            <p:ph idx="1" type="body"/>
          </p:nvPr>
        </p:nvSpPr>
        <p:spPr>
          <a:xfrm>
            <a:off x="311700" y="1684675"/>
            <a:ext cx="8520600" cy="28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106" name="Google Shape;10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9700" y="1684675"/>
            <a:ext cx="6324600" cy="315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/>
              <a:t>А это современные книги. </a:t>
            </a:r>
            <a:endParaRPr/>
          </a:p>
        </p:txBody>
      </p:sp>
      <p:sp>
        <p:nvSpPr>
          <p:cNvPr id="112" name="Google Shape;112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113" name="Google Shape;11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1152475"/>
            <a:ext cx="6857999" cy="321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