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6BC76A2-8077-4199-874E-DE8776A58DE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D20F3CE-CC69-40DE-9365-482877F644B6}" type="datetimeFigureOut">
              <a:rPr lang="ru-RU" smtClean="0"/>
              <a:t>05.04.2022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Фазиль Искандер «Тринадцатый подвиг Геракла»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0874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Заполните таблицу, ответив на вопросы.</a:t>
            </a:r>
            <a:br>
              <a:rPr lang="ru-RU" sz="4000" dirty="0" smtClean="0"/>
            </a:br>
            <a:r>
              <a:rPr lang="ru-RU" sz="3600" i="1" dirty="0" smtClean="0"/>
              <a:t>Что испытывает герой? Каково его состояние?</a:t>
            </a:r>
            <a:br>
              <a:rPr lang="ru-RU" sz="3600" i="1" dirty="0" smtClean="0"/>
            </a:br>
            <a:r>
              <a:rPr lang="ru-RU" sz="3600" i="1" dirty="0" smtClean="0"/>
              <a:t>Какова реакция класса?</a:t>
            </a:r>
            <a:endParaRPr lang="ru-RU" sz="4000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722742"/>
              </p:ext>
            </p:extLst>
          </p:nvPr>
        </p:nvGraphicFramePr>
        <p:xfrm>
          <a:off x="251520" y="4941168"/>
          <a:ext cx="8229600" cy="7416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Состояние главного героя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Реакция класса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1260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509431"/>
              </p:ext>
            </p:extLst>
          </p:nvPr>
        </p:nvGraphicFramePr>
        <p:xfrm>
          <a:off x="467544" y="548680"/>
          <a:ext cx="7776864" cy="597666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176464"/>
                <a:gridCol w="3600400"/>
              </a:tblGrid>
              <a:tr h="651189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Состояние главного героя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Реакция класса</a:t>
                      </a:r>
                      <a:endParaRPr lang="ru-RU" dirty="0"/>
                    </a:p>
                  </a:txBody>
                  <a:tcPr/>
                </a:tc>
              </a:tr>
              <a:tr h="1123970">
                <a:tc>
                  <a:txBody>
                    <a:bodyPr/>
                    <a:lstStyle/>
                    <a:p>
                      <a:r>
                        <a:rPr lang="ru-RU" dirty="0" smtClean="0"/>
                        <a:t>1. В воздухе запахло какой-то опасностью.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 Смотрел на меня и ждал.</a:t>
                      </a:r>
                      <a:endParaRPr lang="ru-RU" dirty="0"/>
                    </a:p>
                  </a:txBody>
                  <a:tcPr/>
                </a:tc>
              </a:tr>
              <a:tr h="651189">
                <a:tc>
                  <a:txBody>
                    <a:bodyPr/>
                    <a:lstStyle/>
                    <a:p>
                      <a:r>
                        <a:rPr lang="ru-RU" dirty="0" smtClean="0"/>
                        <a:t>2. Захлопнулся маленький </a:t>
                      </a:r>
                      <a:r>
                        <a:rPr lang="ru-RU" dirty="0" err="1" smtClean="0"/>
                        <a:t>капканчик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Ждал, что я буду проваливаться. </a:t>
                      </a:r>
                      <a:endParaRPr lang="ru-RU" dirty="0"/>
                    </a:p>
                  </a:txBody>
                  <a:tcPr/>
                </a:tc>
              </a:tr>
              <a:tr h="1123970">
                <a:tc>
                  <a:txBody>
                    <a:bodyPr/>
                    <a:lstStyle/>
                    <a:p>
                      <a:r>
                        <a:rPr lang="ru-RU" dirty="0" smtClean="0"/>
                        <a:t>3. Сердце моё с размаху влепилось в спину.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 Хотел, чтобы я провалился, как можно медленнее и интереснее.</a:t>
                      </a:r>
                      <a:endParaRPr lang="ru-RU" dirty="0"/>
                    </a:p>
                  </a:txBody>
                  <a:tcPr/>
                </a:tc>
              </a:tr>
              <a:tr h="1123970">
                <a:tc>
                  <a:txBody>
                    <a:bodyPr/>
                    <a:lstStyle/>
                    <a:p>
                      <a:r>
                        <a:rPr lang="ru-RU" dirty="0" smtClean="0"/>
                        <a:t>4. Голос мой подымается прямо из живота.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 Сдерживал хихиканья.</a:t>
                      </a:r>
                      <a:endParaRPr lang="ru-RU" dirty="0"/>
                    </a:p>
                  </a:txBody>
                  <a:tcPr/>
                </a:tc>
              </a:tr>
              <a:tr h="651189">
                <a:tc>
                  <a:txBody>
                    <a:bodyPr/>
                    <a:lstStyle/>
                    <a:p>
                      <a:r>
                        <a:rPr lang="ru-RU" dirty="0" smtClean="0"/>
                        <a:t>5. Казнь.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Смеялся.</a:t>
                      </a:r>
                      <a:endParaRPr lang="ru-RU" dirty="0"/>
                    </a:p>
                  </a:txBody>
                  <a:tcPr/>
                </a:tc>
              </a:tr>
              <a:tr h="651189">
                <a:tc>
                  <a:txBody>
                    <a:bodyPr/>
                    <a:lstStyle/>
                    <a:p>
                      <a:r>
                        <a:rPr lang="ru-RU" dirty="0" smtClean="0"/>
                        <a:t>6. Ужас и отвращение.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 Хохотал.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5666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Все понимают, что учитель поступает справедливо. Ведь он высмеивает ученика не из-за личной неприязни. Просто он не терпит, когда к делу относятся спустя рукава, не выносит разболтанности, разгильдяйства, обмана. А самое главное – у него нет «любимчиков». «Смешным мог оказаться каждый».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66711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dirty="0" smtClean="0"/>
              <a:t> </a:t>
            </a:r>
            <a:r>
              <a:rPr lang="ru-RU" sz="4000" dirty="0" smtClean="0"/>
              <a:t>Конечно, мало приятного, когда над тобой смеются, но если в этом смехе нет ни оскорбления, ни унижения, то и обижаться особенно не на что. Во всяком случае, «пострадавшему» от Харлампия </a:t>
            </a:r>
            <a:r>
              <a:rPr lang="ru-RU" sz="4000" dirty="0" err="1" smtClean="0"/>
              <a:t>Диогеновича</a:t>
            </a:r>
            <a:r>
              <a:rPr lang="ru-RU" sz="4000" dirty="0" smtClean="0"/>
              <a:t> хотелось бы, во что бы то ни стало доказать, что он «не такой уж окончательно смехотворный».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09937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 чём состоит главная идея этого рассказа? Какой смысл автор  вкладывал в его название?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Как вы понимаете слова: «Смехом он, разумеется, закалял наши лукавые детские души и приучал нас относится к собственной персоне с достаточным чувством юмора»?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363255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Главная идея рассказа состоит в том, что наш герой понял, как смех помогает бороться с ложью и фальшью. Он «стал серьёзнее относится к домашним заданиям». Ученик не обижается на своего учителя, он благодарен ему зато, что тот «смехом </a:t>
            </a:r>
            <a:r>
              <a:rPr lang="ru-RU" sz="3200" dirty="0" smtClean="0"/>
              <a:t>закалял наши лукавые детские души и приучал нас относится к собственной персоне с достаточным чувством юмора». Важно понять, что «слишком бояться выглядеть смешным не очень умно, но куда хуже совсем не бояться этого».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83782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636"/>
            <a:ext cx="8784976" cy="658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8323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Практическое задание.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Письменно ответьте на вопрос.</a:t>
            </a:r>
          </a:p>
          <a:p>
            <a:pPr marL="0" indent="0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Каким, по вашему мнению, должен быть учитель?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06441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4" y="188640"/>
            <a:ext cx="8811824" cy="653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6873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79350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Каким вы представляете главного героя?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Как он относится к своим товарищам?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 smtClean="0"/>
              <a:t>Расскажите о Шурике Авдеенко ( 1 ряд), отличнике Сахарове (3 ряд) и Адольфе Комарове ( 2 ряд).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2460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Каждый герой рассказа запоминается надолго, потому что автор выделяет главные, основные черты внешности и характера героя, акцентирует на них наше внимание, подчёркивая несколько раз угрюмость Авдеенко, благополучие Сахарова, скромность и незаметность Алика.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959119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098448"/>
              </p:ext>
            </p:extLst>
          </p:nvPr>
        </p:nvGraphicFramePr>
        <p:xfrm>
          <a:off x="467544" y="404664"/>
          <a:ext cx="7992888" cy="6120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4309"/>
                <a:gridCol w="2784309"/>
                <a:gridCol w="2424270"/>
              </a:tblGrid>
              <a:tr h="527520">
                <a:tc>
                  <a:txBody>
                    <a:bodyPr/>
                    <a:lstStyle/>
                    <a:p>
                      <a:r>
                        <a:rPr lang="ru-RU" dirty="0" smtClean="0"/>
                        <a:t>Шурик Авдеенко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Сахаров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Адольф Комаров</a:t>
                      </a:r>
                      <a:endParaRPr lang="ru-RU" dirty="0"/>
                    </a:p>
                  </a:txBody>
                  <a:tcPr/>
                </a:tc>
              </a:tr>
              <a:tr h="559316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Загорелое угрюмое лицо показывало мощные усилия ума и воли.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Стоял у доски с яростным и угрюмым лицом.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Длинный, нескладный. Самый мрачный человек в классе.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Даже во время смеха не переставал быть отличником.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Умное добросовестное лицо.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Его редко ругали,</a:t>
                      </a:r>
                      <a:r>
                        <a:rPr lang="ru-RU" sz="2000" baseline="0" dirty="0" smtClean="0"/>
                        <a:t> но ещё реже хвалили.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Опрятный, худой и тихий.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Волосы светлые, веснушки.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Привычно держал руки на промокашке.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Считался способным троечником.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567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0" y="222865"/>
            <a:ext cx="8691338" cy="630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8591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99206" cy="629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7475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Кто такой Геракл? Во имя чего он совершал подвиги?</a:t>
            </a:r>
            <a:endParaRPr lang="ru-RU" sz="2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600200"/>
            <a:ext cx="6400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1998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 какой целью учитель рассказывает о подвигах Геракла?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Почему Харлампий </a:t>
            </a:r>
            <a:r>
              <a:rPr lang="ru-RU" sz="3600" dirty="0" err="1" smtClean="0"/>
              <a:t>Диогенович</a:t>
            </a:r>
            <a:r>
              <a:rPr lang="ru-RU" sz="3600" dirty="0" smtClean="0"/>
              <a:t> сравнил героя рассказа с Гераклом?</a:t>
            </a:r>
          </a:p>
          <a:p>
            <a:pPr marL="0" indent="0">
              <a:buNone/>
            </a:pPr>
            <a:r>
              <a:rPr lang="ru-RU" sz="3600" dirty="0" smtClean="0"/>
              <a:t>Вывод.</a:t>
            </a:r>
          </a:p>
          <a:p>
            <a:pPr marL="0" indent="0">
              <a:buNone/>
            </a:pPr>
            <a:r>
              <a:rPr lang="ru-RU" sz="3600" dirty="0" smtClean="0"/>
              <a:t>Учитель догадался, что мальчик специально вернул докторшу, так как не знал урок. Он догадался о трусости героя и иронично называет его поступок тринадцатым подвигом Геракла.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992133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172</TotalTime>
  <Words>590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Фазиль Искандер «Тринадцатый подвиг Геракла»</vt:lpstr>
      <vt:lpstr>Презентация PowerPoint</vt:lpstr>
      <vt:lpstr>Презентация PowerPoint</vt:lpstr>
      <vt:lpstr>Вывод.</vt:lpstr>
      <vt:lpstr>Презентация PowerPoint</vt:lpstr>
      <vt:lpstr>Презентация PowerPoint</vt:lpstr>
      <vt:lpstr>Презентация PowerPoint</vt:lpstr>
      <vt:lpstr>Кто такой Геракл? Во имя чего он совершал подвиги?</vt:lpstr>
      <vt:lpstr>Презентация PowerPoint</vt:lpstr>
      <vt:lpstr>Заполните таблицу, ответив на вопросы. Что испытывает герой? Каково его состояние? Какова реакция класса?</vt:lpstr>
      <vt:lpstr>Презентация PowerPoint</vt:lpstr>
      <vt:lpstr>Выводы.</vt:lpstr>
      <vt:lpstr>Презентация PowerPoint</vt:lpstr>
      <vt:lpstr>Ответьте на вопросы.</vt:lpstr>
      <vt:lpstr>Презентация PowerPoint</vt:lpstr>
      <vt:lpstr>Презентация PowerPoint</vt:lpstr>
      <vt:lpstr>Практическое задание.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Фазиль Искандер «Тринадцатый подвиг Геракла»</dc:title>
  <dc:creator>марианна</dc:creator>
  <cp:lastModifiedBy>марианна</cp:lastModifiedBy>
  <cp:revision>9</cp:revision>
  <dcterms:created xsi:type="dcterms:W3CDTF">2022-04-05T13:58:27Z</dcterms:created>
  <dcterms:modified xsi:type="dcterms:W3CDTF">2022-04-05T16:51:16Z</dcterms:modified>
</cp:coreProperties>
</file>