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77" r:id="rId2"/>
    <p:sldId id="278" r:id="rId3"/>
    <p:sldId id="279" r:id="rId4"/>
    <p:sldId id="280" r:id="rId5"/>
    <p:sldId id="281" r:id="rId6"/>
    <p:sldId id="282" r:id="rId7"/>
    <p:sldId id="283" r:id="rId8"/>
    <p:sldId id="28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547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062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684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6041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375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0259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3993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655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802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117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880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162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341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670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992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654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504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501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b1.culture.ru/c/5896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3048000" cy="357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0" y="827420"/>
            <a:ext cx="4080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Евгений </a:t>
            </a:r>
            <a:r>
              <a:rPr lang="ru-RU" sz="3600" dirty="0" err="1" smtClean="0">
                <a:solidFill>
                  <a:schemeClr val="bg1"/>
                </a:solidFill>
              </a:rPr>
              <a:t>Чарушин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1916833"/>
            <a:ext cx="30963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</a:rPr>
              <a:t>(1901-1965)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2644170"/>
            <a:ext cx="47525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русский художник</a:t>
            </a:r>
            <a:br>
              <a:rPr lang="ru-RU" sz="3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r>
              <a:rPr lang="ru-RU" sz="3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книжный график </a:t>
            </a:r>
            <a:br>
              <a:rPr lang="ru-RU" sz="3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r>
              <a:rPr lang="ru-RU" sz="3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писатель</a:t>
            </a:r>
            <a:endParaRPr lang="ru-RU" sz="32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895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3.proshkolu.ru/content/media/pic/std/3000000/2160000/2159328-8607b416e977dc2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857250"/>
            <a:ext cx="34067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5661248"/>
            <a:ext cx="26548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Родители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857250"/>
            <a:ext cx="48245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Impact" panose="020B0806030902050204" pitchFamily="34" charset="0"/>
                <a:ea typeface="+mj-ea"/>
                <a:cs typeface="+mj-cs"/>
              </a:rPr>
              <a:t>Евгений Иванович </a:t>
            </a:r>
            <a:r>
              <a:rPr kumimoji="0" lang="ru-RU" altLang="ru-RU" sz="4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Impact" panose="020B0806030902050204" pitchFamily="34" charset="0"/>
                <a:ea typeface="+mj-ea"/>
                <a:cs typeface="+mj-cs"/>
              </a:rPr>
              <a:t>Чарушин</a:t>
            </a:r>
            <a:r>
              <a:rPr kumimoji="0" lang="ru-RU" alt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Impact" panose="020B0806030902050204" pitchFamily="34" charset="0"/>
                <a:ea typeface="+mj-ea"/>
                <a:cs typeface="+mj-cs"/>
              </a:rPr>
              <a:t> родился в Вятке в 1901 г. в семье губернского архитектора И. А. </a:t>
            </a:r>
            <a:r>
              <a:rPr kumimoji="0" lang="ru-RU" altLang="ru-RU" sz="4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Impact" panose="020B0806030902050204" pitchFamily="34" charset="0"/>
                <a:ea typeface="+mj-ea"/>
                <a:cs typeface="+mj-cs"/>
              </a:rPr>
              <a:t>Чарушина</a:t>
            </a:r>
            <a:r>
              <a:rPr kumimoji="0" lang="ru-RU" alt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Impact" panose="020B0806030902050204" pitchFamily="34" charset="0"/>
                <a:ea typeface="+mj-ea"/>
                <a:cs typeface="+mj-cs"/>
              </a:rPr>
              <a:t>.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62256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7200"/>
            <a:ext cx="8147248" cy="6068144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305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eshki-class.ru/sites/default/files/media/materials/charushin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5000625" cy="444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508104" y="332656"/>
            <a:ext cx="345638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solidFill>
                  <a:srgbClr val="000000"/>
                </a:solidFill>
                <a:latin typeface="Arial" panose="020B0604020202020204" pitchFamily="34" charset="0"/>
              </a:rPr>
              <a:t>Художник, который рисует животных, называется </a:t>
            </a:r>
            <a:r>
              <a:rPr lang="ru-RU" altLang="ru-RU" sz="2800" b="1" i="1" dirty="0">
                <a:solidFill>
                  <a:srgbClr val="006600"/>
                </a:solidFill>
                <a:latin typeface="Arial" panose="020B0604020202020204" pitchFamily="34" charset="0"/>
              </a:rPr>
              <a:t>анималист.</a:t>
            </a:r>
            <a:r>
              <a:rPr lang="ru-RU" altLang="ru-RU" sz="2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lang="ru-RU" altLang="ru-RU" sz="2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solidFill>
                  <a:srgbClr val="000000"/>
                </a:solidFill>
                <a:latin typeface="Arial" panose="020B0604020202020204" pitchFamily="34" charset="0"/>
              </a:rPr>
              <a:t>Для того чтобы правдиво изобразить животное, нужно хорошо его изучить, знать не только внешность зверя, но и движения, повадки и даже характер. </a:t>
            </a:r>
            <a:endParaRPr lang="ru-RU" altLang="ru-RU" sz="2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252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623609"/>
            <a:ext cx="2209800" cy="3062287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645024"/>
            <a:ext cx="2376264" cy="3161912"/>
          </a:xfrm>
          <a:prstGeom prst="rect">
            <a:avLst/>
          </a:prstGeom>
        </p:spPr>
      </p:pic>
      <p:pic>
        <p:nvPicPr>
          <p:cNvPr id="4" name="Picture 2" descr="http://intelkot.ru/upload/1216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2400"/>
            <a:ext cx="2549525" cy="2857500"/>
          </a:xfrm>
          <a:prstGeom prst="rect">
            <a:avLst/>
          </a:prstGeom>
          <a:noFill/>
          <a:ln w="9525">
            <a:solidFill>
              <a:srgbClr val="00B8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s://www.kidrom.ru/pi/3/228/227892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8914"/>
            <a:ext cx="2449592" cy="3198078"/>
          </a:xfrm>
          <a:prstGeom prst="rect">
            <a:avLst/>
          </a:prstGeom>
          <a:noFill/>
          <a:ln w="9525">
            <a:solidFill>
              <a:srgbClr val="00B8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intelkot.ru/upload/1216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642008"/>
            <a:ext cx="3312368" cy="3025491"/>
          </a:xfrm>
          <a:prstGeom prst="rect">
            <a:avLst/>
          </a:prstGeom>
          <a:noFill/>
          <a:ln w="9525">
            <a:solidFill>
              <a:srgbClr val="00B8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8672" y="218224"/>
            <a:ext cx="2328874" cy="3304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371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0" t="3183" r="5084" b="4509"/>
          <a:stretch>
            <a:fillRect/>
          </a:stretch>
        </p:blipFill>
        <p:spPr bwMode="auto">
          <a:xfrm>
            <a:off x="3059832" y="2708920"/>
            <a:ext cx="5398368" cy="3704580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1124744"/>
            <a:ext cx="34421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«Кабаны»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270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j-ea"/>
                <a:cs typeface="+mj-cs"/>
              </a:rPr>
              <a:t>Вопросы после чтения: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628800"/>
            <a:ext cx="7920880" cy="4315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800" kern="0" dirty="0">
                <a:solidFill>
                  <a:srgbClr val="000000"/>
                </a:solidFill>
                <a:latin typeface="Arial"/>
              </a:rPr>
              <a:t>Соответствует ли название рассказа его содержанию?</a:t>
            </a:r>
          </a:p>
          <a:p>
            <a:pPr marL="342900" lvl="0" indent="-34290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800" kern="0" dirty="0">
                <a:solidFill>
                  <a:srgbClr val="000000"/>
                </a:solidFill>
                <a:latin typeface="Arial"/>
              </a:rPr>
              <a:t>Кто испугал автора? Сравним, оправдался ли наш прогноз?</a:t>
            </a:r>
          </a:p>
          <a:p>
            <a:pPr marL="342900" lvl="0" indent="-34290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800" kern="0" dirty="0">
                <a:solidFill>
                  <a:srgbClr val="000000"/>
                </a:solidFill>
                <a:latin typeface="Arial"/>
              </a:rPr>
              <a:t>Почему Е.И. </a:t>
            </a:r>
            <a:r>
              <a:rPr lang="ru-RU" altLang="ru-RU" sz="2800" kern="0" dirty="0" err="1">
                <a:solidFill>
                  <a:srgbClr val="000000"/>
                </a:solidFill>
                <a:latin typeface="Arial"/>
              </a:rPr>
              <a:t>Чарушин</a:t>
            </a:r>
            <a:r>
              <a:rPr lang="ru-RU" altLang="ru-RU" sz="2800" kern="0" dirty="0">
                <a:solidFill>
                  <a:srgbClr val="000000"/>
                </a:solidFill>
                <a:latin typeface="Arial"/>
              </a:rPr>
              <a:t> назвал рассказ именно так?</a:t>
            </a:r>
          </a:p>
          <a:p>
            <a:pPr marL="342900" lvl="0" indent="-34290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800" kern="0" dirty="0">
                <a:solidFill>
                  <a:srgbClr val="000000"/>
                </a:solidFill>
                <a:latin typeface="Arial"/>
              </a:rPr>
              <a:t>Кабан - страшный зверь? Почему автор его испугался?</a:t>
            </a:r>
          </a:p>
          <a:p>
            <a:pPr marL="342900" lvl="0" indent="-34290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800" kern="0" dirty="0">
                <a:solidFill>
                  <a:srgbClr val="000000"/>
                </a:solidFill>
                <a:latin typeface="Arial"/>
              </a:rPr>
              <a:t>Вспомните случаи, когда вы вели себя так же, как автор.</a:t>
            </a:r>
          </a:p>
        </p:txBody>
      </p:sp>
    </p:spTree>
    <p:extLst>
      <p:ext uri="{BB962C8B-B14F-4D97-AF65-F5344CB8AC3E}">
        <p14:creationId xmlns:p14="http://schemas.microsoft.com/office/powerpoint/2010/main" val="1550795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216087"/>
            <a:ext cx="8064896" cy="2948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44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b="1" kern="0" dirty="0" smtClean="0">
                <a:solidFill>
                  <a:srgbClr val="000000"/>
                </a:solidFill>
                <a:latin typeface="Arial"/>
              </a:rPr>
              <a:t>План:</a:t>
            </a:r>
            <a:endParaRPr lang="ru-RU" altLang="ru-RU" sz="3200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defTabSz="9144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kern="0" dirty="0">
                <a:solidFill>
                  <a:srgbClr val="000000"/>
                </a:solidFill>
                <a:latin typeface="Arial"/>
              </a:rPr>
              <a:t>1. Утро в зоосаду.</a:t>
            </a:r>
          </a:p>
          <a:p>
            <a:pPr marL="342900" lvl="0" indent="-342900" defTabSz="9144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kern="0" dirty="0">
                <a:solidFill>
                  <a:srgbClr val="000000"/>
                </a:solidFill>
                <a:latin typeface="Arial"/>
              </a:rPr>
              <a:t>2. Наблюдение за обитателями зоосада.</a:t>
            </a:r>
          </a:p>
          <a:p>
            <a:pPr marL="342900" lvl="0" indent="-342900" defTabSz="9144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kern="0" dirty="0">
                <a:solidFill>
                  <a:srgbClr val="000000"/>
                </a:solidFill>
                <a:latin typeface="Arial"/>
              </a:rPr>
              <a:t>3. Опасные кабаны идут толпой.</a:t>
            </a:r>
          </a:p>
          <a:p>
            <a:pPr marL="342900" lvl="0" indent="-342900" defTabSz="9144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kern="0" dirty="0">
                <a:solidFill>
                  <a:srgbClr val="000000"/>
                </a:solidFill>
                <a:latin typeface="Arial"/>
              </a:rPr>
              <a:t>4. Простые свиньи.</a:t>
            </a:r>
          </a:p>
        </p:txBody>
      </p:sp>
    </p:spTree>
    <p:extLst>
      <p:ext uri="{BB962C8B-B14F-4D97-AF65-F5344CB8AC3E}">
        <p14:creationId xmlns:p14="http://schemas.microsoft.com/office/powerpoint/2010/main" val="41621649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120</TotalTime>
  <Words>148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Impact</vt:lpstr>
      <vt:lpstr>Trebuchet MS</vt:lpstr>
      <vt:lpstr>Tw Cen MT</vt:lpstr>
      <vt:lpstr>Контур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Фомины</dc:creator>
  <cp:lastModifiedBy>RePack by Diakov</cp:lastModifiedBy>
  <cp:revision>15</cp:revision>
  <dcterms:created xsi:type="dcterms:W3CDTF">2018-11-21T17:45:08Z</dcterms:created>
  <dcterms:modified xsi:type="dcterms:W3CDTF">2024-05-29T18:32:23Z</dcterms:modified>
</cp:coreProperties>
</file>