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BEC26D-0058-4050-8178-74F8E8F75325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767594-8113-4C8F-8BB4-753D1B2826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221088"/>
            <a:ext cx="7056784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4000" dirty="0" smtClean="0">
                <a:solidFill>
                  <a:schemeClr val="tx2"/>
                </a:solidFill>
              </a:rPr>
              <a:t>«</a:t>
            </a:r>
            <a:r>
              <a:rPr lang="ru-RU" sz="40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Самые интересные факты о книгах»</a:t>
            </a:r>
            <a:endParaRPr lang="ru-RU" sz="36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3212975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знаете ли вы..?</a:t>
            </a:r>
            <a:endParaRPr lang="ru-RU" sz="48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3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834">
        <p14:gallery dir="l"/>
      </p:transition>
    </mc:Choice>
    <mc:Fallback xmlns="">
      <p:transition spd="slow" advTm="58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Источники: </a:t>
            </a:r>
            <a:endParaRPr lang="en-US" dirty="0" smtClean="0"/>
          </a:p>
          <a:p>
            <a:r>
              <a:rPr lang="ru-RU" dirty="0" smtClean="0"/>
              <a:t>TapTut.com</a:t>
            </a:r>
            <a:endParaRPr lang="en-US" dirty="0" smtClean="0"/>
          </a:p>
          <a:p>
            <a:r>
              <a:rPr lang="en-US" dirty="0" smtClean="0">
                <a:latin typeface="Calibri"/>
                <a:ea typeface="Calibri"/>
                <a:cs typeface="Times New Roman"/>
              </a:rPr>
              <a:t>https</a:t>
            </a:r>
            <a:r>
              <a:rPr lang="en-US" dirty="0">
                <a:latin typeface="Calibri"/>
                <a:ea typeface="Calibri"/>
                <a:cs typeface="Times New Roman"/>
              </a:rPr>
              <a:t>://www.livemaster.ru/topic/2963501-18-interesnyh-faktov-o-knigah-i-chtenii</a:t>
            </a:r>
            <a:endParaRPr lang="en-US" dirty="0" smtClean="0"/>
          </a:p>
          <a:p>
            <a:r>
              <a:rPr lang="en-US" dirty="0"/>
              <a:t>https://wordlife.ru/7-interesnyh-faktov-o-knigah/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52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74">
        <p14:gallery dir="l"/>
      </p:transition>
    </mc:Choice>
    <mc:Fallback xmlns="">
      <p:transition spd="slow" advClick="0" advTm="69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Гугл подсчитал количество всех художественных, публицистических и научных трудов в мире. Оказалось, что общее количество книг на Земле </a:t>
            </a:r>
            <a:r>
              <a:rPr lang="ru-RU" sz="3100" dirty="0" smtClean="0"/>
              <a:t>составляет </a:t>
            </a:r>
            <a:r>
              <a:rPr lang="ru-RU" sz="3100" dirty="0"/>
              <a:t>129 864 </a:t>
            </a:r>
            <a:r>
              <a:rPr lang="ru-RU" sz="3100" dirty="0" smtClean="0"/>
              <a:t>880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 descr="D:\Рабочий стол\s1200.jf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752528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7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265">
        <p14:gallery dir="l"/>
      </p:transition>
    </mc:Choice>
    <mc:Fallback xmlns="">
      <p:transition spd="slow" advTm="102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6965245" cy="1202485"/>
          </a:xfrm>
        </p:spPr>
        <p:txBody>
          <a:bodyPr>
            <a:noAutofit/>
          </a:bodyPr>
          <a:lstStyle/>
          <a:p>
            <a:r>
              <a:rPr lang="ru-RU" sz="2800" dirty="0"/>
              <a:t>Литературоведы подсчитали, что в книгах Шекспира слово </a:t>
            </a:r>
            <a:r>
              <a:rPr lang="ru-RU" sz="2800" i="1" dirty="0"/>
              <a:t>«любовь» </a:t>
            </a:r>
            <a:r>
              <a:rPr lang="ru-RU" sz="2800" dirty="0"/>
              <a:t>упоминается 2259 раз, в то время как </a:t>
            </a:r>
            <a:r>
              <a:rPr lang="ru-RU" sz="2800" i="1" dirty="0"/>
              <a:t>«ненависть» </a:t>
            </a:r>
            <a:r>
              <a:rPr lang="ru-RU" sz="2800" dirty="0"/>
              <a:t>произносится всего 229 раз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140968"/>
            <a:ext cx="2245593" cy="2952328"/>
          </a:xfrm>
        </p:spPr>
      </p:pic>
    </p:spTree>
    <p:extLst>
      <p:ext uri="{BB962C8B-B14F-4D97-AF65-F5344CB8AC3E}">
        <p14:creationId xmlns:p14="http://schemas.microsoft.com/office/powerpoint/2010/main" val="96568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182">
        <p14:gallery dir="l"/>
      </p:transition>
    </mc:Choice>
    <mc:Fallback xmlns="">
      <p:transition spd="slow" advTm="101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962" y="1340768"/>
            <a:ext cx="7632848" cy="1634533"/>
          </a:xfrm>
        </p:spPr>
        <p:txBody>
          <a:bodyPr>
            <a:noAutofit/>
          </a:bodyPr>
          <a:lstStyle/>
          <a:p>
            <a:r>
              <a:rPr lang="ru-RU" sz="2800" dirty="0"/>
              <a:t>Среди самых читаемых книг в </a:t>
            </a:r>
            <a:r>
              <a:rPr lang="ru-RU" sz="2800" dirty="0" smtClean="0"/>
              <a:t>мире первое </a:t>
            </a:r>
            <a:r>
              <a:rPr lang="ru-RU" sz="2800" dirty="0"/>
              <a:t>место, бесспорно, принадлежит Библии. Ее общий тираж — шесть миллиардов экземпляров. На втором месте — цитатник Мао Цзэдуна, а третье место досталось «Властелину колец</a:t>
            </a:r>
            <a:r>
              <a:rPr lang="ru-RU" sz="2800" dirty="0" smtClean="0"/>
              <a:t>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283349"/>
            <a:ext cx="1872208" cy="2847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Рабочий стол\cover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9459" y="3283349"/>
            <a:ext cx="1808130" cy="284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абочий стол\Red-Treasure-Book-Chairman-Mao-s-quotation-Mao-Zedong-s-Anthology-of-the-cultural-revolution-a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E5E6E0"/>
              </a:clrFrom>
              <a:clrTo>
                <a:srgbClr val="E5E6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3602066"/>
            <a:ext cx="1728192" cy="25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5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886">
        <p14:gallery dir="l"/>
      </p:transition>
    </mc:Choice>
    <mc:Fallback xmlns="">
      <p:transition spd="slow" advTm="108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76863" cy="1747322"/>
          </a:xfrm>
        </p:spPr>
        <p:txBody>
          <a:bodyPr>
            <a:noAutofit/>
          </a:bodyPr>
          <a:lstStyle/>
          <a:p>
            <a:r>
              <a:rPr lang="ru-RU" sz="2800" dirty="0"/>
              <a:t>В общественных библиотеках средневековой Европы книги приковывались к полкам цепями. Такие цепи были достаточно длинны для </a:t>
            </a:r>
            <a:r>
              <a:rPr lang="ru-RU" sz="2800" dirty="0" smtClean="0"/>
              <a:t>того, </a:t>
            </a:r>
            <a:r>
              <a:rPr lang="ru-RU" sz="2800" dirty="0"/>
              <a:t>чтобы снять книгу с полки и прочитать, но </a:t>
            </a:r>
            <a:r>
              <a:rPr lang="ru-RU" sz="2800" dirty="0" smtClean="0"/>
              <a:t>не давали </a:t>
            </a:r>
            <a:r>
              <a:rPr lang="ru-RU" sz="2800" dirty="0"/>
              <a:t>вынести книгу за пределы </a:t>
            </a:r>
            <a:r>
              <a:rPr lang="ru-RU" sz="2800" dirty="0" smtClean="0"/>
              <a:t>библиотеки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011821"/>
            <a:ext cx="4680520" cy="3225490"/>
          </a:xfrm>
        </p:spPr>
      </p:pic>
    </p:spTree>
    <p:extLst>
      <p:ext uri="{BB962C8B-B14F-4D97-AF65-F5344CB8AC3E}">
        <p14:creationId xmlns:p14="http://schemas.microsoft.com/office/powerpoint/2010/main" val="25122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317">
        <p14:gallery dir="l"/>
      </p:transition>
    </mc:Choice>
    <mc:Fallback xmlns="">
      <p:transition spd="slow" advTm="113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3100" dirty="0"/>
              <a:t>Самая </a:t>
            </a:r>
            <a:r>
              <a:rPr lang="ru-RU" sz="3100" dirty="0" smtClean="0"/>
              <a:t>маленькая книга  издана </a:t>
            </a:r>
            <a:r>
              <a:rPr lang="ru-RU" sz="3100" dirty="0"/>
              <a:t>в 1996 в </a:t>
            </a:r>
            <a:r>
              <a:rPr lang="ru-RU" sz="3100" dirty="0" smtClean="0"/>
              <a:t>Омске. Это </a:t>
            </a:r>
            <a:r>
              <a:rPr lang="ru-RU" sz="3100" dirty="0"/>
              <a:t>«Хамелеон» Чехова, ее размер меньше квадратного сантиметра, </a:t>
            </a:r>
            <a:r>
              <a:rPr lang="ru-RU" sz="3100" dirty="0" smtClean="0"/>
              <a:t>она содержит </a:t>
            </a:r>
            <a:r>
              <a:rPr lang="ru-RU" sz="3100" dirty="0"/>
              <a:t>30 </a:t>
            </a:r>
            <a:r>
              <a:rPr lang="ru-RU" sz="3100" dirty="0" smtClean="0"/>
              <a:t>страниц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564904"/>
            <a:ext cx="4499274" cy="3470065"/>
          </a:xfrm>
        </p:spPr>
      </p:pic>
    </p:spTree>
    <p:extLst>
      <p:ext uri="{BB962C8B-B14F-4D97-AF65-F5344CB8AC3E}">
        <p14:creationId xmlns:p14="http://schemas.microsoft.com/office/powerpoint/2010/main" val="224042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878">
        <p14:gallery dir="l"/>
      </p:transition>
    </mc:Choice>
    <mc:Fallback xmlns="">
      <p:transition spd="slow" advTm="98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416824" cy="1584176"/>
          </a:xfrm>
        </p:spPr>
        <p:txBody>
          <a:bodyPr>
            <a:noAutofit/>
          </a:bodyPr>
          <a:lstStyle/>
          <a:p>
            <a:r>
              <a:rPr lang="ru-RU" sz="2800" dirty="0" err="1"/>
              <a:t>Библиоклептоманом</a:t>
            </a:r>
            <a:r>
              <a:rPr lang="ru-RU" sz="2800" dirty="0"/>
              <a:t> называют </a:t>
            </a:r>
            <a:r>
              <a:rPr lang="ru-RU" sz="2800" dirty="0" smtClean="0"/>
              <a:t>человека  </a:t>
            </a:r>
            <a:r>
              <a:rPr lang="ru-RU" sz="2800" dirty="0"/>
              <a:t>крадущего книги. Один из самых известных </a:t>
            </a:r>
            <a:r>
              <a:rPr lang="ru-RU" sz="2800" dirty="0" err="1"/>
              <a:t>библиоклептоманов</a:t>
            </a:r>
            <a:r>
              <a:rPr lang="ru-RU" sz="2800" dirty="0"/>
              <a:t> — Стивен </a:t>
            </a:r>
            <a:r>
              <a:rPr lang="ru-RU" sz="2800" dirty="0" err="1"/>
              <a:t>Блумберг</a:t>
            </a:r>
            <a:r>
              <a:rPr lang="ru-RU" sz="2800" dirty="0"/>
              <a:t>, который похитил более 23 000 редких книг из 268 </a:t>
            </a:r>
            <a:r>
              <a:rPr lang="ru-RU" sz="2800" dirty="0" smtClean="0"/>
              <a:t>библиотек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068960"/>
            <a:ext cx="5026496" cy="3093229"/>
          </a:xfrm>
        </p:spPr>
      </p:pic>
    </p:spTree>
    <p:extLst>
      <p:ext uri="{BB962C8B-B14F-4D97-AF65-F5344CB8AC3E}">
        <p14:creationId xmlns:p14="http://schemas.microsoft.com/office/powerpoint/2010/main" val="24653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902">
        <p14:gallery dir="l"/>
      </p:transition>
    </mc:Choice>
    <mc:Fallback xmlns="">
      <p:transition spd="slow" advTm="119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488832" cy="1944216"/>
          </a:xfrm>
        </p:spPr>
        <p:txBody>
          <a:bodyPr>
            <a:noAutofit/>
          </a:bodyPr>
          <a:lstStyle/>
          <a:p>
            <a:r>
              <a:rPr lang="ru-RU" sz="2800" dirty="0"/>
              <a:t>Самой тяжелой книгой является географический атлас. Его экземпляр можно увидеть в музее Лондона. Вес издания </a:t>
            </a:r>
            <a:r>
              <a:rPr lang="ru-RU" sz="2800" dirty="0" smtClean="0"/>
              <a:t>–</a:t>
            </a:r>
            <a:br>
              <a:rPr lang="ru-RU" sz="2800" dirty="0" smtClean="0"/>
            </a:br>
            <a:r>
              <a:rPr lang="ru-RU" sz="2800" dirty="0" smtClean="0"/>
              <a:t>50 килограмм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708920"/>
            <a:ext cx="4862016" cy="3254907"/>
          </a:xfrm>
        </p:spPr>
      </p:pic>
    </p:spTree>
    <p:extLst>
      <p:ext uri="{BB962C8B-B14F-4D97-AF65-F5344CB8AC3E}">
        <p14:creationId xmlns:p14="http://schemas.microsoft.com/office/powerpoint/2010/main" val="325726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614">
        <p14:gallery dir="l"/>
      </p:transition>
    </mc:Choice>
    <mc:Fallback xmlns="">
      <p:transition spd="slow" advTm="76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6965245" cy="1202485"/>
          </a:xfrm>
        </p:spPr>
        <p:txBody>
          <a:bodyPr>
            <a:noAutofit/>
          </a:bodyPr>
          <a:lstStyle/>
          <a:p>
            <a:r>
              <a:rPr lang="ru-RU" sz="2800" dirty="0"/>
              <a:t>Книги приговаривали к тюремному заключению. Так, в Бастилии «сидела» Французская энциклопедия Дидро и </a:t>
            </a:r>
            <a:r>
              <a:rPr lang="ru-RU" sz="2800" dirty="0" err="1"/>
              <a:t>Д`Аламбера</a:t>
            </a:r>
            <a:r>
              <a:rPr lang="ru-RU" sz="2800" dirty="0" smtClean="0"/>
              <a:t>. Потому что знания наносили непоправимый вред мракобесию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501008"/>
            <a:ext cx="3889089" cy="2631060"/>
          </a:xfrm>
        </p:spPr>
      </p:pic>
    </p:spTree>
    <p:extLst>
      <p:ext uri="{BB962C8B-B14F-4D97-AF65-F5344CB8AC3E}">
        <p14:creationId xmlns:p14="http://schemas.microsoft.com/office/powerpoint/2010/main" val="335204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481">
        <p14:gallery dir="l"/>
      </p:transition>
    </mc:Choice>
    <mc:Fallback xmlns="">
      <p:transition spd="slow" advTm="114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43</TotalTime>
  <Words>212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 «Самые интересные факты о книгах»</vt:lpstr>
      <vt:lpstr>Гугл подсчитал количество всех художественных, публицистических и научных трудов в мире. Оказалось, что общее количество книг на Земле составляет 129 864 880 </vt:lpstr>
      <vt:lpstr>Литературоведы подсчитали, что в книгах Шекспира слово «любовь» упоминается 2259 раз, в то время как «ненависть» произносится всего 229 раз</vt:lpstr>
      <vt:lpstr>Среди самых читаемых книг в мире первое место, бесспорно, принадлежит Библии. Ее общий тираж — шесть миллиардов экземпляров. На втором месте — цитатник Мао Цзэдуна, а третье место досталось «Властелину колец» </vt:lpstr>
      <vt:lpstr>В общественных библиотеках средневековой Европы книги приковывались к полкам цепями. Такие цепи были достаточно длинны для того, чтобы снять книгу с полки и прочитать, но не давали вынести книгу за пределы библиотеки</vt:lpstr>
      <vt:lpstr> Самая маленькая книга  издана в 1996 в Омске. Это «Хамелеон» Чехова, ее размер меньше квадратного сантиметра, она содержит 30 страниц</vt:lpstr>
      <vt:lpstr>Библиоклептоманом называют человека  крадущего книги. Один из самых известных библиоклептоманов — Стивен Блумберг, который похитил более 23 000 редких книг из 268 библиотек </vt:lpstr>
      <vt:lpstr>Самой тяжелой книгой является географический атлас. Его экземпляр можно увидеть в музее Лондона. Вес издания – 50 килограмм </vt:lpstr>
      <vt:lpstr>Книги приговаривали к тюремному заключению. Так, в Бастилии «сидела» Французская энциклопедия Дидро и Д`Аламбера. Потому что знания наносили непоправимый вред мракобесию </vt:lpstr>
      <vt:lpstr>Благодарим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«Самые интересные факты о книгах»</dc:title>
  <dc:creator>RePack by Diakov</dc:creator>
  <cp:lastModifiedBy>Пользователь Windows</cp:lastModifiedBy>
  <cp:revision>6</cp:revision>
  <dcterms:created xsi:type="dcterms:W3CDTF">2020-04-27T20:24:23Z</dcterms:created>
  <dcterms:modified xsi:type="dcterms:W3CDTF">2024-05-30T12:35:33Z</dcterms:modified>
</cp:coreProperties>
</file>