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10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_rels/presentation.xml.rels" ContentType="application/vnd.openxmlformats-package.relationships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4630400" cy="8229600"/>
  <p:notesSz cx="8229600" cy="14630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XO Orie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136B231-D913-48B8-992D-221AD3BFE0B7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sldNum" idx="4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F41B604F-B2DB-4BE6-A0DC-7E32F195D8AC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sldNum" idx="5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A98B6184-0EE1-4433-95D5-949363F255D3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sldNum" idx="6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3739DA9C-8D76-44E5-B161-BDCD7D702B4E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sldNum" idx="7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AE5DD477-B391-47BB-81C6-DFDE57FD62F9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sldNum" idx="8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0D714A49-4A84-4D48-8217-29C53D1D8736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sldNum" idx="9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1BF74D12-2947-4D4F-ABC7-BA3C1AC78DB4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sldNum" idx="10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E978759B-5EAC-4571-9B96-E3B417A44535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sldNum" idx="11"/>
          </p:nvPr>
        </p:nvSpPr>
        <p:spPr>
          <a:xfrm>
            <a:off x="0" y="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5C12A50D-CB34-495B-AF99-B44A1F172EB4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1316700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731520" y="4418640"/>
            <a:ext cx="1316700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7478280" y="1925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731520" y="4418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7478280" y="4418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423936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5183280" y="1925640"/>
            <a:ext cx="423936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9635040" y="1925640"/>
            <a:ext cx="423936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731520" y="4418640"/>
            <a:ext cx="423936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5183280" y="4418640"/>
            <a:ext cx="423936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9635040" y="4418640"/>
            <a:ext cx="423936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731520" y="1925640"/>
            <a:ext cx="13167000" cy="477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13167000" cy="477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6425280" cy="477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7478280" y="1925640"/>
            <a:ext cx="6425280" cy="477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731520" y="328320"/>
            <a:ext cx="13167000" cy="636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7478280" y="1925640"/>
            <a:ext cx="6425280" cy="477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731520" y="4418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6425280" cy="477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7478280" y="1925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7478280" y="4418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731520" y="1925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7478280" y="1925640"/>
            <a:ext cx="642528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731520" y="4418640"/>
            <a:ext cx="13167000" cy="227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31520" y="328320"/>
            <a:ext cx="13167000" cy="1373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31520" y="1925640"/>
            <a:ext cx="13167000" cy="477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hyperlink" Target="https://gamma.app" TargetMode="External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hyperlink" Target="https://gamma.app" TargetMode="Externa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5" name="Shape 1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46" name="Image 0" descr="preencoded.png"/>
          <p:cNvPicPr/>
          <p:nvPr/>
        </p:nvPicPr>
        <p:blipFill>
          <a:blip r:embed="rId1"/>
          <a:stretch/>
        </p:blipFill>
        <p:spPr>
          <a:xfrm>
            <a:off x="9151560" y="0"/>
            <a:ext cx="5486040" cy="8229240"/>
          </a:xfrm>
          <a:prstGeom prst="rect">
            <a:avLst/>
          </a:prstGeom>
          <a:ln w="0">
            <a:noFill/>
          </a:ln>
        </p:spPr>
      </p:pic>
      <p:sp>
        <p:nvSpPr>
          <p:cNvPr id="47" name="Text 2"/>
          <p:cNvSpPr/>
          <p:nvPr/>
        </p:nvSpPr>
        <p:spPr>
          <a:xfrm>
            <a:off x="833040" y="2279160"/>
            <a:ext cx="7477200" cy="191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7546"/>
              </a:lnSpc>
              <a:tabLst>
                <a:tab algn="l" pos="0"/>
              </a:tabLst>
            </a:pPr>
            <a:r>
              <a:rPr b="1" lang="en-US" sz="6030" spc="-1" strike="noStrike">
                <a:solidFill>
                  <a:srgbClr val="484237"/>
                </a:solidFill>
                <a:latin typeface="Gelasio"/>
                <a:ea typeface="Gelasio"/>
              </a:rPr>
              <a:t>Английское чаепитие</a:t>
            </a:r>
            <a:endParaRPr b="0" lang="ru-RU" sz="603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8" name="Text 3"/>
          <p:cNvSpPr/>
          <p:nvPr/>
        </p:nvSpPr>
        <p:spPr>
          <a:xfrm>
            <a:off x="833040" y="4528800"/>
            <a:ext cx="7477200" cy="142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Английское чаепитие - это неотъемлемая часть английской культуры и традиций, наполненная уютом, изысканностью и утонченностью. Это не просто время для распития напитка, но целый ритуал, который передается из поколения в поколение.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49" name="Image 1" descr="preencoded.png">
            <a:hlinkClick r:id="rId2"/>
          </p:cNvPr>
          <p:cNvPicPr/>
          <p:nvPr/>
        </p:nvPicPr>
        <p:blipFill>
          <a:blip r:embed="rId3"/>
          <a:stretch/>
        </p:blipFill>
        <p:spPr>
          <a:xfrm>
            <a:off x="12242160" y="7589520"/>
            <a:ext cx="2296440" cy="548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Shape 1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2" name="Text 2"/>
          <p:cNvSpPr/>
          <p:nvPr/>
        </p:nvSpPr>
        <p:spPr>
          <a:xfrm>
            <a:off x="2037960" y="1112760"/>
            <a:ext cx="10554120" cy="138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5468"/>
              </a:lnSpc>
              <a:tabLst>
                <a:tab algn="l" pos="0"/>
              </a:tabLst>
            </a:pPr>
            <a:r>
              <a:rPr b="1" lang="en-US" sz="4370" spc="-1" strike="noStrike">
                <a:solidFill>
                  <a:srgbClr val="484237"/>
                </a:solidFill>
                <a:latin typeface="Gelasio"/>
                <a:ea typeface="Gelasio"/>
              </a:rPr>
              <a:t>Правила Этикета Английского чаепития</a:t>
            </a:r>
            <a:endParaRPr b="0" lang="ru-RU" sz="43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3" name="Shape 3"/>
          <p:cNvSpPr/>
          <p:nvPr/>
        </p:nvSpPr>
        <p:spPr>
          <a:xfrm>
            <a:off x="2037960" y="3119400"/>
            <a:ext cx="499680" cy="499680"/>
          </a:xfrm>
          <a:prstGeom prst="roundRect">
            <a:avLst>
              <a:gd name="adj" fmla="val 26667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4" name="Text 4"/>
          <p:cNvSpPr/>
          <p:nvPr/>
        </p:nvSpPr>
        <p:spPr>
          <a:xfrm>
            <a:off x="2209320" y="3161160"/>
            <a:ext cx="156960" cy="41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ts val="3280"/>
              </a:lnSpc>
              <a:tabLst>
                <a:tab algn="l" pos="0"/>
              </a:tabLst>
            </a:pPr>
            <a:r>
              <a:rPr b="1" lang="en-US" sz="2620" spc="-1" strike="noStrike">
                <a:solidFill>
                  <a:srgbClr val="484237"/>
                </a:solidFill>
                <a:latin typeface="Gelasio"/>
                <a:ea typeface="Gelasio"/>
              </a:rPr>
              <a:t>1</a:t>
            </a:r>
            <a:endParaRPr b="0" lang="ru-RU" sz="262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5" name="Text 5"/>
          <p:cNvSpPr/>
          <p:nvPr/>
        </p:nvSpPr>
        <p:spPr>
          <a:xfrm>
            <a:off x="2760120" y="3195720"/>
            <a:ext cx="27770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Приглашение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6" name="Text 6"/>
          <p:cNvSpPr/>
          <p:nvPr/>
        </p:nvSpPr>
        <p:spPr>
          <a:xfrm>
            <a:off x="2760120" y="3676320"/>
            <a:ext cx="44434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Пригласите гостей заранее и установите время чаепития. Обычно это делается в середине дня, между обедом и ужином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7" name="Shape 7"/>
          <p:cNvSpPr/>
          <p:nvPr/>
        </p:nvSpPr>
        <p:spPr>
          <a:xfrm>
            <a:off x="7426440" y="3119400"/>
            <a:ext cx="499680" cy="499680"/>
          </a:xfrm>
          <a:prstGeom prst="roundRect">
            <a:avLst>
              <a:gd name="adj" fmla="val 26667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8" name="Text 8"/>
          <p:cNvSpPr/>
          <p:nvPr/>
        </p:nvSpPr>
        <p:spPr>
          <a:xfrm>
            <a:off x="7575120" y="3161160"/>
            <a:ext cx="201600" cy="41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ts val="3280"/>
              </a:lnSpc>
              <a:tabLst>
                <a:tab algn="l" pos="0"/>
              </a:tabLst>
            </a:pPr>
            <a:r>
              <a:rPr b="1" lang="en-US" sz="2620" spc="-1" strike="noStrike">
                <a:solidFill>
                  <a:srgbClr val="484237"/>
                </a:solidFill>
                <a:latin typeface="Gelasio"/>
                <a:ea typeface="Gelasio"/>
              </a:rPr>
              <a:t>2</a:t>
            </a:r>
            <a:endParaRPr b="0" lang="ru-RU" sz="262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9" name="Text 9"/>
          <p:cNvSpPr/>
          <p:nvPr/>
        </p:nvSpPr>
        <p:spPr>
          <a:xfrm>
            <a:off x="8148240" y="3195720"/>
            <a:ext cx="27770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Подача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0" name="Text 10"/>
          <p:cNvSpPr/>
          <p:nvPr/>
        </p:nvSpPr>
        <p:spPr>
          <a:xfrm>
            <a:off x="8148240" y="3676320"/>
            <a:ext cx="4443480" cy="142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Приготовьте разнообразные виды чая, такие как черный, зеленый, фруктовый и травяной. Подавайте их с сахаром, лимоном и молоком.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1" name="Shape 11"/>
          <p:cNvSpPr/>
          <p:nvPr/>
        </p:nvSpPr>
        <p:spPr>
          <a:xfrm>
            <a:off x="2037960" y="5493600"/>
            <a:ext cx="499680" cy="499680"/>
          </a:xfrm>
          <a:prstGeom prst="roundRect">
            <a:avLst>
              <a:gd name="adj" fmla="val 26667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2" name="Text 12"/>
          <p:cNvSpPr/>
          <p:nvPr/>
        </p:nvSpPr>
        <p:spPr>
          <a:xfrm>
            <a:off x="2187360" y="5535360"/>
            <a:ext cx="200520" cy="41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ts val="3280"/>
              </a:lnSpc>
              <a:tabLst>
                <a:tab algn="l" pos="0"/>
              </a:tabLst>
            </a:pPr>
            <a:r>
              <a:rPr b="1" lang="en-US" sz="2620" spc="-1" strike="noStrike">
                <a:solidFill>
                  <a:srgbClr val="484237"/>
                </a:solidFill>
                <a:latin typeface="Gelasio"/>
                <a:ea typeface="Gelasio"/>
              </a:rPr>
              <a:t>3</a:t>
            </a:r>
            <a:endParaRPr b="0" lang="ru-RU" sz="262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3" name="Text 13"/>
          <p:cNvSpPr/>
          <p:nvPr/>
        </p:nvSpPr>
        <p:spPr>
          <a:xfrm>
            <a:off x="2760120" y="5569920"/>
            <a:ext cx="284652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Манеры поведения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4" name="Text 14"/>
          <p:cNvSpPr/>
          <p:nvPr/>
        </p:nvSpPr>
        <p:spPr>
          <a:xfrm>
            <a:off x="2760120" y="6050520"/>
            <a:ext cx="44434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Предложите гостям выбор различных закусок, таких как сэндвичи, печенье, пирожные, фрукты и кексы.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5" name="Shape 15"/>
          <p:cNvSpPr/>
          <p:nvPr/>
        </p:nvSpPr>
        <p:spPr>
          <a:xfrm>
            <a:off x="7426440" y="5493600"/>
            <a:ext cx="499680" cy="499680"/>
          </a:xfrm>
          <a:prstGeom prst="roundRect">
            <a:avLst>
              <a:gd name="adj" fmla="val 26667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6" name="Text 16"/>
          <p:cNvSpPr/>
          <p:nvPr/>
        </p:nvSpPr>
        <p:spPr>
          <a:xfrm>
            <a:off x="7572240" y="5535360"/>
            <a:ext cx="207360" cy="41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ts val="3280"/>
              </a:lnSpc>
              <a:tabLst>
                <a:tab algn="l" pos="0"/>
              </a:tabLst>
            </a:pPr>
            <a:r>
              <a:rPr b="1" lang="en-US" sz="2620" spc="-1" strike="noStrike">
                <a:solidFill>
                  <a:srgbClr val="484237"/>
                </a:solidFill>
                <a:latin typeface="Gelasio"/>
                <a:ea typeface="Gelasio"/>
              </a:rPr>
              <a:t>4</a:t>
            </a:r>
            <a:endParaRPr b="0" lang="ru-RU" sz="262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7" name="Text 17"/>
          <p:cNvSpPr/>
          <p:nvPr/>
        </p:nvSpPr>
        <p:spPr>
          <a:xfrm>
            <a:off x="8148240" y="5569920"/>
            <a:ext cx="27770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Чаепитие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8" name="Text 18"/>
          <p:cNvSpPr/>
          <p:nvPr/>
        </p:nvSpPr>
        <p:spPr>
          <a:xfrm>
            <a:off x="8148240" y="6050520"/>
            <a:ext cx="4443480" cy="7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Следите за порядком и уборкой, чтобы создать уютную и приятную обстановку.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69" name="Image 0" descr="preencoded.png">
            <a:hlinkClick r:id="rId1"/>
          </p:cNvPr>
          <p:cNvPicPr/>
          <p:nvPr/>
        </p:nvPicPr>
        <p:blipFill>
          <a:blip r:embed="rId2"/>
          <a:stretch/>
        </p:blipFill>
        <p:spPr>
          <a:xfrm>
            <a:off x="12242160" y="7589520"/>
            <a:ext cx="2296440" cy="548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1" name="Shape 1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2" name="Text 2"/>
          <p:cNvSpPr/>
          <p:nvPr/>
        </p:nvSpPr>
        <p:spPr>
          <a:xfrm>
            <a:off x="2037960" y="1873800"/>
            <a:ext cx="10554120" cy="138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5468"/>
              </a:lnSpc>
              <a:tabLst>
                <a:tab algn="l" pos="0"/>
              </a:tabLst>
            </a:pPr>
            <a:r>
              <a:rPr b="1" lang="en-US" sz="4370" spc="-1" strike="noStrike">
                <a:solidFill>
                  <a:srgbClr val="484237"/>
                </a:solidFill>
                <a:latin typeface="Gelasio"/>
                <a:ea typeface="Gelasio"/>
              </a:rPr>
              <a:t>Популярность Английского чаепития</a:t>
            </a:r>
            <a:endParaRPr b="0" lang="ru-RU" sz="43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3" name="Text 3"/>
          <p:cNvSpPr/>
          <p:nvPr/>
        </p:nvSpPr>
        <p:spPr>
          <a:xfrm>
            <a:off x="2037960" y="3817800"/>
            <a:ext cx="27770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Рост популярности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4" name="Text 4"/>
          <p:cNvSpPr/>
          <p:nvPr/>
        </p:nvSpPr>
        <p:spPr>
          <a:xfrm>
            <a:off x="2037960" y="4387320"/>
            <a:ext cx="3156120" cy="142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Английское чаепитие стало популярным во всем мире благодаря своей роскоши и утонченности.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5" name="Text 5"/>
          <p:cNvSpPr/>
          <p:nvPr/>
        </p:nvSpPr>
        <p:spPr>
          <a:xfrm>
            <a:off x="5743800" y="3817800"/>
            <a:ext cx="3156120" cy="69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Глобальное распространение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6" name="Text 6"/>
          <p:cNvSpPr/>
          <p:nvPr/>
        </p:nvSpPr>
        <p:spPr>
          <a:xfrm>
            <a:off x="5743800" y="4734360"/>
            <a:ext cx="3156120" cy="142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Традиция распространилась далеко за пределы Англии и стала частью культурного наследия многих стран.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7" name="Text 7"/>
          <p:cNvSpPr/>
          <p:nvPr/>
        </p:nvSpPr>
        <p:spPr>
          <a:xfrm>
            <a:off x="9450000" y="3817800"/>
            <a:ext cx="27770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Статус и престиж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8" name="Text 8"/>
          <p:cNvSpPr/>
          <p:nvPr/>
        </p:nvSpPr>
        <p:spPr>
          <a:xfrm>
            <a:off x="9450000" y="4387320"/>
            <a:ext cx="3156120" cy="142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Чаепитие ассоциируется с аристократичностью, высоким статусом и элегантностью.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0" name="Shape 1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1" name="Text 2"/>
          <p:cNvSpPr/>
          <p:nvPr/>
        </p:nvSpPr>
        <p:spPr>
          <a:xfrm>
            <a:off x="2037960" y="1273680"/>
            <a:ext cx="10554120" cy="138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5468"/>
              </a:lnSpc>
              <a:tabLst>
                <a:tab algn="l" pos="0"/>
              </a:tabLst>
            </a:pPr>
            <a:r>
              <a:rPr b="1" lang="en-US" sz="4370" spc="-1" strike="noStrike">
                <a:solidFill>
                  <a:srgbClr val="484237"/>
                </a:solidFill>
                <a:latin typeface="Gelasio"/>
                <a:ea typeface="Gelasio"/>
              </a:rPr>
              <a:t>Традиции связанные с Английским чаепитием</a:t>
            </a:r>
            <a:endParaRPr b="0" lang="ru-RU" sz="43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2" name="Shape 3"/>
          <p:cNvSpPr/>
          <p:nvPr/>
        </p:nvSpPr>
        <p:spPr>
          <a:xfrm>
            <a:off x="2037960" y="3106800"/>
            <a:ext cx="5165640" cy="1990440"/>
          </a:xfrm>
          <a:prstGeom prst="roundRect">
            <a:avLst>
              <a:gd name="adj" fmla="val 6696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3" name="Text 4"/>
          <p:cNvSpPr/>
          <p:nvPr/>
        </p:nvSpPr>
        <p:spPr>
          <a:xfrm>
            <a:off x="2260080" y="3329280"/>
            <a:ext cx="371160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Выбор особых сортов чая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4" name="Text 5"/>
          <p:cNvSpPr/>
          <p:nvPr/>
        </p:nvSpPr>
        <p:spPr>
          <a:xfrm>
            <a:off x="2260080" y="3809520"/>
            <a:ext cx="472140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Английское чаепитие предполагает использование только самых лучших и изысканных сортов чая.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5" name="Shape 6"/>
          <p:cNvSpPr/>
          <p:nvPr/>
        </p:nvSpPr>
        <p:spPr>
          <a:xfrm>
            <a:off x="7426440" y="3106800"/>
            <a:ext cx="5165640" cy="1990440"/>
          </a:xfrm>
          <a:prstGeom prst="roundRect">
            <a:avLst>
              <a:gd name="adj" fmla="val 6696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6" name="Text 7"/>
          <p:cNvSpPr/>
          <p:nvPr/>
        </p:nvSpPr>
        <p:spPr>
          <a:xfrm>
            <a:off x="7648560" y="3329280"/>
            <a:ext cx="345456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Традиционные закуски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7" name="Text 8"/>
          <p:cNvSpPr/>
          <p:nvPr/>
        </p:nvSpPr>
        <p:spPr>
          <a:xfrm>
            <a:off x="7648560" y="3809520"/>
            <a:ext cx="4721400" cy="7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Неотъемлемой частью чаепития являются легкие десерты, сэндвичи и выпечка.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8" name="Shape 9"/>
          <p:cNvSpPr/>
          <p:nvPr/>
        </p:nvSpPr>
        <p:spPr>
          <a:xfrm>
            <a:off x="2037960" y="5320080"/>
            <a:ext cx="5165640" cy="1635120"/>
          </a:xfrm>
          <a:prstGeom prst="roundRect">
            <a:avLst>
              <a:gd name="adj" fmla="val 8151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9" name="Text 10"/>
          <p:cNvSpPr/>
          <p:nvPr/>
        </p:nvSpPr>
        <p:spPr>
          <a:xfrm>
            <a:off x="2260080" y="5542200"/>
            <a:ext cx="302112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Специальная посуда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0" name="Text 11"/>
          <p:cNvSpPr/>
          <p:nvPr/>
        </p:nvSpPr>
        <p:spPr>
          <a:xfrm>
            <a:off x="2260080" y="6022800"/>
            <a:ext cx="4721400" cy="7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Для подачи чая используются фарфоровые чайные сервизы и серебряные приборы.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1" name="Shape 12"/>
          <p:cNvSpPr/>
          <p:nvPr/>
        </p:nvSpPr>
        <p:spPr>
          <a:xfrm>
            <a:off x="7426440" y="5320080"/>
            <a:ext cx="5165640" cy="1635120"/>
          </a:xfrm>
          <a:prstGeom prst="roundRect">
            <a:avLst>
              <a:gd name="adj" fmla="val 8151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2" name="Text 13"/>
          <p:cNvSpPr/>
          <p:nvPr/>
        </p:nvSpPr>
        <p:spPr>
          <a:xfrm>
            <a:off x="7648560" y="5542200"/>
            <a:ext cx="27770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Дресс-код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3" name="Text 14"/>
          <p:cNvSpPr/>
          <p:nvPr/>
        </p:nvSpPr>
        <p:spPr>
          <a:xfrm>
            <a:off x="7648560" y="6022800"/>
            <a:ext cx="4721400" cy="7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Участники чаепития придерживаются элегантного, светского дресс-кода.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5" name="Shape 1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6" name="Text 2"/>
          <p:cNvSpPr/>
          <p:nvPr/>
        </p:nvSpPr>
        <p:spPr>
          <a:xfrm>
            <a:off x="2037960" y="2383200"/>
            <a:ext cx="6630480" cy="69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5468"/>
              </a:lnSpc>
              <a:tabLst>
                <a:tab algn="l" pos="0"/>
              </a:tabLst>
            </a:pPr>
            <a:r>
              <a:rPr b="1" lang="en-US" sz="4370" spc="-1" strike="noStrike">
                <a:solidFill>
                  <a:srgbClr val="484237"/>
                </a:solidFill>
                <a:latin typeface="Gelasio"/>
                <a:ea typeface="Gelasio"/>
              </a:rPr>
              <a:t>Виды английского чая</a:t>
            </a:r>
            <a:endParaRPr b="0" lang="ru-RU" sz="437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97" name="Image 0" descr="preencoded.png"/>
          <p:cNvPicPr/>
          <p:nvPr/>
        </p:nvPicPr>
        <p:blipFill>
          <a:blip r:embed="rId1"/>
          <a:stretch/>
        </p:blipFill>
        <p:spPr>
          <a:xfrm>
            <a:off x="2037960" y="3521880"/>
            <a:ext cx="555120" cy="555120"/>
          </a:xfrm>
          <a:prstGeom prst="rect">
            <a:avLst/>
          </a:prstGeom>
          <a:ln w="0">
            <a:noFill/>
          </a:ln>
        </p:spPr>
      </p:pic>
      <p:sp>
        <p:nvSpPr>
          <p:cNvPr id="98" name="Text 3"/>
          <p:cNvSpPr/>
          <p:nvPr/>
        </p:nvSpPr>
        <p:spPr>
          <a:xfrm>
            <a:off x="2037960" y="4299480"/>
            <a:ext cx="23882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Черный чай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9" name="Text 4"/>
          <p:cNvSpPr/>
          <p:nvPr/>
        </p:nvSpPr>
        <p:spPr>
          <a:xfrm>
            <a:off x="2037960" y="4780080"/>
            <a:ext cx="238824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Классический выбор для английского чаепития.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100" name="Image 1" descr="preencoded.png"/>
          <p:cNvPicPr/>
          <p:nvPr/>
        </p:nvPicPr>
        <p:blipFill>
          <a:blip r:embed="rId2"/>
          <a:stretch/>
        </p:blipFill>
        <p:spPr>
          <a:xfrm>
            <a:off x="4759920" y="3521880"/>
            <a:ext cx="555120" cy="555120"/>
          </a:xfrm>
          <a:prstGeom prst="rect">
            <a:avLst/>
          </a:prstGeom>
          <a:ln w="0">
            <a:noFill/>
          </a:ln>
        </p:spPr>
      </p:pic>
      <p:sp>
        <p:nvSpPr>
          <p:cNvPr id="101" name="Text 5"/>
          <p:cNvSpPr/>
          <p:nvPr/>
        </p:nvSpPr>
        <p:spPr>
          <a:xfrm>
            <a:off x="4759920" y="4299480"/>
            <a:ext cx="23882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Зеленый чай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2" name="Text 6"/>
          <p:cNvSpPr/>
          <p:nvPr/>
        </p:nvSpPr>
        <p:spPr>
          <a:xfrm>
            <a:off x="4759920" y="4780080"/>
            <a:ext cx="238824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Более легкий и освежающий вариант.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103" name="Image 2" descr="preencoded.png"/>
          <p:cNvPicPr/>
          <p:nvPr/>
        </p:nvPicPr>
        <p:blipFill>
          <a:blip r:embed="rId3"/>
          <a:stretch/>
        </p:blipFill>
        <p:spPr>
          <a:xfrm>
            <a:off x="7481880" y="3521880"/>
            <a:ext cx="555120" cy="555120"/>
          </a:xfrm>
          <a:prstGeom prst="rect">
            <a:avLst/>
          </a:prstGeom>
          <a:ln w="0">
            <a:noFill/>
          </a:ln>
        </p:spPr>
      </p:pic>
      <p:sp>
        <p:nvSpPr>
          <p:cNvPr id="104" name="Text 7"/>
          <p:cNvSpPr/>
          <p:nvPr/>
        </p:nvSpPr>
        <p:spPr>
          <a:xfrm>
            <a:off x="7481880" y="4299480"/>
            <a:ext cx="23882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Травяной чай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5" name="Text 8"/>
          <p:cNvSpPr/>
          <p:nvPr/>
        </p:nvSpPr>
        <p:spPr>
          <a:xfrm>
            <a:off x="7481880" y="4780080"/>
            <a:ext cx="238824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Широкий выбор ароматных травяных чаев.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106" name="Image 3" descr="preencoded.png"/>
          <p:cNvPicPr/>
          <p:nvPr/>
        </p:nvPicPr>
        <p:blipFill>
          <a:blip r:embed="rId4"/>
          <a:stretch/>
        </p:blipFill>
        <p:spPr>
          <a:xfrm>
            <a:off x="10203480" y="3521880"/>
            <a:ext cx="555120" cy="555120"/>
          </a:xfrm>
          <a:prstGeom prst="rect">
            <a:avLst/>
          </a:prstGeom>
          <a:ln w="0">
            <a:noFill/>
          </a:ln>
        </p:spPr>
      </p:pic>
      <p:sp>
        <p:nvSpPr>
          <p:cNvPr id="107" name="Text 9"/>
          <p:cNvSpPr/>
          <p:nvPr/>
        </p:nvSpPr>
        <p:spPr>
          <a:xfrm>
            <a:off x="10203480" y="4299480"/>
            <a:ext cx="23882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Эрл Грей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8" name="Text 10"/>
          <p:cNvSpPr/>
          <p:nvPr/>
        </p:nvSpPr>
        <p:spPr>
          <a:xfrm>
            <a:off x="10203480" y="4780080"/>
            <a:ext cx="2388240" cy="7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Ароматный черный чай с бергамотом.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0" name="Shape 1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1" name="Text 2"/>
          <p:cNvSpPr/>
          <p:nvPr/>
        </p:nvSpPr>
        <p:spPr>
          <a:xfrm>
            <a:off x="2037960" y="833760"/>
            <a:ext cx="10554120" cy="138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5468"/>
              </a:lnSpc>
              <a:tabLst>
                <a:tab algn="l" pos="0"/>
              </a:tabLst>
            </a:pPr>
            <a:r>
              <a:rPr b="1" lang="en-US" sz="4370" spc="-1" strike="noStrike">
                <a:solidFill>
                  <a:srgbClr val="484237"/>
                </a:solidFill>
                <a:latin typeface="Gelasio"/>
                <a:ea typeface="Gelasio"/>
              </a:rPr>
              <a:t>Аналитическое исследование источников</a:t>
            </a:r>
            <a:endParaRPr b="0" lang="ru-RU" sz="43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2" name="Shape 3"/>
          <p:cNvSpPr/>
          <p:nvPr/>
        </p:nvSpPr>
        <p:spPr>
          <a:xfrm>
            <a:off x="7292880" y="2666880"/>
            <a:ext cx="43920" cy="4728960"/>
          </a:xfrm>
          <a:prstGeom prst="rect">
            <a:avLst/>
          </a:prstGeom>
          <a:solidFill>
            <a:srgbClr val="d2cc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3" name="Shape 4"/>
          <p:cNvSpPr/>
          <p:nvPr/>
        </p:nvSpPr>
        <p:spPr>
          <a:xfrm>
            <a:off x="6287760" y="3067920"/>
            <a:ext cx="777240" cy="43920"/>
          </a:xfrm>
          <a:prstGeom prst="rect">
            <a:avLst/>
          </a:prstGeom>
          <a:solidFill>
            <a:srgbClr val="d2cc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-720" bIns="-7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4" name="Shape 5"/>
          <p:cNvSpPr/>
          <p:nvPr/>
        </p:nvSpPr>
        <p:spPr>
          <a:xfrm>
            <a:off x="7065360" y="2840400"/>
            <a:ext cx="499680" cy="499680"/>
          </a:xfrm>
          <a:prstGeom prst="roundRect">
            <a:avLst>
              <a:gd name="adj" fmla="val 26667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5" name="Text 6"/>
          <p:cNvSpPr/>
          <p:nvPr/>
        </p:nvSpPr>
        <p:spPr>
          <a:xfrm>
            <a:off x="7236720" y="2882160"/>
            <a:ext cx="156960" cy="41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ts val="3280"/>
              </a:lnSpc>
              <a:tabLst>
                <a:tab algn="l" pos="0"/>
              </a:tabLst>
            </a:pPr>
            <a:r>
              <a:rPr b="1" lang="en-US" sz="2620" spc="-1" strike="noStrike">
                <a:solidFill>
                  <a:srgbClr val="484237"/>
                </a:solidFill>
                <a:latin typeface="Gelasio"/>
                <a:ea typeface="Gelasio"/>
              </a:rPr>
              <a:t>1</a:t>
            </a:r>
            <a:endParaRPr b="0" lang="ru-RU" sz="262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6" name="Text 7"/>
          <p:cNvSpPr/>
          <p:nvPr/>
        </p:nvSpPr>
        <p:spPr>
          <a:xfrm>
            <a:off x="3315600" y="2889000"/>
            <a:ext cx="2777040" cy="34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r"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Обзор источников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7" name="Text 8"/>
          <p:cNvSpPr/>
          <p:nvPr/>
        </p:nvSpPr>
        <p:spPr>
          <a:xfrm>
            <a:off x="2037960" y="3369240"/>
            <a:ext cx="40546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Был проведен обзор различных онлайн-ресурсов о традиции английского чаепития.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8" name="Shape 9"/>
          <p:cNvSpPr/>
          <p:nvPr/>
        </p:nvSpPr>
        <p:spPr>
          <a:xfrm>
            <a:off x="7565040" y="4178880"/>
            <a:ext cx="777240" cy="43920"/>
          </a:xfrm>
          <a:prstGeom prst="rect">
            <a:avLst/>
          </a:prstGeom>
          <a:solidFill>
            <a:srgbClr val="d2cc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-720" bIns="-7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9" name="Shape 10"/>
          <p:cNvSpPr/>
          <p:nvPr/>
        </p:nvSpPr>
        <p:spPr>
          <a:xfrm>
            <a:off x="7065360" y="3951360"/>
            <a:ext cx="499680" cy="499680"/>
          </a:xfrm>
          <a:prstGeom prst="roundRect">
            <a:avLst>
              <a:gd name="adj" fmla="val 26667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0" name="Text 11"/>
          <p:cNvSpPr/>
          <p:nvPr/>
        </p:nvSpPr>
        <p:spPr>
          <a:xfrm>
            <a:off x="7214040" y="3992760"/>
            <a:ext cx="201600" cy="41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ts val="3280"/>
              </a:lnSpc>
              <a:tabLst>
                <a:tab algn="l" pos="0"/>
              </a:tabLst>
            </a:pPr>
            <a:r>
              <a:rPr b="1" lang="en-US" sz="2620" spc="-1" strike="noStrike">
                <a:solidFill>
                  <a:srgbClr val="484237"/>
                </a:solidFill>
                <a:latin typeface="Gelasio"/>
                <a:ea typeface="Gelasio"/>
              </a:rPr>
              <a:t>2</a:t>
            </a:r>
            <a:endParaRPr b="0" lang="ru-RU" sz="262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1" name="Text 12"/>
          <p:cNvSpPr/>
          <p:nvPr/>
        </p:nvSpPr>
        <p:spPr>
          <a:xfrm>
            <a:off x="8537400" y="3999960"/>
            <a:ext cx="4054680" cy="69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Классификация информации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2" name="Text 13"/>
          <p:cNvSpPr/>
          <p:nvPr/>
        </p:nvSpPr>
        <p:spPr>
          <a:xfrm>
            <a:off x="8537400" y="4827240"/>
            <a:ext cx="40546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Данные были сгруппированы по темам: история, этикет, популярность, традиции, виды чая.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3" name="Shape 14"/>
          <p:cNvSpPr/>
          <p:nvPr/>
        </p:nvSpPr>
        <p:spPr>
          <a:xfrm>
            <a:off x="6287760" y="5459040"/>
            <a:ext cx="777240" cy="43920"/>
          </a:xfrm>
          <a:prstGeom prst="rect">
            <a:avLst/>
          </a:prstGeom>
          <a:solidFill>
            <a:srgbClr val="d2ccc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-720" bIns="-7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4" name="Shape 15"/>
          <p:cNvSpPr/>
          <p:nvPr/>
        </p:nvSpPr>
        <p:spPr>
          <a:xfrm>
            <a:off x="7065360" y="5231520"/>
            <a:ext cx="499680" cy="499680"/>
          </a:xfrm>
          <a:prstGeom prst="roundRect">
            <a:avLst>
              <a:gd name="adj" fmla="val 26667"/>
            </a:avLst>
          </a:prstGeom>
          <a:solidFill>
            <a:srgbClr val="efe7d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5" name="Text 16"/>
          <p:cNvSpPr/>
          <p:nvPr/>
        </p:nvSpPr>
        <p:spPr>
          <a:xfrm>
            <a:off x="7214760" y="5272920"/>
            <a:ext cx="200520" cy="41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 algn="ctr">
              <a:lnSpc>
                <a:spcPts val="3280"/>
              </a:lnSpc>
              <a:tabLst>
                <a:tab algn="l" pos="0"/>
              </a:tabLst>
            </a:pPr>
            <a:r>
              <a:rPr b="1" lang="en-US" sz="2620" spc="-1" strike="noStrike">
                <a:solidFill>
                  <a:srgbClr val="484237"/>
                </a:solidFill>
                <a:latin typeface="Gelasio"/>
                <a:ea typeface="Gelasio"/>
              </a:rPr>
              <a:t>3</a:t>
            </a:r>
            <a:endParaRPr b="0" lang="ru-RU" sz="262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6" name="Text 17"/>
          <p:cNvSpPr/>
          <p:nvPr/>
        </p:nvSpPr>
        <p:spPr>
          <a:xfrm>
            <a:off x="2037960" y="5280120"/>
            <a:ext cx="4054680" cy="69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ts val="2733"/>
              </a:lnSpc>
              <a:tabLst>
                <a:tab algn="l" pos="0"/>
              </a:tabLst>
            </a:pPr>
            <a:r>
              <a:rPr b="1" lang="en-US" sz="2190" spc="-1" strike="noStrike">
                <a:solidFill>
                  <a:srgbClr val="484237"/>
                </a:solidFill>
                <a:latin typeface="Gelasio"/>
                <a:ea typeface="Gelasio"/>
              </a:rPr>
              <a:t>Выделение ключевых моментов</a:t>
            </a:r>
            <a:endParaRPr b="0" lang="ru-RU" sz="219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7" name="Text 18"/>
          <p:cNvSpPr/>
          <p:nvPr/>
        </p:nvSpPr>
        <p:spPr>
          <a:xfrm>
            <a:off x="2037960" y="6107400"/>
            <a:ext cx="40546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Были выделены наиболее важные и интересные аспекты английского чаепития.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29" name="Shape 1"/>
          <p:cNvSpPr/>
          <p:nvPr/>
        </p:nvSpPr>
        <p:spPr>
          <a:xfrm>
            <a:off x="0" y="0"/>
            <a:ext cx="14630040" cy="823032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130" name="Image 0" descr="preencoded.png"/>
          <p:cNvPicPr/>
          <p:nvPr/>
        </p:nvPicPr>
        <p:blipFill>
          <a:blip r:embed="rId1"/>
          <a:stretch/>
        </p:blipFill>
        <p:spPr>
          <a:xfrm>
            <a:off x="10980360" y="0"/>
            <a:ext cx="3657240" cy="8230320"/>
          </a:xfrm>
          <a:prstGeom prst="rect">
            <a:avLst/>
          </a:prstGeom>
          <a:ln w="0">
            <a:noFill/>
          </a:ln>
        </p:spPr>
      </p:pic>
      <p:sp>
        <p:nvSpPr>
          <p:cNvPr id="131" name="Text 2"/>
          <p:cNvSpPr/>
          <p:nvPr/>
        </p:nvSpPr>
        <p:spPr>
          <a:xfrm>
            <a:off x="828720" y="607680"/>
            <a:ext cx="9315360" cy="13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5437"/>
              </a:lnSpc>
              <a:tabLst>
                <a:tab algn="l" pos="0"/>
              </a:tabLst>
            </a:pPr>
            <a:r>
              <a:rPr b="1" lang="en-US" sz="4350" spc="-1" strike="noStrike">
                <a:solidFill>
                  <a:srgbClr val="484237"/>
                </a:solidFill>
                <a:latin typeface="Gelasio"/>
                <a:ea typeface="Gelasio"/>
              </a:rPr>
              <a:t>Результат анализа одного из источников</a:t>
            </a:r>
            <a:endParaRPr b="0" lang="ru-RU" sz="435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132" name="Image 1" descr="preencoded.png"/>
          <p:cNvPicPr/>
          <p:nvPr/>
        </p:nvPicPr>
        <p:blipFill>
          <a:blip r:embed="rId2"/>
          <a:stretch/>
        </p:blipFill>
        <p:spPr>
          <a:xfrm>
            <a:off x="828720" y="2320200"/>
            <a:ext cx="1104480" cy="1767240"/>
          </a:xfrm>
          <a:prstGeom prst="rect">
            <a:avLst/>
          </a:prstGeom>
          <a:ln w="0">
            <a:noFill/>
          </a:ln>
        </p:spPr>
      </p:pic>
      <p:sp>
        <p:nvSpPr>
          <p:cNvPr id="133" name="Text 3"/>
          <p:cNvSpPr/>
          <p:nvPr/>
        </p:nvSpPr>
        <p:spPr>
          <a:xfrm>
            <a:off x="2264760" y="2540880"/>
            <a:ext cx="3085920" cy="34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18"/>
              </a:lnSpc>
              <a:tabLst>
                <a:tab algn="l" pos="0"/>
              </a:tabLst>
            </a:pPr>
            <a:r>
              <a:rPr b="1" lang="en-US" sz="2170" spc="-1" strike="noStrike">
                <a:solidFill>
                  <a:srgbClr val="484237"/>
                </a:solidFill>
                <a:latin typeface="Gelasio"/>
                <a:ea typeface="Gelasio"/>
              </a:rPr>
              <a:t>Описание источника</a:t>
            </a:r>
            <a:endParaRPr b="0" lang="ru-RU" sz="21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34" name="Text 4"/>
          <p:cNvSpPr/>
          <p:nvPr/>
        </p:nvSpPr>
        <p:spPr>
          <a:xfrm>
            <a:off x="2264760" y="3018600"/>
            <a:ext cx="7879320" cy="70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84"/>
              </a:lnSpc>
              <a:tabLst>
                <a:tab algn="l" pos="0"/>
              </a:tabLst>
            </a:pPr>
            <a:r>
              <a:rPr b="0" lang="en-US" sz="1740" spc="-1" strike="noStrike">
                <a:solidFill>
                  <a:srgbClr val="746558"/>
                </a:solidFill>
                <a:latin typeface="Gelasio"/>
                <a:ea typeface="Gelasio"/>
              </a:rPr>
              <a:t>Статья на сайте "brewtea.ru" посвящена истории и традициям английского чаепития.</a:t>
            </a:r>
            <a:endParaRPr b="0" lang="ru-RU" sz="174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135" name="Image 2" descr="preencoded.png"/>
          <p:cNvPicPr/>
          <p:nvPr/>
        </p:nvPicPr>
        <p:blipFill>
          <a:blip r:embed="rId3"/>
          <a:stretch/>
        </p:blipFill>
        <p:spPr>
          <a:xfrm>
            <a:off x="828720" y="4087800"/>
            <a:ext cx="1104480" cy="1767240"/>
          </a:xfrm>
          <a:prstGeom prst="rect">
            <a:avLst/>
          </a:prstGeom>
          <a:ln w="0">
            <a:noFill/>
          </a:ln>
        </p:spPr>
      </p:pic>
      <p:sp>
        <p:nvSpPr>
          <p:cNvPr id="136" name="Text 5"/>
          <p:cNvSpPr/>
          <p:nvPr/>
        </p:nvSpPr>
        <p:spPr>
          <a:xfrm>
            <a:off x="2264760" y="4308480"/>
            <a:ext cx="2761920" cy="34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18"/>
              </a:lnSpc>
              <a:tabLst>
                <a:tab algn="l" pos="0"/>
              </a:tabLst>
            </a:pPr>
            <a:r>
              <a:rPr b="1" lang="en-US" sz="2170" spc="-1" strike="noStrike">
                <a:solidFill>
                  <a:srgbClr val="484237"/>
                </a:solidFill>
                <a:latin typeface="Gelasio"/>
                <a:ea typeface="Gelasio"/>
              </a:rPr>
              <a:t>Основные аспекты</a:t>
            </a:r>
            <a:endParaRPr b="0" lang="ru-RU" sz="21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37" name="Text 6"/>
          <p:cNvSpPr/>
          <p:nvPr/>
        </p:nvSpPr>
        <p:spPr>
          <a:xfrm>
            <a:off x="2264760" y="4786560"/>
            <a:ext cx="7879320" cy="70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84"/>
              </a:lnSpc>
              <a:tabLst>
                <a:tab algn="l" pos="0"/>
              </a:tabLst>
            </a:pPr>
            <a:r>
              <a:rPr b="0" lang="en-US" sz="1740" spc="-1" strike="noStrike">
                <a:solidFill>
                  <a:srgbClr val="746558"/>
                </a:solidFill>
                <a:latin typeface="Gelasio"/>
                <a:ea typeface="Gelasio"/>
              </a:rPr>
              <a:t>Рассматривается возникновение традиции, этикет, популярность и виды английского чая.</a:t>
            </a:r>
            <a:endParaRPr b="0" lang="ru-RU" sz="1740" spc="-1" strike="noStrike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138" name="Image 3" descr="preencoded.png"/>
          <p:cNvPicPr/>
          <p:nvPr/>
        </p:nvPicPr>
        <p:blipFill>
          <a:blip r:embed="rId4"/>
          <a:stretch/>
        </p:blipFill>
        <p:spPr>
          <a:xfrm>
            <a:off x="828720" y="5855400"/>
            <a:ext cx="1104480" cy="1767240"/>
          </a:xfrm>
          <a:prstGeom prst="rect">
            <a:avLst/>
          </a:prstGeom>
          <a:ln w="0">
            <a:noFill/>
          </a:ln>
        </p:spPr>
      </p:pic>
      <p:sp>
        <p:nvSpPr>
          <p:cNvPr id="139" name="Text 7"/>
          <p:cNvSpPr/>
          <p:nvPr/>
        </p:nvSpPr>
        <p:spPr>
          <a:xfrm>
            <a:off x="2264760" y="6076440"/>
            <a:ext cx="3387960" cy="344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2718"/>
              </a:lnSpc>
              <a:tabLst>
                <a:tab algn="l" pos="0"/>
              </a:tabLst>
            </a:pPr>
            <a:r>
              <a:rPr b="1" lang="en-US" sz="2170" spc="-1" strike="noStrike">
                <a:solidFill>
                  <a:srgbClr val="484237"/>
                </a:solidFill>
                <a:latin typeface="Gelasio"/>
                <a:ea typeface="Gelasio"/>
              </a:rPr>
              <a:t>Ценность информации</a:t>
            </a:r>
            <a:endParaRPr b="0" lang="ru-RU" sz="21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0" name="Text 8"/>
          <p:cNvSpPr/>
          <p:nvPr/>
        </p:nvSpPr>
        <p:spPr>
          <a:xfrm>
            <a:off x="2264760" y="6554160"/>
            <a:ext cx="7879320" cy="70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84"/>
              </a:lnSpc>
              <a:tabLst>
                <a:tab algn="l" pos="0"/>
              </a:tabLst>
            </a:pPr>
            <a:r>
              <a:rPr b="0" lang="en-US" sz="1740" spc="-1" strike="noStrike">
                <a:solidFill>
                  <a:srgbClr val="746558"/>
                </a:solidFill>
                <a:latin typeface="Gelasio"/>
                <a:ea typeface="Gelasio"/>
              </a:rPr>
              <a:t>Статья содержит подробную и достоверную информацию о данной теме.</a:t>
            </a:r>
            <a:endParaRPr b="0" lang="ru-RU" sz="174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0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ddcfbb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2" name="Shape 1"/>
          <p:cNvSpPr/>
          <p:nvPr/>
        </p:nvSpPr>
        <p:spPr>
          <a:xfrm>
            <a:off x="0" y="0"/>
            <a:ext cx="14630040" cy="8229240"/>
          </a:xfrm>
          <a:prstGeom prst="rect">
            <a:avLst/>
          </a:prstGeom>
          <a:solidFill>
            <a:srgbClr val="f9f6f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3" name="Text 2"/>
          <p:cNvSpPr/>
          <p:nvPr/>
        </p:nvSpPr>
        <p:spPr>
          <a:xfrm>
            <a:off x="6319440" y="2712600"/>
            <a:ext cx="5554800" cy="69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noAutofit/>
          </a:bodyPr>
          <a:p>
            <a:pPr>
              <a:lnSpc>
                <a:spcPts val="5468"/>
              </a:lnSpc>
              <a:tabLst>
                <a:tab algn="l" pos="0"/>
              </a:tabLst>
            </a:pPr>
            <a:r>
              <a:rPr b="1" lang="en-US" sz="4370" spc="-1" strike="noStrike">
                <a:solidFill>
                  <a:srgbClr val="484237"/>
                </a:solidFill>
                <a:latin typeface="Gelasio"/>
                <a:ea typeface="Gelasio"/>
              </a:rPr>
              <a:t>Заключение</a:t>
            </a:r>
            <a:endParaRPr b="0" lang="ru-RU" sz="4370" spc="-1" strike="noStrike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4" name="Text 3"/>
          <p:cNvSpPr/>
          <p:nvPr/>
        </p:nvSpPr>
        <p:spPr>
          <a:xfrm>
            <a:off x="6319440" y="3740040"/>
            <a:ext cx="7477200" cy="177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ts val="2798"/>
              </a:lnSpc>
              <a:tabLst>
                <a:tab algn="l" pos="0"/>
              </a:tabLst>
            </a:pPr>
            <a:r>
              <a:rPr b="0" lang="en-US" sz="1750" spc="-1" strike="noStrike">
                <a:solidFill>
                  <a:srgbClr val="746558"/>
                </a:solidFill>
                <a:latin typeface="Gelasio"/>
                <a:ea typeface="Gelasio"/>
              </a:rPr>
              <a:t>Английское чаепитие - это культурное явление, которое отражает утонченность, аристократичность и гостеприимство английской традиции. Богатая история, строгий этикет и разнообразие сортов чая делают это ритуал поистине уникальным и привлекательным для ценителей.</a:t>
            </a:r>
            <a:endParaRPr b="0" lang="ru-RU" sz="1750" spc="-1" strike="noStrike">
              <a:solidFill>
                <a:srgbClr val="000000"/>
              </a:solidFill>
              <a:latin typeface="XO Ori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Редактор_презентаций/2.6.0.0$Windows_X86_64 LibreOffice_project/6a029956ed5ae9ee93d1d306b34e090ff774c563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ru-RU</dc:language>
  <cp:lastModifiedBy/>
  <dcterms:modified xsi:type="dcterms:W3CDTF">2024-05-31T11:58:56Z</dcterms:modified>
  <cp:revision>1</cp:revision>
  <dc:subject/>
  <dc:title/>
</cp:coreProperties>
</file>