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tableStyles" Target="tableStyle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36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7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7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title">
  <p:cSld name="Титульный слайд">
    <p:bg>
      <p:bgRef idx="1001">
        <a:schemeClr val="bg2"/>
      </p:bgRef>
    </p:bg>
    <p:spTree>
      <p:nvGrpSpPr>
        <p:cNvPr id="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591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592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593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594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/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595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algn="ctr" indent="0" marL="0">
              <a:buNone/>
              <a:defRPr baseline="0" b="1" cap="all" sz="1600" spc="250">
                <a:solidFill>
                  <a:schemeClr val="tx2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8596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104859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8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/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599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/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dirty="0" kumimoji="0" lang="en-US"/>
          </a:p>
        </p:txBody>
      </p:sp>
      <p:sp>
        <p:nvSpPr>
          <p:cNvPr id="1048600" name="Овал 12"/>
          <p:cNvSpPr/>
          <p:nvPr/>
        </p:nvSpPr>
        <p:spPr>
          <a:xfrm>
            <a:off x="4267200" y="2115312"/>
            <a:ext cx="609600" cy="609600"/>
          </a:xfrm>
          <a:prstGeom prst="ellipse"/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01" name="Овал 13"/>
          <p:cNvSpPr/>
          <p:nvPr/>
        </p:nvSpPr>
        <p:spPr>
          <a:xfrm>
            <a:off x="4361688" y="2209800"/>
            <a:ext cx="420624" cy="420624"/>
          </a:xfrm>
          <a:prstGeom prst="ellipse"/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0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48603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bg>
      <p:bgRef idx="1001">
        <a:schemeClr val="bg2"/>
      </p:bgRef>
    </p:bg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62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6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104866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vertTitleAndTx">
  <p:cSld name="Вертикальный заголовок и текст">
    <p:bg>
      <p:bgRef idx="1001">
        <a:schemeClr val="bg2"/>
      </p:bgRef>
    </p:bg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31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32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33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34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/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35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/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dirty="0" kumimoji="0" lang="en-US"/>
          </a:p>
        </p:txBody>
      </p:sp>
      <p:sp>
        <p:nvSpPr>
          <p:cNvPr id="1048636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/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37" name="Овал 13"/>
          <p:cNvSpPr/>
          <p:nvPr/>
        </p:nvSpPr>
        <p:spPr>
          <a:xfrm>
            <a:off x="6839712" y="2925763"/>
            <a:ext cx="609600" cy="609600"/>
          </a:xfrm>
          <a:prstGeom prst="ellipse"/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38" name="Овал 14"/>
          <p:cNvSpPr/>
          <p:nvPr/>
        </p:nvSpPr>
        <p:spPr>
          <a:xfrm>
            <a:off x="6934200" y="3020251"/>
            <a:ext cx="420624" cy="420624"/>
          </a:xfrm>
          <a:prstGeom prst="ellipse"/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3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48640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4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104864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3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bg>
      <p:bgRef idx="1001">
        <a:schemeClr val="bg2"/>
      </p:bgRef>
    </p:bg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0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104860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48609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secHead">
  <p:cSld name="Заголовок раздела">
    <p:bg>
      <p:bgRef idx="1001">
        <a:schemeClr val="bg1"/>
      </p:bgRef>
    </p:bg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67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6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69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70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71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/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72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algn="ctr" indent="0" marL="0">
              <a:buNone/>
              <a:defRPr baseline="0" b="1" cap="all" sz="1600" spc="25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7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/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7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/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dirty="0" kumimoji="0" lang="en-US"/>
          </a:p>
        </p:txBody>
      </p:sp>
      <p:sp>
        <p:nvSpPr>
          <p:cNvPr id="104867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1048677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/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78" name="Овал 9"/>
          <p:cNvSpPr/>
          <p:nvPr/>
        </p:nvSpPr>
        <p:spPr>
          <a:xfrm>
            <a:off x="4267200" y="2115312"/>
            <a:ext cx="609600" cy="609600"/>
          </a:xfrm>
          <a:prstGeom prst="ellipse"/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79" name="Овал 10"/>
          <p:cNvSpPr/>
          <p:nvPr/>
        </p:nvSpPr>
        <p:spPr>
          <a:xfrm>
            <a:off x="4361688" y="2209800"/>
            <a:ext cx="420624" cy="420624"/>
          </a:xfrm>
          <a:prstGeom prst="ellipse"/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8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48681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baseline="0" b="0" cap="none" sz="420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bg>
      <p:bgRef idx="1001">
        <a:schemeClr val="bg2"/>
      </p:bgRef>
    </p:bg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83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p>
            <a:fld id="{5B106E36-FD25-4E2D-B0AA-010F637433A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104868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48686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/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87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88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twoTxTwoObj">
  <p:cSld name="Сравнение">
    <p:bg>
      <p:bgRef idx="1001">
        <a:schemeClr val="bg2"/>
      </p:bgRef>
    </p:bg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9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/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9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91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92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93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94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/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95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/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96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indent="0" marL="0">
              <a:buNone/>
              <a:defRPr b="1" dirty="0" sz="2200" lang="en-US" smtClean="0">
                <a:solidFill>
                  <a:srgbClr val="FFFFFF"/>
                </a:solidFill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97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indent="0" marL="0">
              <a:buNone/>
              <a:defRPr b="1" sz="2200"/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9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104869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p>
            <a:endParaRPr lang="ru-RU"/>
          </a:p>
        </p:txBody>
      </p:sp>
      <p:sp>
        <p:nvSpPr>
          <p:cNvPr id="1048700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/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01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/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dirty="0" kumimoji="0" lang="en-US"/>
          </a:p>
        </p:txBody>
      </p:sp>
      <p:sp>
        <p:nvSpPr>
          <p:cNvPr id="1048702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03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04" name="Овал 24"/>
          <p:cNvSpPr/>
          <p:nvPr/>
        </p:nvSpPr>
        <p:spPr>
          <a:xfrm>
            <a:off x="4267200" y="956036"/>
            <a:ext cx="609600" cy="609600"/>
          </a:xfrm>
          <a:prstGeom prst="ellipse"/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705" name="Овал 26"/>
          <p:cNvSpPr/>
          <p:nvPr/>
        </p:nvSpPr>
        <p:spPr>
          <a:xfrm>
            <a:off x="4361688" y="1050524"/>
            <a:ext cx="420624" cy="420624"/>
          </a:xfrm>
          <a:prstGeom prst="ellipse"/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706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48707" name="Заголовок 22"/>
          <p:cNvSpPr>
            <a:spLocks noGrp="1"/>
          </p:cNvSpPr>
          <p:nvPr>
            <p:ph type="title"/>
          </p:nvPr>
        </p:nvSpPr>
        <p:spPr/>
        <p:txBody>
          <a:bodyPr anchor="b" anchorCtr="0" rtlCol="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27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104862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blank">
  <p:cSld name="Пустой слайд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8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09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11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12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/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13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/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dirty="0" kumimoji="0" lang="en-US"/>
          </a:p>
        </p:txBody>
      </p:sp>
      <p:sp>
        <p:nvSpPr>
          <p:cNvPr id="104871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104871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16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objTx">
  <p:cSld name="Объект с подписью">
    <p:bg>
      <p:bgRef idx="1001">
        <a:schemeClr val="bg1"/>
      </p:bgRef>
    </p:bg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7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/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18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19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20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21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22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/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723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b="1" sz="220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24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indent="0" marL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725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/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dirty="0" kumimoji="0" lang="en-US"/>
          </a:p>
        </p:txBody>
      </p:sp>
      <p:sp>
        <p:nvSpPr>
          <p:cNvPr id="1048726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/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27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28" name="Овал 9"/>
          <p:cNvSpPr/>
          <p:nvPr/>
        </p:nvSpPr>
        <p:spPr>
          <a:xfrm>
            <a:off x="1295400" y="228600"/>
            <a:ext cx="609600" cy="609600"/>
          </a:xfrm>
          <a:prstGeom prst="ellipse"/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729" name="Овал 10"/>
          <p:cNvSpPr/>
          <p:nvPr/>
        </p:nvSpPr>
        <p:spPr>
          <a:xfrm>
            <a:off x="1389888" y="323088"/>
            <a:ext cx="420624" cy="420624"/>
          </a:xfrm>
          <a:prstGeom prst="ellipse"/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73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4873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/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73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1048733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p>
            <a:endParaRPr lang="ru-RU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/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45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4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4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4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dirty="0" kumimoji="0" lang="en-US"/>
          </a:p>
        </p:txBody>
      </p:sp>
      <p:sp>
        <p:nvSpPr>
          <p:cNvPr id="1048649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/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50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/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51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/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dirty="0" kumimoji="0" lang="en-US"/>
          </a:p>
        </p:txBody>
      </p:sp>
      <p:sp>
        <p:nvSpPr>
          <p:cNvPr id="1048652" name="Овал 11"/>
          <p:cNvSpPr/>
          <p:nvPr/>
        </p:nvSpPr>
        <p:spPr>
          <a:xfrm>
            <a:off x="1295400" y="228600"/>
            <a:ext cx="609600" cy="609600"/>
          </a:xfrm>
          <a:prstGeom prst="ellipse"/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53" name="Овал 12"/>
          <p:cNvSpPr/>
          <p:nvPr/>
        </p:nvSpPr>
        <p:spPr>
          <a:xfrm>
            <a:off x="1389888" y="323088"/>
            <a:ext cx="420624" cy="420624"/>
          </a:xfrm>
          <a:prstGeom prst="ellipse"/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5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48655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b="1" sz="24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56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8657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indent="0" marL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58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/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659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p>
            <a:fld id="{5B106E36-FD25-4E2D-B0AA-010F637433A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104866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57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57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57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/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580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/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581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/>
        </p:spPr>
        <p:txBody>
          <a:bodyPr vert="horz"/>
          <a:lstStyle>
            <a:lvl1pPr algn="r" eaLnBrk="1" hangingPunct="1" latinLnBrk="0">
              <a:defRPr sz="1400" kumimoji="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1048582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/>
        </p:spPr>
        <p:txBody>
          <a:bodyPr vert="horz"/>
          <a:lstStyle>
            <a:lvl1pPr algn="l" eaLnBrk="1" hangingPunct="1" latinLnBrk="0">
              <a:defRPr sz="1200" kumimoji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048583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/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dirty="0" kumimoji="0" lang="en-US"/>
          </a:p>
        </p:txBody>
      </p:sp>
      <p:sp>
        <p:nvSpPr>
          <p:cNvPr id="1048584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/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anchor="ctr" bIns="45720" compatLnSpc="1" lIns="91440" rIns="91440" tIns="45720" vert="horz" wrap="none"/>
          <a:p>
            <a:endParaRPr kumimoji="0" lang="en-US"/>
          </a:p>
        </p:txBody>
      </p:sp>
      <p:sp>
        <p:nvSpPr>
          <p:cNvPr id="1048585" name="Овал 11"/>
          <p:cNvSpPr/>
          <p:nvPr/>
        </p:nvSpPr>
        <p:spPr>
          <a:xfrm>
            <a:off x="4267200" y="956036"/>
            <a:ext cx="609600" cy="609600"/>
          </a:xfrm>
          <a:prstGeom prst="ellipse"/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586" name="Овал 14"/>
          <p:cNvSpPr/>
          <p:nvPr/>
        </p:nvSpPr>
        <p:spPr>
          <a:xfrm>
            <a:off x="4361688" y="1050524"/>
            <a:ext cx="420624" cy="420624"/>
          </a:xfrm>
          <a:prstGeom prst="ellipse"/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587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/>
        </p:spPr>
        <p:txBody>
          <a:bodyPr anchor="ctr" lIns="45720" rIns="45720" vert="horz">
            <a:normAutofit/>
          </a:bodyPr>
          <a:lstStyle>
            <a:lvl1pPr algn="ctr" eaLnBrk="1" hangingPunct="1" latinLnBrk="0">
              <a:defRPr sz="1600" kumimoji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48588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/>
        </p:spPr>
        <p:txBody>
          <a:bodyPr anchor="b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89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eaLnBrk="1" hangingPunct="1" latinLnBrk="0" rtl="0">
        <a:spcBef>
          <a:spcPct val="0"/>
        </a:spcBef>
        <a:buNone/>
        <a:defRPr sz="3300" kern="1200" kumimoji="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7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74320" latinLnBrk="0" marL="548640" rtl="0">
        <a:spcBef>
          <a:spcPct val="20000"/>
        </a:spcBef>
        <a:buClr>
          <a:schemeClr val="accent2"/>
        </a:buClr>
        <a:buSzPct val="70000"/>
        <a:buFont typeface="Wingdings"/>
        <a:buChar char=""/>
        <a:defRPr sz="2200" kern="1200" kumimoji="0">
          <a:solidFill>
            <a:schemeClr val="tx2"/>
          </a:solidFill>
          <a:latin typeface="+mn-lt"/>
          <a:ea typeface="+mn-ea"/>
          <a:cs typeface="+mn-cs"/>
        </a:defRPr>
      </a:lvl2pPr>
      <a:lvl3pPr algn="l" eaLnBrk="1" hangingPunct="1" indent="-228600" latinLnBrk="0" marL="822960" rtl="0">
        <a:spcBef>
          <a:spcPct val="20000"/>
        </a:spcBef>
        <a:buClr>
          <a:schemeClr val="accent3"/>
        </a:buClr>
        <a:buSzPct val="75000"/>
        <a:buFont typeface="Wingdings 2"/>
        <a:buChar char="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28600" latinLnBrk="0" marL="1097280" rtl="0">
        <a:spcBef>
          <a:spcPct val="20000"/>
        </a:spcBef>
        <a:buClr>
          <a:schemeClr val="accent4"/>
        </a:buClr>
        <a:buSzPct val="70000"/>
        <a:buFont typeface="Wingdings"/>
        <a:buChar char=""/>
        <a:defRPr sz="2000" kern="1200" kumimoji="0">
          <a:solidFill>
            <a:schemeClr val="tx2"/>
          </a:solidFill>
          <a:latin typeface="+mn-lt"/>
          <a:ea typeface="+mn-ea"/>
          <a:cs typeface="+mn-cs"/>
        </a:defRPr>
      </a:lvl4pPr>
      <a:lvl5pPr algn="l" eaLnBrk="1" hangingPunct="1" indent="-228600" latinLnBrk="0" marL="1371600" rtl="0">
        <a:spcBef>
          <a:spcPct val="20000"/>
        </a:spcBef>
        <a:buClr>
          <a:schemeClr val="accent5"/>
        </a:buClr>
        <a:buFontTx/>
        <a:buChar char="•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182880" latinLnBrk="0" marL="164592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03120" rtl="0">
        <a:spcBef>
          <a:spcPct val="20000"/>
        </a:spcBef>
        <a:buClr>
          <a:schemeClr val="accent4">
            <a:shade val="75000"/>
          </a:schemeClr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377440" rtl="0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baseline="0" cap="all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hyperlink" Target="https://vk.com/away.php?to=https://moluch.ru/archive/39/4502/&amp;utf=1" TargetMode="External"/><Relationship Id="rId2" Type="http://schemas.openxmlformats.org/officeDocument/2006/relationships/hyperlink" Target="https://vk.com/away.php?to=https://pandia.ru/text/77/167/13415.php&amp;utf=1" TargetMode="External"/><Relationship Id="rId3" Type="http://schemas.openxmlformats.org/officeDocument/2006/relationships/hyperlink" Target="https://vk.com/away.php?to=https://mylektsii.ru/3-108979.html&amp;utf=1" TargetMode="Externa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3" descr="1.jpg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607191" y="1322248"/>
            <a:ext cx="7929618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2984"/>
          </a:xfrm>
        </p:spPr>
        <p:txBody>
          <a:bodyPr>
            <a:normAutofit/>
          </a:bodyPr>
          <a:p>
            <a:r>
              <a:rPr b="1" dirty="0" sz="2800"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Консультативный пункт в ДОУ, как одна из вариативных форм дошкольного образования.</a:t>
            </a:r>
            <a:endParaRPr b="1" dirty="0" sz="2800" lang="ru-RU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11" name="TextBox 5"/>
          <p:cNvSpPr txBox="1"/>
          <p:nvPr/>
        </p:nvSpPr>
        <p:spPr>
          <a:xfrm>
            <a:off x="642910" y="1428736"/>
            <a:ext cx="8215370" cy="1513840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dirty="0" sz="2400" i="1" lang="ru-RU" smtClean="0">
                <a:latin typeface="Times New Roman" pitchFamily="18" charset="0"/>
                <a:cs typeface="Times New Roman" pitchFamily="18" charset="0"/>
              </a:rPr>
              <a:t>Предполагае</a:t>
            </a:r>
            <a:r>
              <a:rPr dirty="0" sz="2400" i="1" lang="ru-RU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dirty="0" sz="2400" i="1"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sz="2400" i="1" lang="ru-RU" smtClean="0">
                <a:latin typeface="Times New Roman" pitchFamily="18" charset="0"/>
                <a:cs typeface="Times New Roman" pitchFamily="18" charset="0"/>
              </a:rPr>
              <a:t>взаимодействие между участниками, взаимный обмен опытом и знаниями по проблемам развития и воспитания детей, углубление понимания и изменения их жизненных представлений</a:t>
            </a:r>
            <a:endParaRPr dirty="0" sz="2400" i="1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53" name="Рисунок 6" descr="1676741066_gas-kvas-com-p-roditeli-v-detskom-sadu-risunki-20.jpg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571604" y="3000372"/>
            <a:ext cx="5929322" cy="3335244"/>
          </a:xfrm>
          <a:prstGeom prst="rect"/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12776"/>
            <a:ext cx="9144000" cy="4325112"/>
          </a:xfrm>
        </p:spPr>
        <p:txBody>
          <a:bodyPr>
            <a:normAutofit/>
          </a:bodyPr>
          <a:p>
            <a:pPr>
              <a:buNone/>
            </a:pP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dirty="0" sz="2400" i="1" lang="ru-RU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dirty="0" sz="2400" i="1" lang="ru-RU" smtClean="0">
                <a:latin typeface="Times New Roman" pitchFamily="18" charset="0"/>
                <a:cs typeface="Times New Roman" pitchFamily="18" charset="0"/>
              </a:rPr>
              <a:t>обеспечение единства </a:t>
            </a:r>
            <a:r>
              <a:rPr dirty="0" sz="2400" i="1" lang="ru-RU" smtClean="0">
                <a:latin typeface="Times New Roman" pitchFamily="18" charset="0"/>
                <a:cs typeface="Times New Roman" pitchFamily="18" charset="0"/>
              </a:rPr>
              <a:t>и преемственности </a:t>
            </a:r>
            <a:r>
              <a:rPr dirty="0" sz="2400" i="1" lang="ru-RU" smtClean="0">
                <a:latin typeface="Times New Roman" pitchFamily="18" charset="0"/>
                <a:cs typeface="Times New Roman" pitchFamily="18" charset="0"/>
              </a:rPr>
              <a:t>семейного и общественного воспитания, оказание психолого-педагогической помощи родителям (законным представителям, поддержка всестороннего развития личности дошкольников, не посещающих образовательные учреждения</a:t>
            </a:r>
            <a:r>
              <a:rPr dirty="0" i="1" lang="ru-RU" smtClean="0"/>
              <a:t>.</a:t>
            </a:r>
            <a:br>
              <a:rPr dirty="0" i="1" lang="ru-RU" smtClean="0"/>
            </a:br>
            <a:endParaRPr dirty="0" i="1" lang="ru-RU"/>
          </a:p>
        </p:txBody>
      </p:sp>
      <p:sp>
        <p:nvSpPr>
          <p:cNvPr id="1048613" name="TextBox 3"/>
          <p:cNvSpPr txBox="1"/>
          <p:nvPr/>
        </p:nvSpPr>
        <p:spPr>
          <a:xfrm>
            <a:off x="1428728" y="357166"/>
            <a:ext cx="7000924" cy="929640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b="1" dirty="0" sz="2800"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 создания </a:t>
            </a:r>
            <a:r>
              <a:rPr b="1" dirty="0" sz="2800"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Консультативного пункта </a:t>
            </a:r>
            <a:endParaRPr b="1" dirty="0" sz="2800" lang="ru-RU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54" name="Рисунок 4" descr="GkTbKol8_Ao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4857752" y="3071810"/>
            <a:ext cx="3864616" cy="3366764"/>
          </a:xfrm>
          <a:prstGeom prst="ellipse"/>
          <a:ln w="63500" cap="rnd">
            <a:solidFill>
              <a:schemeClr val="tx2"/>
            </a:solidFill>
          </a:ln>
          <a:effectLst>
            <a:outerShdw blurRad="381000" dir="5400000" dist="292100" rotWithShape="0" sx="-80000" sy="-18000">
              <a:srgbClr val="000000">
                <a:alpha val="22000"/>
              </a:srgbClr>
            </a:outerShdw>
          </a:effectLst>
          <a:scene3d>
            <a:camera prst="orthographicFront"/>
            <a:lightRig dir="t" rig="contrasting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Заголовок 1"/>
          <p:cNvSpPr>
            <a:spLocks noGrp="1"/>
          </p:cNvSpPr>
          <p:nvPr>
            <p:ph type="title"/>
          </p:nvPr>
        </p:nvSpPr>
        <p:spPr>
          <a:xfrm>
            <a:off x="467544" y="214290"/>
            <a:ext cx="8229600" cy="785818"/>
          </a:xfrm>
        </p:spPr>
        <p:txBody>
          <a:bodyPr>
            <a:normAutofit/>
          </a:bodyPr>
          <a:p>
            <a:r>
              <a:rPr b="1" dirty="0"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 основным задачам КП относятся:</a:t>
            </a:r>
            <a:endParaRPr b="1" dirty="0" lang="ru-RU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15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229600" cy="5040560"/>
          </a:xfrm>
        </p:spPr>
        <p:txBody>
          <a:bodyPr>
            <a:noAutofit/>
          </a:bodyPr>
          <a:p>
            <a:pPr>
              <a:buFont typeface="Wingdings" pitchFamily="2" charset="2"/>
              <a:buChar char="Ø"/>
            </a:pPr>
            <a:r>
              <a:rPr dirty="0" sz="1800" lang="ru-RU" smtClean="0"/>
              <a:t> </a:t>
            </a: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оказание </a:t>
            </a: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консультативной помощи родителям по различным вопросам воспитания, обучения и развития ребенка дошкольного возраста</a:t>
            </a: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 оказание содействия в социализации детей дошкольного возраста; проведение комплексной профилактики различных отклонений в физическом, психическом и социальном развитии детей</a:t>
            </a: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оказание </a:t>
            </a: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всесторонней помощи родителям и детям дошкольного возраста в обеспечении равных стартовых возможностей при поступлении в </a:t>
            </a: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школу;</a:t>
            </a:r>
            <a:endParaRPr dirty="0" sz="2000" i="1" lang="ru-RU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взаимодействия между государственным образовательным учреждением, реализующим общеобразовательную программу дошкольного образования, и другими организациями социальной и медицинской поддержки детей и родителей.</a:t>
            </a:r>
            <a:endParaRPr dirty="0" sz="2000" i="1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Рисунок 3" descr="a-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214282" y="3286124"/>
            <a:ext cx="3857620" cy="2893215"/>
          </a:xfrm>
          <a:prstGeom prst="rect"/>
          <a:ln>
            <a:noFill/>
          </a:ln>
          <a:effectLst>
            <a:softEdge rad="112500"/>
          </a:effectLst>
        </p:spPr>
      </p:pic>
      <p:pic>
        <p:nvPicPr>
          <p:cNvPr id="2097156" name="Рисунок 4" descr="c137d4bb-3ebd-51eb-b741-99ccfe6044d6.jpg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4929190" y="3714752"/>
            <a:ext cx="4000496" cy="2646995"/>
          </a:xfrm>
          <a:prstGeom prst="rect"/>
          <a:ln>
            <a:noFill/>
          </a:ln>
          <a:effectLst>
            <a:softEdge rad="112500"/>
          </a:effectLst>
        </p:spPr>
      </p:pic>
      <p:pic>
        <p:nvPicPr>
          <p:cNvPr id="2097157" name="Рисунок 5" descr="log.jpg"/>
          <p:cNvPicPr>
            <a:picLocks noChangeAspect="1"/>
          </p:cNvPicPr>
          <p:nvPr/>
        </p:nvPicPr>
        <p:blipFill>
          <a:blip xmlns:r="http://schemas.openxmlformats.org/officeDocument/2006/relationships" r:embed="rId3" cstate="print"/>
          <a:stretch>
            <a:fillRect/>
          </a:stretch>
        </p:blipFill>
        <p:spPr>
          <a:xfrm>
            <a:off x="5000628" y="214290"/>
            <a:ext cx="3857652" cy="2511110"/>
          </a:xfrm>
          <a:prstGeom prst="rect"/>
          <a:ln>
            <a:noFill/>
          </a:ln>
          <a:effectLst>
            <a:softEdge rad="112500"/>
          </a:effectLst>
        </p:spPr>
      </p:pic>
      <p:pic>
        <p:nvPicPr>
          <p:cNvPr id="2097158" name="Рисунок 6" descr="l.jpg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214282" y="0"/>
            <a:ext cx="4214810" cy="2808117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16" name="TextBox 7"/>
          <p:cNvSpPr txBox="1"/>
          <p:nvPr/>
        </p:nvSpPr>
        <p:spPr>
          <a:xfrm>
            <a:off x="714348" y="6215082"/>
            <a:ext cx="2643206" cy="369332"/>
          </a:xfrm>
          <a:prstGeom prst="rect"/>
          <a:noFill/>
        </p:spPr>
        <p:txBody>
          <a:bodyPr rtlCol="0" wrap="square">
            <a:spAutoFit/>
          </a:bodyPr>
          <a:p>
            <a:r>
              <a:rPr dirty="0" lang="ru-RU" smtClean="0"/>
              <a:t>педагог-психолог</a:t>
            </a:r>
            <a:endParaRPr dirty="0" lang="ru-RU"/>
          </a:p>
        </p:txBody>
      </p:sp>
      <p:sp>
        <p:nvSpPr>
          <p:cNvPr id="1048617" name="TextBox 8"/>
          <p:cNvSpPr txBox="1"/>
          <p:nvPr/>
        </p:nvSpPr>
        <p:spPr>
          <a:xfrm>
            <a:off x="500034" y="2786058"/>
            <a:ext cx="2714644" cy="369332"/>
          </a:xfrm>
          <a:prstGeom prst="rect"/>
          <a:noFill/>
        </p:spPr>
        <p:txBody>
          <a:bodyPr rtlCol="0" wrap="square">
            <a:spAutoFit/>
          </a:bodyPr>
          <a:p>
            <a:r>
              <a:rPr dirty="0" lang="ru-RU" smtClean="0"/>
              <a:t>Старший воспитатель </a:t>
            </a:r>
            <a:endParaRPr dirty="0" lang="ru-RU"/>
          </a:p>
        </p:txBody>
      </p:sp>
      <p:sp>
        <p:nvSpPr>
          <p:cNvPr id="1048618" name="TextBox 9"/>
          <p:cNvSpPr txBox="1"/>
          <p:nvPr/>
        </p:nvSpPr>
        <p:spPr>
          <a:xfrm>
            <a:off x="6357950" y="2786058"/>
            <a:ext cx="2143140" cy="369332"/>
          </a:xfrm>
          <a:prstGeom prst="rect"/>
          <a:noFill/>
        </p:spPr>
        <p:txBody>
          <a:bodyPr rtlCol="0" wrap="square">
            <a:spAutoFit/>
          </a:bodyPr>
          <a:p>
            <a:r>
              <a:rPr dirty="0" lang="ru-RU" smtClean="0"/>
              <a:t>Педагог-логопед</a:t>
            </a:r>
            <a:endParaRPr dirty="0" lang="ru-RU"/>
          </a:p>
        </p:txBody>
      </p:sp>
      <p:sp>
        <p:nvSpPr>
          <p:cNvPr id="1048619" name="TextBox 10"/>
          <p:cNvSpPr txBox="1"/>
          <p:nvPr/>
        </p:nvSpPr>
        <p:spPr>
          <a:xfrm>
            <a:off x="5072066" y="6357958"/>
            <a:ext cx="3714776" cy="369332"/>
          </a:xfrm>
          <a:prstGeom prst="rect"/>
          <a:noFill/>
        </p:spPr>
        <p:txBody>
          <a:bodyPr rtlCol="0" wrap="square">
            <a:spAutoFit/>
          </a:bodyPr>
          <a:p>
            <a:r>
              <a:rPr dirty="0" lang="ru-RU" smtClean="0"/>
              <a:t>Инструктор по физ.развитию</a:t>
            </a:r>
            <a:endParaRPr dirty="0" lang="ru-RU"/>
          </a:p>
        </p:txBody>
      </p:sp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TextBox 3"/>
          <p:cNvSpPr txBox="1"/>
          <p:nvPr/>
        </p:nvSpPr>
        <p:spPr>
          <a:xfrm>
            <a:off x="1214414" y="357166"/>
            <a:ext cx="7000924" cy="646331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dirty="0" sz="3600"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Формы работы КП</a:t>
            </a:r>
            <a:endParaRPr dirty="0" sz="3600" lang="ru-RU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21" name="TextBox 4"/>
          <p:cNvSpPr txBox="1"/>
          <p:nvPr/>
        </p:nvSpPr>
        <p:spPr>
          <a:xfrm>
            <a:off x="428596" y="2000240"/>
            <a:ext cx="6357982" cy="3025140"/>
          </a:xfrm>
          <a:prstGeom prst="rect"/>
          <a:noFill/>
        </p:spPr>
        <p:txBody>
          <a:bodyPr rtlCol="0" wrap="square">
            <a:spAutoFit/>
          </a:bodyPr>
          <a:p>
            <a:pPr>
              <a:buFont typeface="Wingdings" pitchFamily="2" charset="2"/>
              <a:buChar char="q"/>
            </a:pPr>
            <a:r>
              <a:rPr dirty="0" sz="2800" i="1" lang="ru-RU" smtClean="0">
                <a:latin typeface="Times New Roman" pitchFamily="18" charset="0"/>
                <a:cs typeface="Times New Roman" pitchFamily="18" charset="0"/>
              </a:rPr>
              <a:t>Дискуссии</a:t>
            </a:r>
          </a:p>
          <a:p>
            <a:pPr>
              <a:buFont typeface="Wingdings" pitchFamily="2" charset="2"/>
              <a:buChar char="q"/>
            </a:pPr>
            <a:r>
              <a:rPr dirty="0" sz="2800" i="1" lang="ru-RU" smtClean="0">
                <a:latin typeface="Times New Roman" pitchFamily="18" charset="0"/>
                <a:cs typeface="Times New Roman" pitchFamily="18" charset="0"/>
              </a:rPr>
              <a:t> лектории</a:t>
            </a:r>
          </a:p>
          <a:p>
            <a:pPr>
              <a:buFont typeface="Wingdings" pitchFamily="2" charset="2"/>
              <a:buChar char="q"/>
            </a:pPr>
            <a:r>
              <a:rPr dirty="0" sz="2800" i="1"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sz="2800" i="1" lang="ru-RU" smtClean="0">
                <a:latin typeface="Times New Roman" pitchFamily="18" charset="0"/>
                <a:cs typeface="Times New Roman" pitchFamily="18" charset="0"/>
              </a:rPr>
              <a:t>тренинги с </a:t>
            </a:r>
            <a:r>
              <a:rPr dirty="0" sz="2800" i="1" lang="ru-RU" smtClean="0">
                <a:latin typeface="Times New Roman" pitchFamily="18" charset="0"/>
                <a:cs typeface="Times New Roman" pitchFamily="18" charset="0"/>
              </a:rPr>
              <a:t>родителями</a:t>
            </a:r>
          </a:p>
          <a:p>
            <a:pPr>
              <a:buFont typeface="Wingdings" pitchFamily="2" charset="2"/>
              <a:buChar char="q"/>
            </a:pPr>
            <a:r>
              <a:rPr dirty="0" sz="2800" i="1"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sz="2800" i="1" lang="ru-RU" smtClean="0">
                <a:latin typeface="Times New Roman" pitchFamily="18" charset="0"/>
                <a:cs typeface="Times New Roman" pitchFamily="18" charset="0"/>
              </a:rPr>
              <a:t>консультаций по запросу родителей (законных </a:t>
            </a:r>
            <a:r>
              <a:rPr dirty="0" sz="2800" i="1" lang="ru-RU" smtClean="0">
                <a:latin typeface="Times New Roman" pitchFamily="18" charset="0"/>
                <a:cs typeface="Times New Roman" pitchFamily="18" charset="0"/>
              </a:rPr>
              <a:t>представителей</a:t>
            </a:r>
          </a:p>
          <a:p>
            <a:pPr>
              <a:buFont typeface="Wingdings" pitchFamily="2" charset="2"/>
              <a:buChar char="q"/>
            </a:pPr>
            <a:r>
              <a:rPr dirty="0" sz="2800" i="1"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sz="2800" i="1" lang="ru-RU" smtClean="0">
                <a:latin typeface="Times New Roman" pitchFamily="18" charset="0"/>
                <a:cs typeface="Times New Roman" pitchFamily="18" charset="0"/>
              </a:rPr>
              <a:t>проведение совместных досугов</a:t>
            </a:r>
            <a:endParaRPr dirty="0" sz="2800" i="1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500174"/>
            <a:ext cx="8229600" cy="4665130"/>
          </a:xfrm>
        </p:spPr>
        <p:txBody>
          <a:bodyPr>
            <a:normAutofit fontScale="85185" lnSpcReduction="20000"/>
          </a:bodyPr>
          <a:p>
            <a:pPr>
              <a:buFont typeface="Wingdings" pitchFamily="2" charset="2"/>
              <a:buChar char="q"/>
            </a:pPr>
            <a:r>
              <a:rPr dirty="0" i="1" lang="ru-RU" smtClean="0">
                <a:latin typeface="Times New Roman" pitchFamily="18" charset="0"/>
                <a:cs typeface="Times New Roman" pitchFamily="18" charset="0"/>
              </a:rPr>
              <a:t>Таким образом, необходимо отметить, что сопровождение детей, не охваченных дошкольным образованием, представляет собой определенную структуру профессиональной деятельности специалистов ДОУ, которая позволяет обеспечить социально-психологические условий для всестороннего развития ребенка на каждом возрастном этапе.</a:t>
            </a:r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dirty="0" lang="ru-RU" smtClean="0">
                <a:latin typeface="Times New Roman" pitchFamily="18" charset="0"/>
                <a:cs typeface="Times New Roman" pitchFamily="18" charset="0"/>
              </a:rPr>
            </a:br>
            <a:endParaRPr dirty="0" lang="ru-RU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dirty="0" i="1" lang="ru-RU" smtClean="0">
                <a:latin typeface="Times New Roman" pitchFamily="18" charset="0"/>
                <a:cs typeface="Times New Roman" pitchFamily="18" charset="0"/>
              </a:rPr>
              <a:t>Консультативный пункт, как одна из вариативных форм образования, учитывая актуальные потребности семей, содействует формированию активной жизненной позиции всех участников воспитательно-образовательного процесса, укреплению связи семья – детский сад, передаче позитивного воспитательного опыта.</a:t>
            </a:r>
            <a:endParaRPr dirty="0" i="1"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23" name="TextBox 3"/>
          <p:cNvSpPr txBox="1"/>
          <p:nvPr/>
        </p:nvSpPr>
        <p:spPr>
          <a:xfrm>
            <a:off x="1643042" y="285728"/>
            <a:ext cx="5786478" cy="646331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b="1" dirty="0" sz="3600"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b="1" dirty="0" sz="3600" lang="ru-RU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Заголовок 1"/>
          <p:cNvSpPr>
            <a:spLocks noGrp="1"/>
          </p:cNvSpPr>
          <p:nvPr>
            <p:ph type="title"/>
          </p:nvPr>
        </p:nvSpPr>
        <p:spPr>
          <a:xfrm>
            <a:off x="467544" y="357166"/>
            <a:ext cx="8229600" cy="642942"/>
          </a:xfrm>
        </p:spPr>
        <p:txBody>
          <a:bodyPr>
            <a:normAutofit/>
          </a:bodyPr>
          <a:p>
            <a:r>
              <a:rPr b="1" dirty="0"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b="1" dirty="0"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литературы</a:t>
            </a:r>
            <a:endParaRPr b="1" dirty="0" lang="ru-RU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25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71612"/>
            <a:ext cx="9144000" cy="5002924"/>
          </a:xfrm>
        </p:spPr>
        <p:txBody>
          <a:bodyPr>
            <a:noAutofit/>
          </a:bodyPr>
          <a:p>
            <a:pPr>
              <a:buNone/>
            </a:pPr>
            <a:r>
              <a:rPr dirty="0" sz="1800" lang="ru-RU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>1. Федеральный закон от 29.12.2012 N 273-ФЗ «Об образовании в Российской Федерации (ред. от 25.11.2013; с </a:t>
            </a:r>
            <a:r>
              <a:rPr dirty="0" sz="1600" lang="ru-RU" err="1" smtClean="0">
                <a:latin typeface="Times New Roman" pitchFamily="18" charset="0"/>
                <a:cs typeface="Times New Roman" pitchFamily="18" charset="0"/>
              </a:rPr>
              <a:t>изм</a:t>
            </a: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>. и доп., вступ. в силу с 01.01.2014) // Российская газета, N 303, 31.12.2012.</a:t>
            </a:r>
            <a:br>
              <a:rPr dirty="0" sz="1600" lang="ru-RU" smtClean="0">
                <a:latin typeface="Times New Roman" pitchFamily="18" charset="0"/>
                <a:cs typeface="Times New Roman" pitchFamily="18" charset="0"/>
              </a:rPr>
            </a:b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dirty="0" sz="1600" lang="ru-RU" smtClean="0">
                <a:latin typeface="Times New Roman" pitchFamily="18" charset="0"/>
                <a:cs typeface="Times New Roman" pitchFamily="18" charset="0"/>
              </a:rPr>
            </a:b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>2. Федеральный Государственный образовательный стандарт дошкольного образования [Текст] : утвержден приказом Министерства образования и науки Российской Федерации от 17 октября 2013г., №1155 / Министерство образования и науки Российской Федерации. – Москва: 2013г.</a:t>
            </a:r>
            <a:br>
              <a:rPr dirty="0" sz="1600" lang="ru-RU" smtClean="0">
                <a:latin typeface="Times New Roman" pitchFamily="18" charset="0"/>
                <a:cs typeface="Times New Roman" pitchFamily="18" charset="0"/>
              </a:rPr>
            </a:b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dirty="0" sz="1600" lang="ru-RU" smtClean="0">
                <a:latin typeface="Times New Roman" pitchFamily="18" charset="0"/>
                <a:cs typeface="Times New Roman" pitchFamily="18" charset="0"/>
              </a:rPr>
            </a:b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>3. Токарев А. А., Спиридонова Е. П., Токарева Е. А., Ульянова Т. А. Образовательная программа по консультативному пункту детского сада №659 // Молодой ученый. — 2012. — №4. — С. 465-468. — URL </a:t>
            </a:r>
            <a:r>
              <a:rPr dirty="0" sz="1600" lang="ru-RU" smtClean="0">
                <a:latin typeface="Times New Roman" pitchFamily="18" charset="0"/>
                <a:cs typeface="Times New Roman" pitchFamily="18" charset="0"/>
                <a:hlinkClick r:id="rId1"/>
              </a:rPr>
              <a:t>https://moluch.ru/archive/39/4502/</a:t>
            </a: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> (дата обращения : 07.01.2018).</a:t>
            </a:r>
            <a:br>
              <a:rPr dirty="0" sz="1600" lang="ru-RU" smtClean="0">
                <a:latin typeface="Times New Roman" pitchFamily="18" charset="0"/>
                <a:cs typeface="Times New Roman" pitchFamily="18" charset="0"/>
              </a:rPr>
            </a:b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dirty="0" sz="1600" lang="ru-RU" smtClean="0">
                <a:latin typeface="Times New Roman" pitchFamily="18" charset="0"/>
                <a:cs typeface="Times New Roman" pitchFamily="18" charset="0"/>
              </a:rPr>
            </a:b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dirty="0" sz="1600" lang="ru-RU" err="1" smtClean="0">
                <a:latin typeface="Times New Roman" pitchFamily="18" charset="0"/>
                <a:cs typeface="Times New Roman" pitchFamily="18" charset="0"/>
              </a:rPr>
              <a:t>Стручкова</a:t>
            </a: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> Г. И. Основные направления социально – педагогической работы с детьми в условиях консультативного пункта // Новые формы дошкольного образования : преемственность семейного и общественного воспитания / Отв. ред. – М., 2008, № 2.</a:t>
            </a:r>
            <a:br>
              <a:rPr dirty="0" sz="1600" lang="ru-RU" smtClean="0">
                <a:latin typeface="Times New Roman" pitchFamily="18" charset="0"/>
                <a:cs typeface="Times New Roman" pitchFamily="18" charset="0"/>
              </a:rPr>
            </a:b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dirty="0" sz="1600" lang="ru-RU" smtClean="0">
                <a:latin typeface="Times New Roman" pitchFamily="18" charset="0"/>
                <a:cs typeface="Times New Roman" pitchFamily="18" charset="0"/>
              </a:rPr>
            </a:b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>5. Интернет ресурс: </a:t>
            </a:r>
            <a:r>
              <a:rPr dirty="0" sz="1600" lang="ru-RU" smtClean="0">
                <a:latin typeface="Times New Roman" pitchFamily="18" charset="0"/>
                <a:cs typeface="Times New Roman" pitchFamily="18" charset="0"/>
                <a:hlinkClick r:id="rId2"/>
              </a:rPr>
              <a:t>https://pandia.ru/text/77/167/13415.php</a:t>
            </a: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dirty="0" sz="1600" lang="ru-RU" smtClean="0">
                <a:latin typeface="Times New Roman" pitchFamily="18" charset="0"/>
                <a:cs typeface="Times New Roman" pitchFamily="18" charset="0"/>
              </a:rPr>
            </a:b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dirty="0" sz="1600" lang="ru-RU" smtClean="0">
                <a:latin typeface="Times New Roman" pitchFamily="18" charset="0"/>
                <a:cs typeface="Times New Roman" pitchFamily="18" charset="0"/>
              </a:rPr>
            </a:br>
            <a:r>
              <a:rPr dirty="0" sz="1600" lang="ru-RU" smtClean="0">
                <a:latin typeface="Times New Roman" pitchFamily="18" charset="0"/>
                <a:cs typeface="Times New Roman" pitchFamily="18" charset="0"/>
              </a:rPr>
              <a:t>6. Интернет ресурс: </a:t>
            </a:r>
            <a:r>
              <a:rPr dirty="0" sz="1600" lang="ru-RU" smtClean="0">
                <a:latin typeface="Times New Roman" pitchFamily="18" charset="0"/>
                <a:cs typeface="Times New Roman" pitchFamily="18" charset="0"/>
                <a:hlinkClick r:id="rId3"/>
              </a:rPr>
              <a:t>https://mylektsii.ru/3-108979.html</a:t>
            </a:r>
            <a:endParaRPr dirty="0" sz="1600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</p:sld>
</file>

<file path=ppt/theme/_rels/them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lastClr="000000" val="windowText"/>
      </a:dk1>
      <a:lt1>
        <a:sysClr lastClr="FFFFFF" val="window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r="5400000" dist="254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r="5400000" dist="254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dir="t" rig="threeP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r="5400000" dist="254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dir="b" rig="soft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algn="tl" flip="none" sx="85000" sy="85000" tx="0" ty="0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algn="tl" flip="none" sx="65000" sy="65000" tx="0" ty="0"/>
        </a:blip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Консультативный пункт в ДОУ.</dc:title>
  <dc:creator>admin</dc:creator>
  <cp:lastModifiedBy>Lenovo</cp:lastModifiedBy>
  <dcterms:created xsi:type="dcterms:W3CDTF">2024-05-05T08:29:44Z</dcterms:created>
  <dcterms:modified xsi:type="dcterms:W3CDTF">2024-05-31T16:36:58Z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74d307052e5745ef966188138b83df77</vt:lpwstr>
  </property>
</Properties>
</file>