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F6AD64-654F-456C-A883-29C50D86CA94}" v="568" dt="2024-04-25T18:01:03.2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98580"/>
            <a:ext cx="9144000" cy="915086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Исследовательская работа на тему:</a:t>
            </a:r>
            <a:br>
              <a:rPr lang="ru-RU" sz="2400" dirty="0"/>
            </a:br>
            <a:r>
              <a:rPr lang="ru-RU" sz="2400" dirty="0"/>
              <a:t>Важность изучения английского языка в современном мире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397167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2" algn="r"/>
            <a:r>
              <a:rPr lang="ru-RU" dirty="0"/>
              <a:t>Автор работы: </a:t>
            </a:r>
            <a:r>
              <a:rPr lang="ru-RU" dirty="0" err="1"/>
              <a:t>Нерушак</a:t>
            </a:r>
            <a:r>
              <a:rPr lang="ru-RU" dirty="0"/>
              <a:t> Кирилл Сергеевич,</a:t>
            </a:r>
          </a:p>
          <a:p>
            <a:pPr lvl="2" algn="r"/>
            <a:r>
              <a:rPr lang="ru-RU" dirty="0"/>
              <a:t>Ученик 9б класса МБОУ ТСШ №2</a:t>
            </a:r>
          </a:p>
          <a:p>
            <a:pPr lvl="2" algn="r"/>
            <a:endParaRPr lang="ru-RU" dirty="0"/>
          </a:p>
          <a:p>
            <a:pPr lvl="2" algn="r"/>
            <a:r>
              <a:rPr lang="ru-RU" dirty="0"/>
              <a:t>Руководитель: Заболотникова Ирина Александровна,</a:t>
            </a:r>
          </a:p>
          <a:p>
            <a:pPr lvl="2" algn="r"/>
            <a:r>
              <a:rPr lang="ru-RU" dirty="0"/>
              <a:t>Преподаватель английского языка</a:t>
            </a:r>
          </a:p>
          <a:p>
            <a:pPr lvl="2" algn="r"/>
            <a:r>
              <a:rPr lang="ru-RU" dirty="0">
                <a:ea typeface="+mn-lt"/>
                <a:cs typeface="+mn-lt"/>
              </a:rPr>
              <a:t>МБОУ ТСШ №2</a:t>
            </a:r>
          </a:p>
          <a:p>
            <a:pPr lvl="2"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233245-4B45-4B4C-0205-548A43A77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Выводы: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7729D-CC8E-0B4F-EC04-A95EE5405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6814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000" dirty="0">
                <a:latin typeface="Verdana"/>
                <a:ea typeface="Verdana"/>
                <a:cs typeface="Verdana"/>
              </a:rPr>
              <a:t>Английский язык – это международный язык, на котором общаются многие страны мира. Поэтому нужного его учить, если хочешь поехать за границу учиться, найти новых друзей, свободно общаться за рубежом, изучать культуру какой-либо страны, обычаи, традиции и литературу. Английский язык может пригодиться во многих профессиях, таких как менеджер, программист, бизнесмен, рекламодатель и так далее. Знание английского языка – это признак образованности и интеллекта.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33945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FB5AE4-E916-DEC5-A294-4F59064AD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Фото с классного часа</a:t>
            </a:r>
          </a:p>
        </p:txBody>
      </p:sp>
      <p:pic>
        <p:nvPicPr>
          <p:cNvPr id="4" name="Объект 3" descr="Изображение выглядит как одежда, текст, человек, доска&#10;&#10;Автоматически созданное описание">
            <a:extLst>
              <a:ext uri="{FF2B5EF4-FFF2-40B4-BE49-F238E27FC236}">
                <a16:creationId xmlns:a16="http://schemas.microsoft.com/office/drawing/2014/main" id="{7AC54495-9E0B-68A5-3437-FD4EB56873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45163" y="1915298"/>
            <a:ext cx="3086100" cy="4114800"/>
          </a:xfrm>
        </p:spPr>
      </p:pic>
      <p:pic>
        <p:nvPicPr>
          <p:cNvPr id="7" name="Рисунок 6" descr="Изображение выглядит как мебель, в помещении, стул, одежда&#10;&#10;Автоматически созданное описание">
            <a:extLst>
              <a:ext uri="{FF2B5EF4-FFF2-40B4-BE49-F238E27FC236}">
                <a16:creationId xmlns:a16="http://schemas.microsoft.com/office/drawing/2014/main" id="{63D1EF30-CBDE-F8B3-A9F6-DD7073262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3283" y="1868960"/>
            <a:ext cx="3086100" cy="4114800"/>
          </a:xfrm>
          <a:prstGeom prst="rect">
            <a:avLst/>
          </a:prstGeom>
        </p:spPr>
      </p:pic>
      <p:pic>
        <p:nvPicPr>
          <p:cNvPr id="8" name="Рисунок 7" descr="Изображение выглядит как в помещении, одежда, мебель, стол&#10;&#10;Автоматически созданное описание">
            <a:extLst>
              <a:ext uri="{FF2B5EF4-FFF2-40B4-BE49-F238E27FC236}">
                <a16:creationId xmlns:a16="http://schemas.microsoft.com/office/drawing/2014/main" id="{ED18D82D-ABC1-E3AD-7ECF-448007395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081" y="1915297"/>
            <a:ext cx="3075803" cy="401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081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83C027-1BAB-BC3A-D343-285E2E59A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Спасибо за внимание!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F18D421-EE14-1106-2851-C278AF70F0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1334" y="1692318"/>
            <a:ext cx="7019629" cy="3980078"/>
          </a:xfrm>
        </p:spPr>
      </p:pic>
    </p:spTree>
    <p:extLst>
      <p:ext uri="{BB962C8B-B14F-4D97-AF65-F5344CB8AC3E}">
        <p14:creationId xmlns:p14="http://schemas.microsoft.com/office/powerpoint/2010/main" val="2806826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D87D94-A282-325A-E738-70811C24A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8287"/>
            <a:ext cx="10515600" cy="790103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Введение: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67B7E0-7074-840D-CDF8-05C1D3FA7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9571"/>
            <a:ext cx="10515600" cy="490739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ru-RU" sz="1800" u="sng" dirty="0">
                <a:latin typeface="Times New Roman"/>
                <a:cs typeface="Times New Roman"/>
              </a:rPr>
              <a:t>Актуальность</a:t>
            </a:r>
            <a:r>
              <a:rPr lang="ru-RU" sz="1800" dirty="0">
                <a:latin typeface="Times New Roman"/>
                <a:cs typeface="Times New Roman"/>
              </a:rPr>
              <a:t>: Тема актуальна, потому что большая часть подростков после обучения перестают изучать английский язык, а некоторые еще в начальных и средних классах считают, что английский язык им не понадобится. В последнее время появляется все больше возможностей для туризма или просто поезда за границу. Так же язык необходим для работы во многих отраслях экономики, а также участия в международных мероприятиях. Сегодня без английского языка никуда не пойдешь, английский - международный язык, на котором общаются миллионы людей с разных уголков мира.</a:t>
            </a:r>
            <a:endParaRPr lang="ru-RU" sz="1800"/>
          </a:p>
          <a:p>
            <a:pPr algn="just"/>
            <a:r>
              <a:rPr lang="ru-RU" sz="1800" dirty="0">
                <a:latin typeface="Times New Roman"/>
                <a:cs typeface="Times New Roman"/>
              </a:rPr>
              <a:t>  Гипотеза: Я предполагаю, что учащиеся моей школы несерьезно относятся к изучению английского языка, и к его роли в их будущей жизни.</a:t>
            </a:r>
            <a:endParaRPr lang="ru-RU" sz="1800"/>
          </a:p>
          <a:p>
            <a:pPr algn="just"/>
            <a:r>
              <a:rPr lang="ru-RU" sz="1800" dirty="0">
                <a:latin typeface="Times New Roman"/>
                <a:cs typeface="Times New Roman"/>
              </a:rPr>
              <a:t>  Объект исследования – английский язык</a:t>
            </a:r>
            <a:endParaRPr lang="ru-RU" sz="1800"/>
          </a:p>
          <a:p>
            <a:pPr algn="just"/>
            <a:r>
              <a:rPr lang="ru-RU" sz="1800" dirty="0">
                <a:latin typeface="Times New Roman"/>
                <a:cs typeface="Times New Roman"/>
              </a:rPr>
              <a:t>  Предмет исследования – роль английского языка в жизни учащихся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2428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578DD6-2F35-B793-255F-E32E4CAC3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1261"/>
            <a:ext cx="10515600" cy="573859"/>
          </a:xfrm>
        </p:spPr>
        <p:txBody>
          <a:bodyPr>
            <a:normAutofit/>
          </a:bodyPr>
          <a:lstStyle/>
          <a:p>
            <a:r>
              <a:rPr lang="ru-RU" sz="2400" dirty="0"/>
              <a:t>Введение: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D1E73F-4C4A-44C7-7200-27E28FBCF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3923"/>
            <a:ext cx="10515600" cy="51030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ru-RU" sz="1800" dirty="0">
                <a:latin typeface="Times New Roman"/>
                <a:cs typeface="Times New Roman"/>
              </a:rPr>
              <a:t>Цель исследования: Определить роль английского языка в жизни учащихся моей школы и помочь начинающим в его изучении.</a:t>
            </a:r>
            <a:endParaRPr lang="ru-RU" sz="1800" dirty="0"/>
          </a:p>
          <a:p>
            <a:pPr algn="just"/>
            <a:r>
              <a:rPr lang="ru-RU" sz="1800" dirty="0">
                <a:latin typeface="Times New Roman"/>
                <a:cs typeface="Times New Roman"/>
              </a:rPr>
              <a:t>  Задачи:</a:t>
            </a:r>
            <a:endParaRPr lang="ru-RU" sz="1800" dirty="0"/>
          </a:p>
          <a:p>
            <a:pPr algn="just"/>
            <a:r>
              <a:rPr lang="ru-RU" sz="1800" dirty="0">
                <a:latin typeface="Times New Roman"/>
                <a:cs typeface="Times New Roman"/>
              </a:rPr>
              <a:t>Изучить литературу и другие информационные источники по этой теме.</a:t>
            </a:r>
            <a:endParaRPr lang="ru-RU" sz="1800" dirty="0"/>
          </a:p>
          <a:p>
            <a:pPr algn="just"/>
            <a:r>
              <a:rPr lang="ru-RU" sz="1800" dirty="0">
                <a:latin typeface="Times New Roman"/>
                <a:cs typeface="Times New Roman"/>
              </a:rPr>
              <a:t>Определить применение английского языка в современной жизни.</a:t>
            </a:r>
            <a:endParaRPr lang="ru-RU" sz="1800" dirty="0"/>
          </a:p>
          <a:p>
            <a:pPr algn="just"/>
            <a:r>
              <a:rPr lang="ru-RU" sz="1800" dirty="0">
                <a:latin typeface="Times New Roman"/>
                <a:cs typeface="Times New Roman"/>
              </a:rPr>
              <a:t>Провести опрос среди учащихся моего класса.</a:t>
            </a:r>
            <a:endParaRPr lang="ru-RU" sz="1800" dirty="0"/>
          </a:p>
          <a:p>
            <a:pPr algn="just"/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7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50B44A-D735-7FAC-4FCC-98A185E83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212"/>
          </a:xfrm>
        </p:spPr>
        <p:txBody>
          <a:bodyPr>
            <a:normAutofit/>
          </a:bodyPr>
          <a:lstStyle/>
          <a:p>
            <a:r>
              <a:rPr lang="ru-RU" sz="2400" dirty="0"/>
              <a:t>Результаты опроса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F620E9-E739-9C8A-0D71-08A4366B6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Считаете ли вы английский язык важным?</a:t>
            </a:r>
          </a:p>
        </p:txBody>
      </p:sp>
      <p:pic>
        <p:nvPicPr>
          <p:cNvPr id="7" name="Рисунок 6" descr="Изображение выглядит как текст, диаграмма, снимок экрана,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C2C73161-06FF-184B-91E7-556E9ED5C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177" y="2371853"/>
            <a:ext cx="6855941" cy="389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06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0DC81B-74D9-4DAF-070B-04D704CD9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0996"/>
          </a:xfrm>
        </p:spPr>
        <p:txBody>
          <a:bodyPr>
            <a:normAutofit/>
          </a:bodyPr>
          <a:lstStyle/>
          <a:p>
            <a:r>
              <a:rPr lang="ru-RU" sz="2400" dirty="0"/>
              <a:t>Результаты опроса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750F3B-638F-AED5-1092-9B55EA8B64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Как вы думаете, для чего вам понадобиться английский язык?</a:t>
            </a:r>
          </a:p>
        </p:txBody>
      </p:sp>
      <p:pic>
        <p:nvPicPr>
          <p:cNvPr id="4" name="Рисунок 3" descr="Изображение выглядит как текст, снимок экрана, диаграмма, Шрифт&#10;&#10;Автоматически созданное описание">
            <a:extLst>
              <a:ext uri="{FF2B5EF4-FFF2-40B4-BE49-F238E27FC236}">
                <a16:creationId xmlns:a16="http://schemas.microsoft.com/office/drawing/2014/main" id="{F133313E-D22A-E7CF-1FEA-A540837D3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224" y="2399398"/>
            <a:ext cx="6419849" cy="389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24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9A4341-A517-6DE3-6560-146C0E225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2483"/>
          </a:xfrm>
        </p:spPr>
        <p:txBody>
          <a:bodyPr>
            <a:normAutofit/>
          </a:bodyPr>
          <a:lstStyle/>
          <a:p>
            <a:r>
              <a:rPr lang="ru-RU" sz="2400" dirty="0"/>
              <a:t>Результаты опроса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7FFF0D-995A-6D04-5D08-25DFABCB7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latin typeface="Times New Roman"/>
                <a:ea typeface="Times New Roman"/>
                <a:cs typeface="Times New Roman"/>
              </a:rPr>
              <a:t>Считаете ли вы, что популярность языка переоценена?</a:t>
            </a:r>
            <a:endParaRPr lang="ru-RU"/>
          </a:p>
        </p:txBody>
      </p:sp>
      <p:pic>
        <p:nvPicPr>
          <p:cNvPr id="4" name="Рисунок 3" descr="Изображение выглядит как текст, диаграмма, снимок экрана,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FDA8879F-9652-FE30-3C04-123B8717F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499411"/>
            <a:ext cx="6456405" cy="369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228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2F1CA5-6ACD-D888-6A56-141AAB0B7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0104"/>
          </a:xfrm>
        </p:spPr>
        <p:txBody>
          <a:bodyPr>
            <a:normAutofit/>
          </a:bodyPr>
          <a:lstStyle/>
          <a:p>
            <a:r>
              <a:rPr lang="ru-RU" sz="2400" dirty="0"/>
              <a:t>Результаты опроса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3841E2-6B2D-7BFA-1D9D-3FC9B1836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latin typeface="Times New Roman"/>
                <a:cs typeface="Times New Roman"/>
              </a:rPr>
              <a:t>Хотите ли вы изучать больше языков чем в школе?</a:t>
            </a:r>
            <a:endParaRPr lang="ru-RU" dirty="0"/>
          </a:p>
        </p:txBody>
      </p:sp>
      <p:pic>
        <p:nvPicPr>
          <p:cNvPr id="4" name="Рисунок 3" descr="Изображение выглядит как текст, диаграмма, снимок экрана, Шрифт&#10;&#10;Автоматически созданное описание">
            <a:extLst>
              <a:ext uri="{FF2B5EF4-FFF2-40B4-BE49-F238E27FC236}">
                <a16:creationId xmlns:a16="http://schemas.microsoft.com/office/drawing/2014/main" id="{99C24827-2272-A9AD-7F80-D80407E1D0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524" y="2479589"/>
            <a:ext cx="6061761" cy="382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5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B279CD-A5FC-EB85-CF3C-B067AA486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Где английский язык является официальным?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2FF37A-0044-33FF-5DAA-FD87100DC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2000" dirty="0">
                <a:latin typeface="Verdana"/>
                <a:ea typeface="Verdana"/>
              </a:rPr>
              <a:t>Где английский язык стал официальным? Английский язык стал официальным во многих странах таких как: Индия, Ирландия, Новая Зеландия, Канада, Филиппины, Мальта, Австралия, США, Пакистан, Нигерия, Судан, Гана, Судан и многие другие. Как язык межнационального значения, английский язык используется такими организациями как: ООН, ЮНЕСКО, НАТО, ЕС, ВОЗ.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0266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702F88-D988-75EC-1AEF-8EFAADD99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Значение английского языка в мире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A2948B-1CEC-803C-C504-460F15CEC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2000" dirty="0">
                <a:latin typeface="Verdana"/>
                <a:ea typeface="Verdana"/>
              </a:rPr>
              <a:t>Значение английского языка в современном мире настолько велико, что его знание не является привилегией и роскошью. Когда –то и компьютеры, так же как и мобильные телефоны, могли позволить лишь люди определенного социального слоя. Сейчас такие вещи являются предметами первой необходимости. То же можно сказать и об английском. Его учат все повсеместно: в школах, университетах ,на курсах. А в наш век цифровых технологий любой желающий может выучить английский, не выходя из дома. Подразумевается ,что что любой образованный человек просто обязан владеть английским языком.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547972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Исследовательская работа на тему: Важность изучения английского языка в современном мире </vt:lpstr>
      <vt:lpstr>Введение:</vt:lpstr>
      <vt:lpstr>Введение:</vt:lpstr>
      <vt:lpstr>Результаты опроса</vt:lpstr>
      <vt:lpstr>Результаты опроса</vt:lpstr>
      <vt:lpstr>Результаты опроса</vt:lpstr>
      <vt:lpstr>Результаты опроса</vt:lpstr>
      <vt:lpstr>Где английский язык является официальным?</vt:lpstr>
      <vt:lpstr>Значение английского языка в мире</vt:lpstr>
      <vt:lpstr>Выводы:</vt:lpstr>
      <vt:lpstr>Фото с классного часа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168</cp:revision>
  <dcterms:created xsi:type="dcterms:W3CDTF">2024-04-25T16:42:27Z</dcterms:created>
  <dcterms:modified xsi:type="dcterms:W3CDTF">2024-04-25T18:01:24Z</dcterms:modified>
</cp:coreProperties>
</file>