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58" r:id="rId8"/>
    <p:sldId id="267" r:id="rId9"/>
    <p:sldId id="270" r:id="rId10"/>
    <p:sldId id="269" r:id="rId11"/>
    <p:sldId id="272" r:id="rId12"/>
    <p:sldId id="259" r:id="rId13"/>
    <p:sldId id="262" r:id="rId14"/>
    <p:sldId id="268" r:id="rId15"/>
    <p:sldId id="261" r:id="rId16"/>
    <p:sldId id="263" r:id="rId17"/>
    <p:sldId id="271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13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12/27/2023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3B4E6A-5A43-4784-B7A9-0984193CF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552700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Вынесение общего множителя за скобки</a:t>
            </a:r>
          </a:p>
        </p:txBody>
      </p:sp>
    </p:spTree>
    <p:extLst>
      <p:ext uri="{BB962C8B-B14F-4D97-AF65-F5344CB8AC3E}">
        <p14:creationId xmlns:p14="http://schemas.microsoft.com/office/powerpoint/2010/main" val="1969880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9D62B-4477-47BE-B9E5-7D61E7D30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>
                <a:extLst>
                  <a:ext uri="{FF2B5EF4-FFF2-40B4-BE49-F238E27FC236}">
                    <a16:creationId xmlns:a16="http://schemas.microsoft.com/office/drawing/2014/main" id="{AFE053DB-0C23-4C0D-82FB-B8F496EF3867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155206080"/>
                  </p:ext>
                </p:extLst>
              </p:nvPr>
            </p:nvGraphicFramePr>
            <p:xfrm>
              <a:off x="755575" y="1484784"/>
              <a:ext cx="7704858" cy="188976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2568286">
                      <a:extLst>
                        <a:ext uri="{9D8B030D-6E8A-4147-A177-3AD203B41FA5}">
                          <a16:colId xmlns:a16="http://schemas.microsoft.com/office/drawing/2014/main" val="3687043096"/>
                        </a:ext>
                      </a:extLst>
                    </a:gridCol>
                    <a:gridCol w="2568286">
                      <a:extLst>
                        <a:ext uri="{9D8B030D-6E8A-4147-A177-3AD203B41FA5}">
                          <a16:colId xmlns:a16="http://schemas.microsoft.com/office/drawing/2014/main" val="4049610109"/>
                        </a:ext>
                      </a:extLst>
                    </a:gridCol>
                    <a:gridCol w="2568286">
                      <a:extLst>
                        <a:ext uri="{9D8B030D-6E8A-4147-A177-3AD203B41FA5}">
                          <a16:colId xmlns:a16="http://schemas.microsoft.com/office/drawing/2014/main" val="3945312788"/>
                        </a:ext>
                      </a:extLst>
                    </a:gridCol>
                  </a:tblGrid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1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2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3 группа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359961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53228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>
                <a:extLst>
                  <a:ext uri="{FF2B5EF4-FFF2-40B4-BE49-F238E27FC236}">
                    <a16:creationId xmlns:a16="http://schemas.microsoft.com/office/drawing/2014/main" id="{AFE053DB-0C23-4C0D-82FB-B8F496EF3867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155206080"/>
                  </p:ext>
                </p:extLst>
              </p:nvPr>
            </p:nvGraphicFramePr>
            <p:xfrm>
              <a:off x="755575" y="1484784"/>
              <a:ext cx="7704858" cy="188976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2568286">
                      <a:extLst>
                        <a:ext uri="{9D8B030D-6E8A-4147-A177-3AD203B41FA5}">
                          <a16:colId xmlns:a16="http://schemas.microsoft.com/office/drawing/2014/main" val="3687043096"/>
                        </a:ext>
                      </a:extLst>
                    </a:gridCol>
                    <a:gridCol w="2568286">
                      <a:extLst>
                        <a:ext uri="{9D8B030D-6E8A-4147-A177-3AD203B41FA5}">
                          <a16:colId xmlns:a16="http://schemas.microsoft.com/office/drawing/2014/main" val="4049610109"/>
                        </a:ext>
                      </a:extLst>
                    </a:gridCol>
                    <a:gridCol w="2568286">
                      <a:extLst>
                        <a:ext uri="{9D8B030D-6E8A-4147-A177-3AD203B41FA5}">
                          <a16:colId xmlns:a16="http://schemas.microsoft.com/office/drawing/2014/main" val="3945312788"/>
                        </a:ext>
                      </a:extLst>
                    </a:gridCol>
                  </a:tblGrid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1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2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>
                              <a:latin typeface="Century" panose="02040604050505020304" pitchFamily="18" charset="0"/>
                            </a:rPr>
                            <a:t>3 группа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359961"/>
                      </a:ext>
                    </a:extLst>
                  </a:tr>
                  <a:tr h="9448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37" t="-107097" r="-200474" b="-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75" t="-107097" r="-100950" b="-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7097" r="-711" b="-1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532282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96976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50EC67A-29E4-4E14-9E57-10B769824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7673506" cy="5268931"/>
          </a:xfrm>
        </p:spPr>
        <p:txBody>
          <a:bodyPr>
            <a:normAutofit/>
          </a:bodyPr>
          <a:lstStyle/>
          <a:p>
            <a:r>
              <a:rPr lang="ru-RU" sz="4800" dirty="0"/>
              <a:t>№ 433 (1,5,8,13,17,20)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BC57CDEF-7B7A-4CCF-8BCB-E547FBA25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93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A77285-E374-4A68-9D3C-3115C0660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70AB5B-7E70-4790-A530-4191D6415A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4800" dirty="0"/>
              <a:t>Игра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389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278C8-89D0-4A16-861D-BCC211CC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E8A744-7450-4EBB-A796-5AAB559BE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8229600" cy="5268931"/>
          </a:xfrm>
        </p:spPr>
        <p:txBody>
          <a:bodyPr/>
          <a:lstStyle/>
          <a:p>
            <a:r>
              <a:rPr lang="ru-RU" dirty="0" err="1"/>
              <a:t>Дз</a:t>
            </a:r>
            <a:r>
              <a:rPr lang="ru-RU" dirty="0"/>
              <a:t> </a:t>
            </a:r>
          </a:p>
          <a:p>
            <a:r>
              <a:rPr lang="ru-RU" dirty="0"/>
              <a:t>П.12 с.81-83 изучить</a:t>
            </a:r>
          </a:p>
          <a:p>
            <a:r>
              <a:rPr lang="ru-RU" dirty="0"/>
              <a:t>№43</a:t>
            </a:r>
            <a:r>
              <a:rPr lang="en-US" dirty="0"/>
              <a:t>3</a:t>
            </a:r>
            <a:r>
              <a:rPr lang="ru-RU" dirty="0"/>
              <a:t> (2,3,4,6,7,9,10,11,12,14,15,16,18,19,21) с. 84</a:t>
            </a:r>
          </a:p>
          <a:p>
            <a:r>
              <a:rPr lang="ru-RU" dirty="0" err="1"/>
              <a:t>Раздатка</a:t>
            </a:r>
            <a:endParaRPr lang="en-US" dirty="0"/>
          </a:p>
          <a:p>
            <a:r>
              <a:rPr lang="ru-RU" dirty="0"/>
              <a:t>№434 с. 84</a:t>
            </a:r>
          </a:p>
          <a:p>
            <a:r>
              <a:rPr lang="ru-RU" dirty="0"/>
              <a:t>№470 с.87</a:t>
            </a:r>
          </a:p>
        </p:txBody>
      </p:sp>
    </p:spTree>
    <p:extLst>
      <p:ext uri="{BB962C8B-B14F-4D97-AF65-F5344CB8AC3E}">
        <p14:creationId xmlns:p14="http://schemas.microsoft.com/office/powerpoint/2010/main" val="1299015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C856D-1B06-4579-9740-9CDF0F959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54032"/>
          </a:xfrm>
        </p:spPr>
        <p:txBody>
          <a:bodyPr>
            <a:noAutofit/>
          </a:bodyPr>
          <a:lstStyle/>
          <a:p>
            <a:r>
              <a:rPr lang="ru-RU" i="1" dirty="0"/>
              <a:t>Проверка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78354610-E737-4895-A4DB-8A84FDFAF26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27235" y="1988840"/>
                <a:ext cx="7889530" cy="4248472"/>
              </a:xfrm>
            </p:spPr>
            <p:txBody>
              <a:bodyPr>
                <a:normAutofit/>
              </a:bodyPr>
              <a:lstStyle/>
              <a:p>
                <a:pPr marL="742950" indent="-7429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𝑐𝑏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4400" b="0" dirty="0"/>
                  <a:t> </a:t>
                </a:r>
              </a:p>
              <a:p>
                <a:pPr marL="742950" indent="-7429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5</m:t>
                    </m:r>
                    <m:sSup>
                      <m:sSup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+25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4400" b="0" dirty="0"/>
              </a:p>
              <a:p>
                <a:pPr marL="742950" indent="-742950">
                  <a:buFont typeface="+mj-lt"/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4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endParaRPr lang="en-US" sz="4400" dirty="0"/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78354610-E737-4895-A4DB-8A84FDFAF2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27235" y="1988840"/>
                <a:ext cx="7889530" cy="42484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574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записи данных формул были допущены ошибки.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4348" y="2420888"/>
                <a:ext cx="7715304" cy="4802876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4348" y="2420888"/>
                <a:ext cx="7715304" cy="480287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tt-RU" dirty="0"/>
              <a:t>Пра</a:t>
            </a:r>
            <a:r>
              <a:rPr lang="ru-RU" dirty="0" err="1"/>
              <a:t>вильно</a:t>
            </a:r>
            <a:r>
              <a:rPr lang="ru-RU" dirty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4348" y="2420888"/>
                <a:ext cx="7715304" cy="4802876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4348" y="2420888"/>
                <a:ext cx="7715304" cy="480287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638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0b/56/45/0b5645ec25576f04cba6931fa07eaeb9.jpg">
            <a:extLst>
              <a:ext uri="{FF2B5EF4-FFF2-40B4-BE49-F238E27FC236}">
                <a16:creationId xmlns:a16="http://schemas.microsoft.com/office/drawing/2014/main" id="{33B21D21-7008-4DE6-B1C6-0F9792103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963" y="707362"/>
            <a:ext cx="235066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icolya.ru/wa-data/public/photos/04/04/404/404.970.jpg">
            <a:extLst>
              <a:ext uri="{FF2B5EF4-FFF2-40B4-BE49-F238E27FC236}">
                <a16:creationId xmlns:a16="http://schemas.microsoft.com/office/drawing/2014/main" id="{4EBDDFAF-FF98-4F2F-ABFC-40A826C08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7196">
            <a:off x="149817" y="918439"/>
            <a:ext cx="2945642" cy="294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f3.ppt-online.org/files3/slide/q/qXHV5Le0Ca7bIu9OxGJUjmtkS3M1Fpodv4hTsc/slide-5.jpg">
            <a:extLst>
              <a:ext uri="{FF2B5EF4-FFF2-40B4-BE49-F238E27FC236}">
                <a16:creationId xmlns:a16="http://schemas.microsoft.com/office/drawing/2014/main" id="{8E7E821B-4219-42ED-8DE1-84CE977BCC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5"/>
          <a:stretch/>
        </p:blipFill>
        <p:spPr bwMode="auto">
          <a:xfrm rot="272790">
            <a:off x="6238611" y="837624"/>
            <a:ext cx="2811462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D9EFA95-2BF1-4521-BB7A-FBA74ACBF51C}"/>
              </a:ext>
            </a:extLst>
          </p:cNvPr>
          <p:cNvSpPr/>
          <p:nvPr/>
        </p:nvSpPr>
        <p:spPr>
          <a:xfrm>
            <a:off x="603606" y="4437112"/>
            <a:ext cx="79367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100 = 2</a:t>
            </a:r>
            <a:r>
              <a:rPr lang="ru-RU" sz="4800" b="1" dirty="0">
                <a:solidFill>
                  <a:srgbClr val="002060"/>
                </a:solidFill>
                <a:sym typeface="Symbol" panose="05050102010706020507" pitchFamily="18" charset="2"/>
              </a:rPr>
              <a:t></a:t>
            </a:r>
            <a:r>
              <a:rPr lang="ru-RU" sz="4800" b="1" dirty="0">
                <a:solidFill>
                  <a:srgbClr val="002060"/>
                </a:solidFill>
              </a:rPr>
              <a:t>50 = 2</a:t>
            </a:r>
            <a:r>
              <a:rPr lang="ru-RU" sz="4800" b="1" dirty="0">
                <a:solidFill>
                  <a:srgbClr val="002060"/>
                </a:solidFill>
                <a:sym typeface="Symbol" panose="05050102010706020507" pitchFamily="18" charset="2"/>
              </a:rPr>
              <a:t> 2 25 = 2 2 5 5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6BDBF-2421-490D-B44B-5965CA958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910735"/>
            <a:ext cx="8352928" cy="2880320"/>
          </a:xfrm>
        </p:spPr>
        <p:txBody>
          <a:bodyPr>
            <a:noAutofit/>
          </a:bodyPr>
          <a:lstStyle/>
          <a:p>
            <a:r>
              <a:rPr lang="ru-RU" sz="4000" dirty="0">
                <a:latin typeface="Century" panose="02040604050505020304" pitchFamily="18" charset="0"/>
              </a:rPr>
              <a:t>Классная работа. </a:t>
            </a:r>
            <a:br>
              <a:rPr lang="ru-RU" sz="4000" dirty="0">
                <a:latin typeface="Century" panose="02040604050505020304" pitchFamily="18" charset="0"/>
              </a:rPr>
            </a:br>
            <a:r>
              <a:rPr lang="ru-RU" sz="4000" dirty="0">
                <a:latin typeface="Century" panose="02040604050505020304" pitchFamily="18" charset="0"/>
              </a:rPr>
              <a:t>Разложение многочленов на множители.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2E6131-C09D-4F97-8147-F7DCC171EC1E}"/>
              </a:ext>
            </a:extLst>
          </p:cNvPr>
          <p:cNvSpPr/>
          <p:nvPr/>
        </p:nvSpPr>
        <p:spPr>
          <a:xfrm>
            <a:off x="5652120" y="1556792"/>
            <a:ext cx="2752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Century" panose="02040604050505020304" pitchFamily="18" charset="0"/>
              </a:rPr>
              <a:t>28.12.2023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03536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3505D-1730-424F-84F4-13223784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1412800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Разложите числа на простые множители: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710F30-D8BF-4348-A5D7-66190A7F3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1484784"/>
            <a:ext cx="7715304" cy="465886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18 =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36 =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72 =</a:t>
            </a:r>
          </a:p>
        </p:txBody>
      </p:sp>
    </p:spTree>
    <p:extLst>
      <p:ext uri="{BB962C8B-B14F-4D97-AF65-F5344CB8AC3E}">
        <p14:creationId xmlns:p14="http://schemas.microsoft.com/office/powerpoint/2010/main" val="3284132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3505D-1730-424F-84F4-132237849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1412800"/>
          </a:xfrm>
        </p:spPr>
        <p:txBody>
          <a:bodyPr>
            <a:normAutofit fontScale="90000"/>
          </a:bodyPr>
          <a:lstStyle/>
          <a:p>
            <a:r>
              <a:rPr lang="ru-RU" dirty="0"/>
              <a:t>Разложите числа на простые множители: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710F30-D8BF-4348-A5D7-66190A7F3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48" y="1484784"/>
            <a:ext cx="7715304" cy="465886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18 = 2*3*3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36 = 2*2*3*3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4000" dirty="0">
                <a:latin typeface="Century" panose="02040604050505020304" pitchFamily="18" charset="0"/>
              </a:rPr>
              <a:t>72 = 2*2*3*3</a:t>
            </a:r>
          </a:p>
        </p:txBody>
      </p:sp>
    </p:spTree>
    <p:extLst>
      <p:ext uri="{BB962C8B-B14F-4D97-AF65-F5344CB8AC3E}">
        <p14:creationId xmlns:p14="http://schemas.microsoft.com/office/powerpoint/2010/main" val="1317543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E377AE-50C3-4FDB-AE0E-007F6FC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932C386-1AF1-4C32-9A9A-C326FD6084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4348" y="831863"/>
                <a:ext cx="3209580" cy="86894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6000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6000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932C386-1AF1-4C32-9A9A-C326FD6084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4348" y="831863"/>
                <a:ext cx="3209580" cy="86894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FE4DE815-919C-4B50-88A3-55844C91AF94}"/>
                  </a:ext>
                </a:extLst>
              </p:cNvPr>
              <p:cNvSpPr/>
              <p:nvPr/>
            </p:nvSpPr>
            <p:spPr>
              <a:xfrm>
                <a:off x="3347864" y="1887787"/>
                <a:ext cx="5081969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6000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6000" dirty="0"/>
              </a:p>
            </p:txBody>
          </p:sp>
        </mc:Choice>
        <mc:Fallback xmlns="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FE4DE815-919C-4B50-88A3-55844C91AF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887787"/>
                <a:ext cx="5081969" cy="10156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744F3143-9240-41F1-A9D4-D4AED58E3EAF}"/>
                  </a:ext>
                </a:extLst>
              </p:cNvPr>
              <p:cNvSpPr/>
              <p:nvPr/>
            </p:nvSpPr>
            <p:spPr>
              <a:xfrm>
                <a:off x="971600" y="2907213"/>
                <a:ext cx="4539448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6000" i="1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6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6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ru-RU" sz="6000" dirty="0"/>
              </a:p>
            </p:txBody>
          </p:sp>
        </mc:Choice>
        <mc:Fallback xmlns="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744F3143-9240-41F1-A9D4-D4AED58E3E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907213"/>
                <a:ext cx="4539448" cy="10156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0968F94A-3C2A-4C99-A471-5A19D2B6FA6A}"/>
                  </a:ext>
                </a:extLst>
              </p:cNvPr>
              <p:cNvSpPr/>
              <p:nvPr/>
            </p:nvSpPr>
            <p:spPr>
              <a:xfrm>
                <a:off x="2139755" y="3913258"/>
                <a:ext cx="6534225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i="1">
                          <a:latin typeface="Cambria Math" panose="02040503050406030204" pitchFamily="18" charset="0"/>
                        </a:rPr>
                        <m:t>𝑎𝑐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𝑏𝑑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𝑏𝑐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𝑎𝑑</m:t>
                      </m:r>
                    </m:oMath>
                  </m:oMathPara>
                </a14:m>
                <a:endParaRPr lang="ru-RU" sz="6000" dirty="0"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0968F94A-3C2A-4C99-A471-5A19D2B6FA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755" y="3913258"/>
                <a:ext cx="6534225" cy="10156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AE59E85-66DE-4E37-B98F-628E86479F7C}"/>
                  </a:ext>
                </a:extLst>
              </p:cNvPr>
              <p:cNvSpPr/>
              <p:nvPr/>
            </p:nvSpPr>
            <p:spPr>
              <a:xfrm>
                <a:off x="971600" y="4797152"/>
                <a:ext cx="3044551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6000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sz="6000" dirty="0"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AE59E85-66DE-4E37-B98F-628E86479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797152"/>
                <a:ext cx="3044551" cy="1015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589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8DC96C9-1617-4245-BBEC-DC0A51076B15}"/>
              </a:ext>
            </a:extLst>
          </p:cNvPr>
          <p:cNvSpPr/>
          <p:nvPr/>
        </p:nvSpPr>
        <p:spPr>
          <a:xfrm>
            <a:off x="572324" y="3648723"/>
            <a:ext cx="2255009" cy="16549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Century" panose="02040604050505020304" pitchFamily="18" charset="0"/>
              </a:rPr>
              <a:t>Вынесение общего множителя за скобки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9D62B-4477-47BE-B9E5-7D61E7D30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Ответ: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>
                <a:extLst>
                  <a:ext uri="{FF2B5EF4-FFF2-40B4-BE49-F238E27FC236}">
                    <a16:creationId xmlns:a16="http://schemas.microsoft.com/office/drawing/2014/main" id="{AFE053DB-0C23-4C0D-82FB-B8F496EF3867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3671951"/>
                  </p:ext>
                </p:extLst>
              </p:nvPr>
            </p:nvGraphicFramePr>
            <p:xfrm>
              <a:off x="573306" y="1484784"/>
              <a:ext cx="8084890" cy="387096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2324250">
                      <a:extLst>
                        <a:ext uri="{9D8B030D-6E8A-4147-A177-3AD203B41FA5}">
                          <a16:colId xmlns:a16="http://schemas.microsoft.com/office/drawing/2014/main" val="368704309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4049610109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39453127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1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2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3 группа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3599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𝑎𝑏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𝑎𝑐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𝑏𝑑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𝑏𝑐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𝑎𝑑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553228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89967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3045072"/>
                      </a:ext>
                    </a:extLst>
                  </a:tr>
                  <a:tr h="316304"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70923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>
                <a:extLst>
                  <a:ext uri="{FF2B5EF4-FFF2-40B4-BE49-F238E27FC236}">
                    <a16:creationId xmlns:a16="http://schemas.microsoft.com/office/drawing/2014/main" id="{AFE053DB-0C23-4C0D-82FB-B8F496EF3867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3671951"/>
                  </p:ext>
                </p:extLst>
              </p:nvPr>
            </p:nvGraphicFramePr>
            <p:xfrm>
              <a:off x="573306" y="1484784"/>
              <a:ext cx="8084890" cy="3870960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2324250">
                      <a:extLst>
                        <a:ext uri="{9D8B030D-6E8A-4147-A177-3AD203B41FA5}">
                          <a16:colId xmlns:a16="http://schemas.microsoft.com/office/drawing/2014/main" val="368704309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4049610109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3945312788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1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2 группа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>
                              <a:latin typeface="Century" panose="02040604050505020304" pitchFamily="18" charset="0"/>
                            </a:rPr>
                            <a:t>3 группа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35996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62" t="-111765" r="-249081" b="-55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87215" t="-111765" r="-116667" b="-55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61417" t="-111765" r="-591" b="-5505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55322820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62" t="-211765" r="-249081" b="-4505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899679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62" t="-308140" r="-249081" b="-345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3045072"/>
                      </a:ext>
                    </a:extLst>
                  </a:tr>
                  <a:tr h="1798320"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sz="2800" dirty="0">
                            <a:latin typeface="Century" panose="020406040505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709233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3AD66CA-2435-415A-8993-BC8B3D56552D}"/>
              </a:ext>
            </a:extLst>
          </p:cNvPr>
          <p:cNvSpPr/>
          <p:nvPr/>
        </p:nvSpPr>
        <p:spPr>
          <a:xfrm>
            <a:off x="2987824" y="3648722"/>
            <a:ext cx="2376264" cy="16549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Century" panose="02040604050505020304" pitchFamily="18" charset="0"/>
              </a:rPr>
              <a:t>Формулы сокращенного умножения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49149E-B6D3-4D58-B964-DBFBD761B522}"/>
              </a:ext>
            </a:extLst>
          </p:cNvPr>
          <p:cNvSpPr/>
          <p:nvPr/>
        </p:nvSpPr>
        <p:spPr>
          <a:xfrm>
            <a:off x="5710208" y="3648722"/>
            <a:ext cx="2664296" cy="16549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Century" panose="02040604050505020304" pitchFamily="18" charset="0"/>
              </a:rPr>
              <a:t>Метод группировки</a:t>
            </a:r>
          </a:p>
        </p:txBody>
      </p:sp>
    </p:spTree>
    <p:extLst>
      <p:ext uri="{BB962C8B-B14F-4D97-AF65-F5344CB8AC3E}">
        <p14:creationId xmlns:p14="http://schemas.microsoft.com/office/powerpoint/2010/main" val="1824202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954BF4-6556-442C-BFED-59C91ECA896B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2006/documentManagement/types"/>
    <ds:schemaRef ds:uri="9d035d7d-02e5-4a00-8b62-9a556aabc7b5"/>
    <ds:schemaRef ds:uri="http://purl.org/dc/terms/"/>
    <ds:schemaRef ds:uri="91e8d559-4d54-460d-ba58-5d5027f88b4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114</TotalTime>
  <Words>334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Century</vt:lpstr>
      <vt:lpstr>Symbol</vt:lpstr>
      <vt:lpstr>8_math</vt:lpstr>
      <vt:lpstr>Презентация PowerPoint</vt:lpstr>
      <vt:lpstr>При записи данных формул были допущены ошибки.</vt:lpstr>
      <vt:lpstr>Правильно:</vt:lpstr>
      <vt:lpstr>Презентация PowerPoint</vt:lpstr>
      <vt:lpstr>Классная работа.  Разложение многочленов на множители.</vt:lpstr>
      <vt:lpstr>Разложите числа на простые множители:</vt:lpstr>
      <vt:lpstr>Разложите числа на простые множители:</vt:lpstr>
      <vt:lpstr>Презентация PowerPoint</vt:lpstr>
      <vt:lpstr>Ответ:</vt:lpstr>
      <vt:lpstr>Презентация PowerPoint</vt:lpstr>
      <vt:lpstr>Пример:</vt:lpstr>
      <vt:lpstr>Презентация PowerPoint</vt:lpstr>
      <vt:lpstr>Презентация PowerPoint</vt:lpstr>
      <vt:lpstr>Презентация PowerPoint</vt:lpstr>
      <vt:lpstr>Проверка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Шаблон оформления</dc:subject>
  <dc:creator>Икшурма</dc:creator>
  <cp:keywords>Шаблон оформления</cp:keywords>
  <dc:description>Шаблон оформления
Корпорация Майкрософт</dc:description>
  <cp:lastModifiedBy>Икшурма</cp:lastModifiedBy>
  <cp:revision>18</cp:revision>
  <dcterms:created xsi:type="dcterms:W3CDTF">2023-12-27T06:18:21Z</dcterms:created>
  <dcterms:modified xsi:type="dcterms:W3CDTF">2023-12-27T16:26:11Z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