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wdp" ContentType="image/vnd.ms-photo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"/>
  </p:notesMasterIdLst>
  <p:sldIdLst>
    <p:sldId id="287" r:id="rId4"/>
    <p:sldId id="288" r:id="rId5"/>
    <p:sldId id="256" r:id="rId6"/>
    <p:sldId id="257" r:id="rId7"/>
    <p:sldId id="258" r:id="rId8"/>
    <p:sldId id="259" r:id="rId9"/>
    <p:sldId id="262" r:id="rId10"/>
    <p:sldId id="263" r:id="rId11"/>
    <p:sldId id="265" r:id="rId12"/>
    <p:sldId id="270" r:id="rId13"/>
    <p:sldId id="271" r:id="rId14"/>
    <p:sldId id="266" r:id="rId15"/>
    <p:sldId id="267" r:id="rId16"/>
    <p:sldId id="260" r:id="rId17"/>
    <p:sldId id="277" r:id="rId18"/>
    <p:sldId id="278" r:id="rId19"/>
    <p:sldId id="279" r:id="rId20"/>
    <p:sldId id="281" r:id="rId21"/>
    <p:sldId id="268" r:id="rId22"/>
    <p:sldId id="269" r:id="rId23"/>
    <p:sldId id="272" r:id="rId24"/>
    <p:sldId id="275" r:id="rId25"/>
    <p:sldId id="276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custDataLst>
    <p:tags r:id="rId3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fill>
          <a:solidFill>
            <a:schemeClr val="accent1">
              <a:alpha val="20000"/>
            </a:schemeClr>
          </a:solidFill>
        </a:fill>
      </a:tcStyle>
    </a:band1H>
    <a:band1V>
      <a:tcStyle>
        <a:fill>
          <a:solidFill>
            <a:schemeClr val="accent1">
              <a:alpha val="20000"/>
            </a:schemeClr>
          </a:solidFill>
        </a:fill>
      </a:tcStyle>
    </a:band1V>
    <a:lastCol>
      <a:tcTxStyle b="on"/>
    </a:lastCol>
    <a:firstCol>
      <a:tcTxStyle b="on"/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slide" Target="slides/slide16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7.xml" /><Relationship Id="rId21" Type="http://schemas.openxmlformats.org/officeDocument/2006/relationships/slide" Target="slides/slide18.xml" /><Relationship Id="rId22" Type="http://schemas.openxmlformats.org/officeDocument/2006/relationships/slide" Target="slides/slide19.xml" /><Relationship Id="rId23" Type="http://schemas.openxmlformats.org/officeDocument/2006/relationships/slide" Target="slides/slide20.xml" /><Relationship Id="rId24" Type="http://schemas.openxmlformats.org/officeDocument/2006/relationships/slide" Target="slides/slide21.xml" /><Relationship Id="rId25" Type="http://schemas.openxmlformats.org/officeDocument/2006/relationships/slide" Target="slides/slide22.xml" /><Relationship Id="rId26" Type="http://schemas.openxmlformats.org/officeDocument/2006/relationships/slide" Target="slides/slide23.xml" /><Relationship Id="rId27" Type="http://schemas.openxmlformats.org/officeDocument/2006/relationships/slide" Target="slides/slide24.xml" /><Relationship Id="rId28" Type="http://schemas.openxmlformats.org/officeDocument/2006/relationships/slide" Target="slides/slide25.xml" /><Relationship Id="rId29" Type="http://schemas.openxmlformats.org/officeDocument/2006/relationships/slide" Target="slides/slide26.xml" /><Relationship Id="rId3" Type="http://schemas.openxmlformats.org/officeDocument/2006/relationships/notesMaster" Target="notesMasters/notesMaster1.xml" /><Relationship Id="rId30" Type="http://schemas.openxmlformats.org/officeDocument/2006/relationships/slide" Target="slides/slide27.xml" /><Relationship Id="rId31" Type="http://schemas.openxmlformats.org/officeDocument/2006/relationships/slide" Target="slides/slide28.xml" /><Relationship Id="rId32" Type="http://schemas.openxmlformats.org/officeDocument/2006/relationships/tags" Target="tags/tag1.xml" /><Relationship Id="rId33" Type="http://schemas.openxmlformats.org/officeDocument/2006/relationships/presProps" Target="presProps.xml" /><Relationship Id="rId34" Type="http://schemas.openxmlformats.org/officeDocument/2006/relationships/viewProps" Target="viewProps.xml" /><Relationship Id="rId35" Type="http://schemas.openxmlformats.org/officeDocument/2006/relationships/theme" Target="theme/theme1.xml" /><Relationship Id="rId36" Type="http://schemas.openxmlformats.org/officeDocument/2006/relationships/tableStyles" Target="tableStyles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FF7192-CE60-473D-856C-C8C03C635F87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8B8AB-33C0-4083-AC33-F67762DEB1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499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2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8B8AB-33C0-4083-AC33-F67762DEB1C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000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0BB01-9D1B-4235-B68F-422187AC7EF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046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8B8AB-33C0-4083-AC33-F67762DEB1CD}" type="slidenum">
              <a:rPr lang="ru-RU" smtClean="0"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B6472-21C6-4583-9253-7BB5680FE028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CDCD-73FF-46F8-B565-B82FC952B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B6472-21C6-4583-9253-7BB5680FE028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CDCD-73FF-46F8-B565-B82FC952B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B6472-21C6-4583-9253-7BB5680FE028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CDCD-73FF-46F8-B565-B82FC952B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B6472-21C6-4583-9253-7BB5680FE028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CDCD-73FF-46F8-B565-B82FC952B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B6472-21C6-4583-9253-7BB5680FE028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DCDCD-73FF-46F8-B565-B82FC952B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B6472-21C6-4583-9253-7BB5680FE028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DDCDCD-73FF-46F8-B565-B82FC952B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theme" Target="..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0">
              <a:srgbClr val="8488C4"/>
            </a:gs>
            <a:gs pos="0">
              <a:srgbClr val="8488C4"/>
            </a:gs>
            <a:gs pos="0">
              <a:srgbClr val="5AEEEE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B6472-21C6-4583-9253-7BB5680FE028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DCDCD-73FF-46F8-B565-B82FC952BF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7" r:id="rId5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E0B6472-21C6-4583-9253-7BB5680FE028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4DDCDCD-73FF-46F8-B565-B82FC952BFD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ransition/>
  <p:timing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3.jpeg" /><Relationship Id="rId3" Type="http://schemas.openxmlformats.org/officeDocument/2006/relationships/slide" Target="slide2.xml" TargetMode="Interna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4.jpeg" /><Relationship Id="rId3" Type="http://schemas.openxmlformats.org/officeDocument/2006/relationships/slide" Target="slide2.xml" TargetMode="Interna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5.jpeg" /><Relationship Id="rId3" Type="http://schemas.openxmlformats.org/officeDocument/2006/relationships/slide" Target="slide2.xml" TargetMode="Interna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6.jpeg" /><Relationship Id="rId3" Type="http://schemas.openxmlformats.org/officeDocument/2006/relationships/slide" Target="slide2.xml" TargetMode="Interna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7.jpeg" /><Relationship Id="rId3" Type="http://schemas.microsoft.com/office/2007/relationships/hdphoto" Target="../media/image18.wdp" /><Relationship Id="rId4" Type="http://schemas.openxmlformats.org/officeDocument/2006/relationships/slide" Target="slide2.xml" TargetMode="Interna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9.jpeg" /><Relationship Id="rId3" Type="http://schemas.openxmlformats.org/officeDocument/2006/relationships/slide" Target="slide2.xml" TargetMode="Interna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0.jpeg" /><Relationship Id="rId3" Type="http://schemas.openxmlformats.org/officeDocument/2006/relationships/hyperlink" Target="http://fotki.yandex.ru/users/mingitau-vk/view/180631/?page=0" TargetMode="External" /><Relationship Id="rId4" Type="http://schemas.openxmlformats.org/officeDocument/2006/relationships/slide" Target="slide2.xml" TargetMode="Interna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Relationship Id="rId4" Type="http://schemas.openxmlformats.org/officeDocument/2006/relationships/hyperlink" Target="http://www.logoslovo.ru/media/pic_full/4/13763.jpg" TargetMode="External" /><Relationship Id="rId5" Type="http://schemas.openxmlformats.org/officeDocument/2006/relationships/slide" Target="slide2.xml" TargetMode="Interna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3.jpeg" /><Relationship Id="rId3" Type="http://schemas.openxmlformats.org/officeDocument/2006/relationships/hyperlink" Target="http://www.fotosoyuz.ru/preview/142x130-0/kv/ayb3q7/142x130,fs-KRIVONOSOV-05,08,Kriw-0231.jpg?esyihyp6" TargetMode="External" /><Relationship Id="rId4" Type="http://schemas.openxmlformats.org/officeDocument/2006/relationships/slide" Target="slide2.xml" TargetMode="Interna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4.jpeg" /><Relationship Id="rId3" Type="http://schemas.openxmlformats.org/officeDocument/2006/relationships/slide" Target="slide2.xml" TargetMode="Interna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10" Type="http://schemas.openxmlformats.org/officeDocument/2006/relationships/slide" Target="slide20.xml" TargetMode="Internal" /><Relationship Id="rId11" Type="http://schemas.openxmlformats.org/officeDocument/2006/relationships/slide" Target="slide25.xml" TargetMode="Internal" /><Relationship Id="rId12" Type="http://schemas.openxmlformats.org/officeDocument/2006/relationships/slide" Target="slide5.xml" TargetMode="Internal" /><Relationship Id="rId13" Type="http://schemas.openxmlformats.org/officeDocument/2006/relationships/slide" Target="slide6.xml" TargetMode="Internal" /><Relationship Id="rId14" Type="http://schemas.openxmlformats.org/officeDocument/2006/relationships/slide" Target="slide7.xml" TargetMode="Internal" /><Relationship Id="rId15" Type="http://schemas.openxmlformats.org/officeDocument/2006/relationships/slide" Target="slide11.xml" TargetMode="Internal" /><Relationship Id="rId16" Type="http://schemas.openxmlformats.org/officeDocument/2006/relationships/slide" Target="slide16.xml" TargetMode="Internal" /><Relationship Id="rId17" Type="http://schemas.openxmlformats.org/officeDocument/2006/relationships/slide" Target="slide21.xml" TargetMode="Internal" /><Relationship Id="rId18" Type="http://schemas.openxmlformats.org/officeDocument/2006/relationships/slide" Target="slide26.xml" TargetMode="Internal" /><Relationship Id="rId19" Type="http://schemas.openxmlformats.org/officeDocument/2006/relationships/slide" Target="slide12.xml" TargetMode="Internal" /><Relationship Id="rId2" Type="http://schemas.openxmlformats.org/officeDocument/2006/relationships/slide" Target="slide4.xml" TargetMode="Internal" /><Relationship Id="rId20" Type="http://schemas.openxmlformats.org/officeDocument/2006/relationships/slide" Target="slide17.xml" TargetMode="Internal" /><Relationship Id="rId21" Type="http://schemas.openxmlformats.org/officeDocument/2006/relationships/slide" Target="slide22.xml" TargetMode="Internal" /><Relationship Id="rId22" Type="http://schemas.openxmlformats.org/officeDocument/2006/relationships/slide" Target="slide27.xml" TargetMode="Internal" /><Relationship Id="rId23" Type="http://schemas.openxmlformats.org/officeDocument/2006/relationships/slide" Target="slide13.xml" TargetMode="Internal" /><Relationship Id="rId24" Type="http://schemas.openxmlformats.org/officeDocument/2006/relationships/slide" Target="slide18.xml" TargetMode="Internal" /><Relationship Id="rId25" Type="http://schemas.openxmlformats.org/officeDocument/2006/relationships/slide" Target="slide28.xml" TargetMode="Internal" /><Relationship Id="rId26" Type="http://schemas.openxmlformats.org/officeDocument/2006/relationships/slide" Target="slide23.xml" TargetMode="Internal" /><Relationship Id="rId3" Type="http://schemas.openxmlformats.org/officeDocument/2006/relationships/slide" Target="slide3.xml" TargetMode="Internal" /><Relationship Id="rId4" Type="http://schemas.openxmlformats.org/officeDocument/2006/relationships/slide" Target="slide9.xml" TargetMode="Internal" /><Relationship Id="rId5" Type="http://schemas.openxmlformats.org/officeDocument/2006/relationships/slide" Target="slide14.xml" TargetMode="Internal" /><Relationship Id="rId6" Type="http://schemas.openxmlformats.org/officeDocument/2006/relationships/slide" Target="slide19.xml" TargetMode="Internal" /><Relationship Id="rId7" Type="http://schemas.openxmlformats.org/officeDocument/2006/relationships/slide" Target="slide24.xml" TargetMode="Internal" /><Relationship Id="rId8" Type="http://schemas.openxmlformats.org/officeDocument/2006/relationships/slide" Target="slide10.xml" TargetMode="Internal" /><Relationship Id="rId9" Type="http://schemas.openxmlformats.org/officeDocument/2006/relationships/slide" Target="slide15.xml" TargetMode="Interna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5.jpeg" /><Relationship Id="rId3" Type="http://schemas.openxmlformats.org/officeDocument/2006/relationships/slide" Target="slide2.xml" TargetMode="Interna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6.jpeg" /><Relationship Id="rId3" Type="http://schemas.openxmlformats.org/officeDocument/2006/relationships/slide" Target="slide2.xml" TargetMode="Interna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27.jpeg" /><Relationship Id="rId4" Type="http://schemas.openxmlformats.org/officeDocument/2006/relationships/slide" Target="slide2.xml" TargetMode="Internal" /><Relationship Id="rId5" Type="http://schemas.openxmlformats.org/officeDocument/2006/relationships/image" Target="../media/image28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slide" Target="slide2.xml" TargetMode="Internal" /><Relationship Id="rId3" Type="http://schemas.openxmlformats.org/officeDocument/2006/relationships/image" Target="../media/image29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0.jpeg" /><Relationship Id="rId3" Type="http://schemas.openxmlformats.org/officeDocument/2006/relationships/hyperlink" Target="http://www.fegi.ru/PRIMORYE/HISTORY/pop4.jpg" TargetMode="External" /><Relationship Id="rId4" Type="http://schemas.openxmlformats.org/officeDocument/2006/relationships/slide" Target="slide2.xml" TargetMode="Interna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1.jpeg" /><Relationship Id="rId3" Type="http://schemas.openxmlformats.org/officeDocument/2006/relationships/hyperlink" Target="http://www.fegi.ru/PRIMORYE/HISTORY/pop2.jpg" TargetMode="External" /><Relationship Id="rId4" Type="http://schemas.openxmlformats.org/officeDocument/2006/relationships/slide" Target="slide2.xml" TargetMode="Interna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2.jpeg" /><Relationship Id="rId3" Type="http://schemas.openxmlformats.org/officeDocument/2006/relationships/hyperlink" Target="http://wiki.ippk.ru/images/7/7d/%D0%A3%D0%BB%D1%8C%D1%87%D0%B8.jpg" TargetMode="External" /><Relationship Id="rId4" Type="http://schemas.openxmlformats.org/officeDocument/2006/relationships/slide" Target="slide2.xml" TargetMode="Interna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3.jpeg" /><Relationship Id="rId3" Type="http://schemas.openxmlformats.org/officeDocument/2006/relationships/hyperlink" Target="http://old.risk.ru/rus/pics/gallery/belousov/022.jpg" TargetMode="External" /><Relationship Id="rId4" Type="http://schemas.openxmlformats.org/officeDocument/2006/relationships/slide" Target="slide2.xml" TargetMode="Internal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4.jpeg" /><Relationship Id="rId3" Type="http://schemas.openxmlformats.org/officeDocument/2006/relationships/hyperlink" Target="http://vse-skazki.ru/images/stories/Izobradzeniya_iz_skazok/Narodnie_skazki/n/nivxskie/Kylgin.jpg" TargetMode="External" /><Relationship Id="rId4" Type="http://schemas.openxmlformats.org/officeDocument/2006/relationships/slide" Target="slide2.xml" TargetMode="Interna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3.jpeg" /><Relationship Id="rId4" Type="http://schemas.openxmlformats.org/officeDocument/2006/relationships/slide" Target="slide2.xml" TargetMode="Interna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4.png" /><Relationship Id="rId3" Type="http://schemas.openxmlformats.org/officeDocument/2006/relationships/slide" Target="slide2.xml" TargetMode="Interna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5.jpeg" /><Relationship Id="rId3" Type="http://schemas.openxmlformats.org/officeDocument/2006/relationships/slide" Target="slide2.xml" TargetMode="Interna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6.jpeg" /><Relationship Id="rId3" Type="http://schemas.openxmlformats.org/officeDocument/2006/relationships/slide" Target="slide2.xml" TargetMode="Interna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7.jpeg" /><Relationship Id="rId4" Type="http://schemas.openxmlformats.org/officeDocument/2006/relationships/image" Target="../media/image8.jpeg" /><Relationship Id="rId5" Type="http://schemas.openxmlformats.org/officeDocument/2006/relationships/image" Target="../media/image9.jpeg" /><Relationship Id="rId6" Type="http://schemas.openxmlformats.org/officeDocument/2006/relationships/image" Target="../media/image10.jpeg" /><Relationship Id="rId7" Type="http://schemas.openxmlformats.org/officeDocument/2006/relationships/image" Target="../media/image11.jpeg" /><Relationship Id="rId8" Type="http://schemas.openxmlformats.org/officeDocument/2006/relationships/slide" Target="slide2.xml" TargetMode="Interna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2.jpeg" /><Relationship Id="rId3" Type="http://schemas.openxmlformats.org/officeDocument/2006/relationships/slide" Target="slide2.xml" TargetMode="Interna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Прямоугольник 5"/>
          <p:cNvSpPr/>
          <p:nvPr/>
        </p:nvSpPr>
        <p:spPr>
          <a:xfrm>
            <a:off x="333635" y="1916832"/>
            <a:ext cx="8476744" cy="197383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Здесь Родины моей начало</a:t>
            </a:r>
            <a:endParaRPr lang="ru-RU" sz="5400" b="1" cap="none" spc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-180528" y="764704"/>
            <a:ext cx="4211668" cy="5411807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i="1" smtClean="0">
                <a:solidFill>
                  <a:schemeClr val="tx2">
                    <a:lumMod val="75000"/>
                  </a:schemeClr>
                </a:solidFill>
              </a:rPr>
              <a:t>Этот мемориал состоит из двух частей – впереди пятиметровая фигура женщины со скорбно опущенной головой в русском платке и с пальмовой веткой в руках – символом воинской доблести.</a:t>
            </a:r>
          </a:p>
          <a:p>
            <a:pPr algn="ctr">
              <a:buNone/>
            </a:pPr>
            <a:r>
              <a:rPr lang="ru-RU" b="1" i="1" smtClean="0">
                <a:solidFill>
                  <a:schemeClr val="tx2">
                    <a:lumMod val="75000"/>
                  </a:schemeClr>
                </a:solidFill>
              </a:rPr>
              <a:t> За ней установлено символическое знамя с тремя частями (пилонами) с общим заголовком из больших объемных металлических букв: « Памяти борцам, погибшим за победу советской власти на Нижнем Амуре. </a:t>
            </a:r>
          </a:p>
          <a:p>
            <a:pPr algn="ctr">
              <a:buNone/>
            </a:pPr>
            <a:r>
              <a:rPr lang="ru-RU" b="1" i="1" smtClean="0">
                <a:solidFill>
                  <a:schemeClr val="tx2">
                    <a:lumMod val="75000"/>
                  </a:schemeClr>
                </a:solidFill>
              </a:rPr>
              <a:t>1918 – 1922»</a:t>
            </a:r>
          </a:p>
          <a:p>
            <a:pPr algn="ctr"/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3741534" y="5157192"/>
            <a:ext cx="4214842" cy="1649532"/>
          </a:xfrm>
        </p:spPr>
        <p:txBody>
          <a:bodyPr>
            <a:noAutofit/>
          </a:bodyPr>
          <a:lstStyle/>
          <a:p>
            <a:pPr algn="ctr"/>
            <a:r>
              <a:rPr lang="ru-RU" sz="3800">
                <a:solidFill>
                  <a:schemeClr val="bg1">
                    <a:lumMod val="50000"/>
                  </a:schemeClr>
                </a:solidFill>
                <a:latin typeface="Cambria" pitchFamily="18" charset="0"/>
                <a:ea typeface="+mj-ea"/>
                <a:cs typeface="+mj-cs"/>
              </a:rPr>
              <a:t>Мемориал</a:t>
            </a:r>
            <a:r>
              <a:rPr lang="ru-RU" sz="3800" i="1" smtClean="0"/>
              <a:t> </a:t>
            </a:r>
            <a:r>
              <a:rPr lang="ru-RU" sz="3800">
                <a:solidFill>
                  <a:schemeClr val="bg1">
                    <a:lumMod val="50000"/>
                  </a:schemeClr>
                </a:solidFill>
                <a:latin typeface="Cambria" pitchFamily="18" charset="0"/>
                <a:ea typeface="+mj-ea"/>
                <a:cs typeface="+mj-cs"/>
              </a:rPr>
              <a:t>«Скорбящая мать</a:t>
            </a:r>
            <a:r>
              <a:rPr lang="ru-RU" sz="3800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  <a:ea typeface="+mj-ea"/>
                <a:cs typeface="+mj-cs"/>
              </a:rPr>
              <a:t>»</a:t>
            </a:r>
            <a:endParaRPr lang="ru-RU" sz="380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pic>
        <p:nvPicPr>
          <p:cNvPr id="11" name="Picture 4" descr="PICT012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 bwMode="auto">
          <a:xfrm>
            <a:off x="3983999" y="764704"/>
            <a:ext cx="5124514" cy="4363051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792088"/>
          </a:xfrm>
        </p:spPr>
        <p:txBody>
          <a:bodyPr/>
          <a:lstStyle/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Памятники(20</a:t>
            </a:r>
            <a:r>
              <a:rPr lang="ru-RU" b="1">
                <a:solidFill>
                  <a:srgbClr val="002060"/>
                </a:solidFill>
                <a:latin typeface="Cambria" pitchFamily="18" charset="0"/>
              </a:rPr>
              <a:t>)</a:t>
            </a:r>
            <a:endParaRPr lang="ru-RU"/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100392" y="6093296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12160" y="3789040"/>
            <a:ext cx="76335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0" b="1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  <a:ea typeface="+mj-ea"/>
                <a:cs typeface="+mj-cs"/>
              </a:rPr>
              <a:t>?</a:t>
            </a:r>
            <a:endParaRPr lang="ru-RU" sz="10000" b="1">
              <a:solidFill>
                <a:schemeClr val="bg1">
                  <a:lumMod val="50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9512" y="929810"/>
            <a:ext cx="4680520" cy="451541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6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Полное наименование этого памятника звучит так</a:t>
            </a:r>
            <a:r>
              <a:rPr lang="ru-RU" sz="2600" b="1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:</a:t>
            </a:r>
          </a:p>
          <a:p>
            <a:pPr algn="ctr">
              <a:buNone/>
            </a:pPr>
            <a:r>
              <a:rPr lang="ru-RU" sz="2600" b="1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«Надгробный </a:t>
            </a:r>
            <a:r>
              <a:rPr lang="ru-RU" sz="26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памятник первому председателю Нижне-Амурского обелисполкома, старому революционеру – ленинцу, члену партии с 1903 года……»</a:t>
            </a:r>
          </a:p>
          <a:p>
            <a:pPr algn="ctr">
              <a:buNone/>
            </a:pPr>
            <a:r>
              <a:rPr lang="ru-RU" sz="26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В честь кого он установлен?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71600" y="5733256"/>
            <a:ext cx="6840760" cy="639762"/>
          </a:xfrm>
        </p:spPr>
        <p:txBody>
          <a:bodyPr>
            <a:noAutofit/>
          </a:bodyPr>
          <a:lstStyle/>
          <a:p>
            <a:r>
              <a:rPr lang="ru-RU" sz="3800" err="1">
                <a:solidFill>
                  <a:schemeClr val="bg1">
                    <a:lumMod val="50000"/>
                  </a:schemeClr>
                </a:solidFill>
                <a:latin typeface="Cambria" pitchFamily="18" charset="0"/>
                <a:ea typeface="+mj-ea"/>
                <a:cs typeface="+mj-cs"/>
              </a:rPr>
              <a:t>Кантер Оскар </a:t>
            </a:r>
            <a:r>
              <a:rPr lang="ru-RU" sz="3800" err="1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  <a:ea typeface="+mj-ea"/>
                <a:cs typeface="+mj-cs"/>
              </a:rPr>
              <a:t>Кристапович</a:t>
            </a:r>
            <a:endParaRPr lang="ru-RU" sz="3800">
              <a:solidFill>
                <a:schemeClr val="bg1">
                  <a:lumMod val="50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7" name="Picture 4" descr="PICT027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 l="26473" r="9897"/>
          <a:stretch>
            <a:fillRect/>
          </a:stretch>
        </p:blipFill>
        <p:spPr bwMode="auto">
          <a:xfrm>
            <a:off x="4961680" y="858281"/>
            <a:ext cx="4074816" cy="4802967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8" name="Прямоугольник 7"/>
          <p:cNvSpPr/>
          <p:nvPr/>
        </p:nvSpPr>
        <p:spPr>
          <a:xfrm>
            <a:off x="6198516" y="4293096"/>
            <a:ext cx="893764" cy="428628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Памятники(30</a:t>
            </a:r>
            <a:r>
              <a:rPr lang="ru-RU" b="1">
                <a:solidFill>
                  <a:srgbClr val="002060"/>
                </a:solidFill>
                <a:latin typeface="Cambria" pitchFamily="18" charset="0"/>
              </a:rPr>
              <a:t>)</a:t>
            </a:r>
            <a:endParaRPr lang="ru-RU"/>
          </a:p>
        </p:txBody>
      </p:sp>
      <p:sp>
        <p:nvSpPr>
          <p:cNvPr id="10" name="Управляющая кнопка: возврат 9">
            <a:hlinkClick r:id="rId3" action="ppaction://hlinksldjump" highlightClick="1"/>
          </p:cNvPr>
          <p:cNvSpPr/>
          <p:nvPr/>
        </p:nvSpPr>
        <p:spPr>
          <a:xfrm>
            <a:off x="7956376" y="5949280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012160" y="3789040"/>
            <a:ext cx="76335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0" b="1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  <a:ea typeface="+mj-ea"/>
                <a:cs typeface="+mj-cs"/>
              </a:rPr>
              <a:t>?</a:t>
            </a:r>
            <a:endParaRPr lang="ru-RU" sz="10000" b="1">
              <a:solidFill>
                <a:schemeClr val="bg1">
                  <a:lumMod val="50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85720" y="620688"/>
            <a:ext cx="8174712" cy="1357322"/>
          </a:xfrm>
        </p:spPr>
        <p:txBody>
          <a:bodyPr>
            <a:normAutofit/>
          </a:bodyPr>
          <a:lstStyle/>
          <a:p>
            <a:pPr algn="ctr"/>
            <a:r>
              <a:rPr lang="ru-RU" i="1">
                <a:solidFill>
                  <a:schemeClr val="tx2">
                    <a:lumMod val="75000"/>
                  </a:schemeClr>
                </a:solidFill>
              </a:rPr>
              <a:t>Где расположен Памятный знак в честь 125 – летия города </a:t>
            </a:r>
            <a:r>
              <a:rPr lang="ru-RU" i="1" smtClean="0">
                <a:solidFill>
                  <a:schemeClr val="tx2">
                    <a:lumMod val="75000"/>
                  </a:schemeClr>
                </a:solidFill>
              </a:rPr>
              <a:t>Николаевска-на-Амуре. Когда он установлен?</a:t>
            </a:r>
            <a:endParaRPr lang="ru-RU" i="1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960237" y="5052317"/>
            <a:ext cx="6852123" cy="176105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Памятный знак установлен в августе 1975 года в устье реки Куегды в память того, что при Невельском в эту реку заходили мелкие суда (шлюпки, лодки, вельботы и т.д.)  для отстоя или </a:t>
            </a:r>
            <a:r>
              <a:rPr lang="ru-RU" b="1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на зимовку</a:t>
            </a:r>
            <a:r>
              <a:rPr lang="ru-RU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.  ( ул. Советская)</a:t>
            </a:r>
          </a:p>
          <a:p>
            <a:pPr marL="0" indent="0" algn="ctr">
              <a:buNone/>
            </a:pPr>
            <a:endParaRPr lang="ru-RU"/>
          </a:p>
        </p:txBody>
      </p:sp>
      <p:pic>
        <p:nvPicPr>
          <p:cNvPr id="9" name="Picture 4" descr="БАЙКАЛ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1763688" y="1484784"/>
            <a:ext cx="5270015" cy="350534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6" name="Заголовок 1"/>
          <p:cNvSpPr txBox="1"/>
          <p:nvPr/>
        </p:nvSpPr>
        <p:spPr>
          <a:xfrm>
            <a:off x="539552" y="44624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Памятники(40)</a:t>
            </a:r>
            <a:endParaRPr lang="ru-RU"/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7956376" y="5949280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891001" y="3645024"/>
            <a:ext cx="76335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0" b="1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  <a:ea typeface="+mj-ea"/>
                <a:cs typeface="+mj-cs"/>
              </a:rPr>
              <a:t>?</a:t>
            </a:r>
            <a:endParaRPr lang="ru-RU" sz="10000" b="1">
              <a:solidFill>
                <a:schemeClr val="bg1">
                  <a:lumMod val="50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764704"/>
            <a:ext cx="4186238" cy="49831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25 сентября 1967 года командование воинской части № 13178 обратилось к горисполкому за разрешением открыть на створном знаке ( угол улиц Читинской и Охотской ) бронзовый барельеф. Кому он посвящен?</a:t>
            </a:r>
          </a:p>
          <a:p>
            <a:endParaRPr lang="ru-RU"/>
          </a:p>
        </p:txBody>
      </p:sp>
      <p:pic>
        <p:nvPicPr>
          <p:cNvPr id="5" name="Picture 4" descr="PICT014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09902" y="723851"/>
            <a:ext cx="4162098" cy="5549465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922114"/>
          </a:xfrm>
        </p:spPr>
        <p:txBody>
          <a:bodyPr/>
          <a:lstStyle/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Памятники(50</a:t>
            </a:r>
            <a:r>
              <a:rPr lang="ru-RU" b="1">
                <a:solidFill>
                  <a:srgbClr val="002060"/>
                </a:solidFill>
                <a:latin typeface="Cambria" pitchFamily="18" charset="0"/>
              </a:rPr>
              <a:t>)</a:t>
            </a:r>
            <a:endParaRPr lang="ru-RU"/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8207896" y="6209928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700720" y="4700170"/>
            <a:ext cx="367240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600" b="1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Г.И</a:t>
            </a:r>
            <a:r>
              <a:rPr lang="ru-RU" sz="2600" b="1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. Невельскому </a:t>
            </a:r>
            <a:endParaRPr lang="ru-RU" sz="2600" b="1" smtClean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pPr algn="ctr">
              <a:buNone/>
            </a:pPr>
            <a:r>
              <a:rPr lang="ru-RU" sz="2200" b="1" smtClean="0">
                <a:solidFill>
                  <a:srgbClr val="002060"/>
                </a:solidFill>
                <a:latin typeface="Cambria" pitchFamily="18" charset="0"/>
              </a:rPr>
              <a:t>с </a:t>
            </a:r>
            <a:r>
              <a:rPr lang="ru-RU" sz="2200" b="1">
                <a:solidFill>
                  <a:srgbClr val="002060"/>
                </a:solidFill>
                <a:latin typeface="Cambria" pitchFamily="18" charset="0"/>
              </a:rPr>
              <a:t>указанием даты рождения и смерти как основателя российской гидрографии в Амурском лимане.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3597984"/>
            <a:ext cx="76335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0" b="1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  <a:ea typeface="+mj-ea"/>
                <a:cs typeface="+mj-cs"/>
              </a:rPr>
              <a:t>?</a:t>
            </a:r>
            <a:endParaRPr lang="ru-RU" sz="10000" b="1">
              <a:solidFill>
                <a:schemeClr val="bg1">
                  <a:lumMod val="50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Прямоугольник 9"/>
          <p:cNvSpPr/>
          <p:nvPr/>
        </p:nvSpPr>
        <p:spPr>
          <a:xfrm>
            <a:off x="971600" y="3218200"/>
            <a:ext cx="288032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6023" y="966738"/>
            <a:ext cx="8166862" cy="1454150"/>
          </a:xfrm>
        </p:spPr>
        <p:txBody>
          <a:bodyPr>
            <a:noAutofit/>
          </a:bodyPr>
          <a:lstStyle/>
          <a:p>
            <a:pPr algn="ctr"/>
            <a:r>
              <a:rPr lang="ru-RU" sz="300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Этот известный писатель посетил наш город. Его именем названа одна из школ города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99992" y="3789040"/>
            <a:ext cx="4041775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Антон Павлович Чехов</a:t>
            </a:r>
          </a:p>
        </p:txBody>
      </p:sp>
      <p:pic>
        <p:nvPicPr>
          <p:cNvPr id="7" name="Picture 2" descr="C:\Documents and Settings\1\Рабочий стол\ДОД 2012\чехов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55" b="13527"/>
          <a:stretch>
            <a:fillRect/>
          </a:stretch>
        </p:blipFill>
        <p:spPr bwMode="auto">
          <a:xfrm>
            <a:off x="580485" y="2492896"/>
            <a:ext cx="3421006" cy="4158515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/>
          <p:nvPr/>
        </p:nvSpPr>
        <p:spPr>
          <a:xfrm>
            <a:off x="611560" y="44624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Историческая география(10)</a:t>
            </a:r>
            <a:endParaRPr lang="ru-RU"/>
          </a:p>
        </p:txBody>
      </p:sp>
      <p:sp>
        <p:nvSpPr>
          <p:cNvPr id="11" name="Управляющая кнопка: возврат 10">
            <a:hlinkClick r:id="rId4" action="ppaction://hlinksldjump" highlightClick="1"/>
          </p:cNvPr>
          <p:cNvSpPr/>
          <p:nvPr/>
        </p:nvSpPr>
        <p:spPr>
          <a:xfrm>
            <a:off x="8207896" y="6209928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45232" y="908720"/>
            <a:ext cx="7211144" cy="20162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В устье  этой </a:t>
            </a:r>
            <a:r>
              <a:rPr lang="ru-RU" sz="2800" b="1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дальневосточной  </a:t>
            </a:r>
            <a:r>
              <a:rPr lang="ru-RU" sz="28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реки  впервые вошел русский парусник «Байкал»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627784" y="5949948"/>
            <a:ext cx="3816424" cy="68093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200" smtClean="0"/>
              <a:t> </a:t>
            </a:r>
            <a:r>
              <a:rPr lang="ru-RU" sz="4200" b="1" err="1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Куегда</a:t>
            </a:r>
            <a:endParaRPr lang="ru-RU" sz="4200" b="1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7" name="Picture 2" descr="C:\Documents and Settings\1\Рабочий стол\ДОД 2012\улицы\старые открытки Николаевска\р. Камор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4" t="12420" r="7324" b="8902"/>
          <a:stretch>
            <a:fillRect/>
          </a:stretch>
        </p:blipFill>
        <p:spPr bwMode="auto">
          <a:xfrm>
            <a:off x="1285852" y="2357430"/>
            <a:ext cx="6244746" cy="3657637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/>
          <p:cNvSpPr txBox="1"/>
          <p:nvPr/>
        </p:nvSpPr>
        <p:spPr>
          <a:xfrm>
            <a:off x="611560" y="11663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Историческая география(20)</a:t>
            </a: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69709" y="4293096"/>
            <a:ext cx="76335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0" b="1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  <a:ea typeface="+mj-ea"/>
                <a:cs typeface="+mj-cs"/>
              </a:rPr>
              <a:t>?</a:t>
            </a:r>
            <a:endParaRPr lang="ru-RU" sz="10000" b="1">
              <a:solidFill>
                <a:schemeClr val="bg1">
                  <a:lumMod val="50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2" name="Управляющая кнопка: возврат 11">
            <a:hlinkClick r:id="rId3" action="ppaction://hlinksldjump" highlightClick="1"/>
          </p:cNvPr>
          <p:cNvSpPr/>
          <p:nvPr/>
        </p:nvSpPr>
        <p:spPr>
          <a:xfrm>
            <a:off x="8207896" y="6209928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Прямоугольник 9"/>
          <p:cNvSpPr/>
          <p:nvPr/>
        </p:nvSpPr>
        <p:spPr>
          <a:xfrm>
            <a:off x="1979712" y="3068960"/>
            <a:ext cx="20162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71896" y="1052736"/>
            <a:ext cx="7428495" cy="125412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Как назывался Нижнеамурский форпост  в устье  Амура?</a:t>
            </a:r>
          </a:p>
          <a:p>
            <a:pPr algn="ctr">
              <a:buNone/>
            </a:pPr>
            <a:endParaRPr lang="ru-RU" sz="320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084168" y="3501008"/>
            <a:ext cx="3096344" cy="116856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400" b="1" err="1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Чныррахская крепость  </a:t>
            </a:r>
          </a:p>
          <a:p>
            <a:pPr marL="0" indent="0" algn="ctr">
              <a:buNone/>
            </a:pPr>
            <a:endParaRPr lang="ru-RU" sz="3400" b="1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7" name="Рисунок 6" descr="http://img-fotki.yandex.ru/get/11/mingitau-vk.7/0_2c196_4478bcc3_L">
            <a:hlinkClick r:id="rId3"/>
          </p:cNvPr>
          <p:cNvPicPr/>
          <p:nvPr/>
        </p:nvPicPr>
        <p:blipFill>
          <a:blip r:embed="rId2"/>
          <a:srcRect l="13800" b="35436"/>
          <a:stretch>
            <a:fillRect/>
          </a:stretch>
        </p:blipFill>
        <p:spPr bwMode="auto">
          <a:xfrm>
            <a:off x="251520" y="2210350"/>
            <a:ext cx="5832648" cy="4104456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8" name="Заголовок 1"/>
          <p:cNvSpPr txBox="1"/>
          <p:nvPr/>
        </p:nvSpPr>
        <p:spPr>
          <a:xfrm>
            <a:off x="611560" y="116632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Историческая география(30)</a:t>
            </a:r>
            <a:endParaRPr lang="ru-RU"/>
          </a:p>
        </p:txBody>
      </p:sp>
      <p:sp>
        <p:nvSpPr>
          <p:cNvPr id="11" name="Управляющая кнопка: возврат 10">
            <a:hlinkClick r:id="rId4" action="ppaction://hlinksldjump" highlightClick="1"/>
          </p:cNvPr>
          <p:cNvSpPr/>
          <p:nvPr/>
        </p:nvSpPr>
        <p:spPr>
          <a:xfrm>
            <a:off x="8207896" y="6209928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Прямоугольник 8"/>
          <p:cNvSpPr/>
          <p:nvPr/>
        </p:nvSpPr>
        <p:spPr>
          <a:xfrm>
            <a:off x="5724128" y="2861915"/>
            <a:ext cx="20162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95354" y="2038926"/>
            <a:ext cx="5136316" cy="398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4624"/>
            <a:ext cx="8280920" cy="3042415"/>
          </a:xfrm>
        </p:spPr>
        <p:txBody>
          <a:bodyPr>
            <a:noAutofit/>
          </a:bodyPr>
          <a:lstStyle/>
          <a:p>
            <a:r>
              <a:rPr lang="ru-RU" sz="3200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Современное название острова Удд, </a:t>
            </a:r>
            <a:r>
              <a:rPr lang="ru-RU" sz="320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на который совершил вынужденную посадку экипаж </a:t>
            </a:r>
            <a:r>
              <a:rPr lang="ru-RU" sz="3200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В.П.Чкалова?</a:t>
            </a:r>
            <a:endParaRPr lang="ru-RU" sz="3200">
              <a:solidFill>
                <a:srgbClr val="002060"/>
              </a:solidFill>
              <a:latin typeface="Cambria" panose="02040503050406030204" pitchFamily="18" charset="0"/>
              <a:ea typeface="+mj-ea"/>
              <a:cs typeface="+mj-cs"/>
            </a:endParaRPr>
          </a:p>
          <a:p>
            <a:endParaRPr lang="ru-RU" sz="3200">
              <a:solidFill>
                <a:srgbClr val="002060"/>
              </a:solidFill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98731" y="5877272"/>
            <a:ext cx="4041775" cy="7920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200" b="1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о.Чкалов</a:t>
            </a:r>
            <a:endParaRPr lang="ru-RU" sz="4200" b="1">
              <a:solidFill>
                <a:schemeClr val="bg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7" name="Содержимое 6" descr="http://www.logoslovo.ru/media/pic_full/4/13763.jpg">
            <a:hlinkClick r:id="rId4" tgtFrame="_blank"/>
          </p:cNvPr>
          <p:cNvPicPr>
            <a:picLocks noGrp="1"/>
          </p:cNvPicPr>
          <p:nvPr>
            <p:ph sz="half" idx="2"/>
          </p:nvPr>
        </p:nvPicPr>
        <p:blipFill>
          <a:blip r:embed="rId3">
            <a:lum bright="-20000" contrast="30000"/>
          </a:blip>
          <a:stretch>
            <a:fillRect/>
          </a:stretch>
        </p:blipFill>
        <p:spPr bwMode="auto">
          <a:xfrm>
            <a:off x="251520" y="2918334"/>
            <a:ext cx="3600400" cy="2232248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8" name="Заголовок 1"/>
          <p:cNvSpPr txBox="1"/>
          <p:nvPr/>
        </p:nvSpPr>
        <p:spPr>
          <a:xfrm>
            <a:off x="611560" y="44624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Историческая география(40)</a:t>
            </a:r>
            <a:endParaRPr lang="ru-RU"/>
          </a:p>
        </p:txBody>
      </p:sp>
      <p:sp>
        <p:nvSpPr>
          <p:cNvPr id="10" name="Управляющая кнопка: возврат 9">
            <a:hlinkClick r:id="rId5" action="ppaction://hlinksldjump" highlightClick="1"/>
          </p:cNvPr>
          <p:cNvSpPr/>
          <p:nvPr/>
        </p:nvSpPr>
        <p:spPr>
          <a:xfrm>
            <a:off x="8207896" y="6209928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Прямоугольник 9"/>
          <p:cNvSpPr/>
          <p:nvPr/>
        </p:nvSpPr>
        <p:spPr>
          <a:xfrm>
            <a:off x="3491880" y="2636912"/>
            <a:ext cx="20162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Содержимое 6" descr="http://www.fotosoyuz.ru/preview/142x130-0/kv/ayb3q7/142x130,fs-KRIVONOSOV-05,08,Kriw-0231.jpg?esyihyp6">
            <a:hlinkClick r:id="rId3" tgtFrame="_blank"/>
          </p:cNvPr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1475656" y="1916832"/>
            <a:ext cx="6264696" cy="4104456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3892" y="980728"/>
            <a:ext cx="8424936" cy="1008112"/>
          </a:xfrm>
        </p:spPr>
        <p:txBody>
          <a:bodyPr>
            <a:noAutofit/>
          </a:bodyPr>
          <a:lstStyle/>
          <a:p>
            <a:pPr algn="ctr"/>
            <a:r>
              <a:rPr lang="ru-RU" sz="360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Название этого села с  нивхского языка переводится «Яма»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555776" y="5949280"/>
            <a:ext cx="4041775" cy="824955"/>
          </a:xfrm>
        </p:spPr>
        <p:txBody>
          <a:bodyPr/>
          <a:lstStyle/>
          <a:p>
            <a:pPr marL="0" indent="0" algn="ctr">
              <a:buNone/>
            </a:pPr>
            <a:r>
              <a:rPr lang="ru-RU" smtClean="0"/>
              <a:t> </a:t>
            </a:r>
            <a:r>
              <a:rPr lang="ru-RU" sz="4200" b="1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Маго</a:t>
            </a:r>
          </a:p>
          <a:p>
            <a:endParaRPr lang="ru-RU" smtClean="0"/>
          </a:p>
          <a:p>
            <a:endParaRPr lang="ru-RU"/>
          </a:p>
        </p:txBody>
      </p:sp>
      <p:sp>
        <p:nvSpPr>
          <p:cNvPr id="8" name="Заголовок 1"/>
          <p:cNvSpPr txBox="1"/>
          <p:nvPr/>
        </p:nvSpPr>
        <p:spPr>
          <a:xfrm>
            <a:off x="611560" y="-27384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Историческая география(50)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-252536" y="1052736"/>
            <a:ext cx="20162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Управляющая кнопка: возврат 10">
            <a:hlinkClick r:id="rId4" action="ppaction://hlinksldjump" highlightClick="1"/>
          </p:cNvPr>
          <p:cNvSpPr/>
          <p:nvPr/>
        </p:nvSpPr>
        <p:spPr>
          <a:xfrm>
            <a:off x="8207896" y="6209928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052736"/>
            <a:ext cx="4608512" cy="5184576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22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Во второй половине 90 –х годов </a:t>
            </a:r>
            <a:r>
              <a:rPr lang="en-US" sz="22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XIX</a:t>
            </a:r>
            <a:r>
              <a:rPr lang="ru-RU" sz="22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 столетия на Нижнем Амуре из года в год стал наблюдаться стабильный экономический подъём. </a:t>
            </a:r>
          </a:p>
          <a:p>
            <a:pPr algn="ctr">
              <a:lnSpc>
                <a:spcPct val="90000"/>
              </a:lnSpc>
              <a:buNone/>
            </a:pPr>
            <a:r>
              <a:rPr lang="ru-RU" sz="22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31 января 1900 года, наконец, было получено долгожданное решение  об открытие в Николаевске низшей ремесленной школы. </a:t>
            </a:r>
          </a:p>
          <a:p>
            <a:pPr algn="ctr">
              <a:lnSpc>
                <a:spcPct val="90000"/>
              </a:lnSpc>
              <a:buNone/>
            </a:pPr>
            <a:r>
              <a:rPr lang="ru-RU" sz="22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15 февраля городская дума выделяет под строительство ремесленной школы солидный участок земли…</a:t>
            </a:r>
          </a:p>
          <a:p>
            <a:pPr algn="ctr">
              <a:lnSpc>
                <a:spcPct val="90000"/>
              </a:lnSpc>
              <a:buNone/>
            </a:pPr>
            <a:r>
              <a:rPr lang="ru-RU" sz="22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Где расположено и чем занято это здание сейчас?</a:t>
            </a:r>
          </a:p>
        </p:txBody>
      </p:sp>
      <p:pic>
        <p:nvPicPr>
          <p:cNvPr id="5" name="Picture 4" descr="PICT022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11674"/>
          <a:stretch>
            <a:fillRect/>
          </a:stretch>
        </p:blipFill>
        <p:spPr bwMode="auto">
          <a:xfrm>
            <a:off x="179512" y="1412776"/>
            <a:ext cx="4392488" cy="4392488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6" name="Заголовок 1"/>
          <p:cNvSpPr txBox="1"/>
          <p:nvPr/>
        </p:nvSpPr>
        <p:spPr>
          <a:xfrm>
            <a:off x="582186" y="44624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Старинные здания(10)</a:t>
            </a:r>
            <a:endParaRPr lang="ru-RU"/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8207896" y="6209928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056343"/>
              </p:ext>
            </p:extLst>
          </p:nvPr>
        </p:nvGraphicFramePr>
        <p:xfrm>
          <a:off x="251521" y="-99392"/>
          <a:ext cx="8712969" cy="684076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3186084"/>
                <a:gridCol w="1105377"/>
                <a:gridCol w="1105377"/>
                <a:gridCol w="1105377"/>
                <a:gridCol w="1105377"/>
                <a:gridCol w="1105377"/>
              </a:tblGrid>
              <a:tr h="1172951">
                <a:tc>
                  <a:txBody>
                    <a:bodyPr vert="horz" wrap="square"/>
                    <a:lstStyle/>
                    <a:p>
                      <a:pPr algn="ctr"/>
                      <a:endParaRPr lang="ru-RU" sz="320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</a:tr>
              <a:tr h="1266769">
                <a:tc>
                  <a:txBody>
                    <a:bodyPr vert="horz" wrap="square"/>
                    <a:lstStyle/>
                    <a:p>
                      <a:pPr algn="ctr"/>
                      <a:endParaRPr lang="ru-RU" sz="3200">
                        <a:solidFill>
                          <a:srgbClr val="C0000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</a:tr>
              <a:tr h="1425115">
                <a:tc>
                  <a:txBody>
                    <a:bodyPr vert="horz" wrap="square"/>
                    <a:lstStyle/>
                    <a:p>
                      <a:pPr algn="ctr"/>
                      <a:endParaRPr lang="ru-RU" sz="3200" b="1" kern="1200">
                        <a:solidFill>
                          <a:srgbClr val="C00000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</a:tr>
              <a:tr h="1266769">
                <a:tc>
                  <a:txBody>
                    <a:bodyPr vert="horz" wrap="square"/>
                    <a:lstStyle/>
                    <a:p>
                      <a:pPr algn="ctr"/>
                      <a:endParaRPr lang="ru-RU" sz="3200" b="1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</a:tr>
              <a:tr h="1709156">
                <a:tc>
                  <a:txBody>
                    <a:bodyPr vert="horz" wrap="square"/>
                    <a:lstStyle/>
                    <a:p>
                      <a:pPr algn="ctr"/>
                      <a:endParaRPr lang="ru-RU" sz="3200" b="1">
                        <a:solidFill>
                          <a:srgbClr val="C0000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4608004" y="116632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20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3491880" y="116632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10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3521305" y="1268760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10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>
            <a:hlinkClick r:id="rId5" action="ppaction://hlinksldjump"/>
          </p:cNvPr>
          <p:cNvSpPr/>
          <p:nvPr/>
        </p:nvSpPr>
        <p:spPr>
          <a:xfrm>
            <a:off x="3491880" y="2636912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10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>
            <a:hlinkClick r:id="rId6" action="ppaction://hlinksldjump"/>
          </p:cNvPr>
          <p:cNvSpPr/>
          <p:nvPr/>
        </p:nvSpPr>
        <p:spPr>
          <a:xfrm>
            <a:off x="3474934" y="4005064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10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3474934" y="5445224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10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>
            <a:hlinkClick r:id="rId8" action="ppaction://hlinksldjump"/>
          </p:cNvPr>
          <p:cNvSpPr/>
          <p:nvPr/>
        </p:nvSpPr>
        <p:spPr>
          <a:xfrm>
            <a:off x="4632864" y="1268760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20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>
            <a:hlinkClick r:id="rId9" action="ppaction://hlinksldjump"/>
          </p:cNvPr>
          <p:cNvSpPr/>
          <p:nvPr/>
        </p:nvSpPr>
        <p:spPr>
          <a:xfrm>
            <a:off x="4608004" y="2636912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20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>
            <a:hlinkClick r:id="rId10" action="ppaction://hlinksldjump"/>
          </p:cNvPr>
          <p:cNvSpPr/>
          <p:nvPr/>
        </p:nvSpPr>
        <p:spPr>
          <a:xfrm>
            <a:off x="4644008" y="4005064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20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>
            <a:hlinkClick r:id="rId11" action="ppaction://hlinksldjump"/>
          </p:cNvPr>
          <p:cNvSpPr/>
          <p:nvPr/>
        </p:nvSpPr>
        <p:spPr>
          <a:xfrm>
            <a:off x="4590195" y="5445224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20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>
            <a:hlinkClick r:id="rId12" action="ppaction://hlinksldjump"/>
          </p:cNvPr>
          <p:cNvSpPr/>
          <p:nvPr/>
        </p:nvSpPr>
        <p:spPr>
          <a:xfrm>
            <a:off x="5705456" y="134216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30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>
            <a:hlinkClick r:id="rId13" action="ppaction://hlinksldjump"/>
          </p:cNvPr>
          <p:cNvSpPr/>
          <p:nvPr/>
        </p:nvSpPr>
        <p:spPr>
          <a:xfrm>
            <a:off x="6840252" y="125810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40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>
            <a:hlinkClick r:id="rId14" action="ppaction://hlinksldjump"/>
          </p:cNvPr>
          <p:cNvSpPr/>
          <p:nvPr/>
        </p:nvSpPr>
        <p:spPr>
          <a:xfrm>
            <a:off x="7956376" y="125810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50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>
            <a:hlinkClick r:id="rId15" action="ppaction://hlinksldjump"/>
          </p:cNvPr>
          <p:cNvSpPr/>
          <p:nvPr/>
        </p:nvSpPr>
        <p:spPr>
          <a:xfrm>
            <a:off x="5744423" y="1268760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30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19" name="Скругленный прямоугольник 18">
            <a:hlinkClick r:id="rId16" action="ppaction://hlinksldjump"/>
          </p:cNvPr>
          <p:cNvSpPr/>
          <p:nvPr/>
        </p:nvSpPr>
        <p:spPr>
          <a:xfrm>
            <a:off x="5724128" y="2636912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30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20" name="Скругленный прямоугольник 19">
            <a:hlinkClick r:id="rId17" action="ppaction://hlinksldjump"/>
          </p:cNvPr>
          <p:cNvSpPr/>
          <p:nvPr/>
        </p:nvSpPr>
        <p:spPr>
          <a:xfrm>
            <a:off x="5724128" y="4005064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30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21" name="Скругленный прямоугольник 20">
            <a:hlinkClick r:id="rId18" action="ppaction://hlinksldjump"/>
          </p:cNvPr>
          <p:cNvSpPr/>
          <p:nvPr/>
        </p:nvSpPr>
        <p:spPr>
          <a:xfrm>
            <a:off x="5705456" y="5445224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30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22" name="Скругленный прямоугольник 21">
            <a:hlinkClick r:id="rId19" action="ppaction://hlinksldjump"/>
          </p:cNvPr>
          <p:cNvSpPr/>
          <p:nvPr/>
        </p:nvSpPr>
        <p:spPr>
          <a:xfrm>
            <a:off x="6855982" y="1268760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40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23" name="Скругленный прямоугольник 22">
            <a:hlinkClick r:id="rId20" action="ppaction://hlinksldjump"/>
          </p:cNvPr>
          <p:cNvSpPr/>
          <p:nvPr/>
        </p:nvSpPr>
        <p:spPr>
          <a:xfrm>
            <a:off x="6840252" y="2636912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40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24" name="Скругленный прямоугольник 23">
            <a:hlinkClick r:id="rId21" action="ppaction://hlinksldjump"/>
          </p:cNvPr>
          <p:cNvSpPr/>
          <p:nvPr/>
        </p:nvSpPr>
        <p:spPr>
          <a:xfrm>
            <a:off x="6842460" y="4005064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40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25" name="Скругленный прямоугольник 24">
            <a:hlinkClick r:id="rId22" action="ppaction://hlinksldjump"/>
          </p:cNvPr>
          <p:cNvSpPr/>
          <p:nvPr/>
        </p:nvSpPr>
        <p:spPr>
          <a:xfrm>
            <a:off x="6820717" y="5445224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40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26" name="Скругленный прямоугольник 25">
            <a:hlinkClick r:id="rId23" action="ppaction://hlinksldjump"/>
          </p:cNvPr>
          <p:cNvSpPr/>
          <p:nvPr/>
        </p:nvSpPr>
        <p:spPr>
          <a:xfrm>
            <a:off x="7967542" y="1268760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50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27" name="Скругленный прямоугольник 26">
            <a:hlinkClick r:id="rId24" action="ppaction://hlinksldjump"/>
          </p:cNvPr>
          <p:cNvSpPr/>
          <p:nvPr/>
        </p:nvSpPr>
        <p:spPr>
          <a:xfrm>
            <a:off x="7956376" y="2636912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50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28" name="Скругленный прямоугольник 27">
            <a:hlinkClick r:id="rId25" action="ppaction://hlinksldjump"/>
          </p:cNvPr>
          <p:cNvSpPr/>
          <p:nvPr/>
        </p:nvSpPr>
        <p:spPr>
          <a:xfrm>
            <a:off x="7935979" y="5445224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50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29" name="Скругленный прямоугольник 28">
            <a:hlinkClick r:id="rId26" action="ppaction://hlinksldjump"/>
          </p:cNvPr>
          <p:cNvSpPr/>
          <p:nvPr/>
        </p:nvSpPr>
        <p:spPr>
          <a:xfrm>
            <a:off x="7935979" y="4005064"/>
            <a:ext cx="936104" cy="79208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mtClean="0">
                <a:solidFill>
                  <a:srgbClr val="FF0000"/>
                </a:solidFill>
              </a:rPr>
              <a:t>50</a:t>
            </a:r>
            <a:endParaRPr lang="ru-RU" sz="4400" b="1">
              <a:solidFill>
                <a:srgbClr val="FF0000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51520" y="62208"/>
            <a:ext cx="3096344" cy="936104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3200" b="1">
                <a:solidFill>
                  <a:srgbClr val="C00000"/>
                </a:solidFill>
                <a:latin typeface="Cambria" pitchFamily="18" charset="0"/>
              </a:rPr>
              <a:t>Улицы нашего города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51520" y="1196752"/>
            <a:ext cx="3096344" cy="936104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3200" b="1">
                <a:solidFill>
                  <a:srgbClr val="C00000"/>
                </a:solidFill>
                <a:latin typeface="Cambria" pitchFamily="18" charset="0"/>
              </a:rPr>
              <a:t>Памятники</a:t>
            </a:r>
            <a:r>
              <a:rPr lang="ru-RU" sz="3200">
                <a:solidFill>
                  <a:srgbClr val="C00000"/>
                </a:solidFill>
                <a:latin typeface="Cambria" pitchFamily="18" charset="0"/>
              </a:rPr>
              <a:t> </a:t>
            </a:r>
            <a:endParaRPr lang="ru-RU" sz="3200" b="1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51520" y="2564904"/>
            <a:ext cx="3096344" cy="936104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3200" b="1" smtClean="0">
                <a:solidFill>
                  <a:srgbClr val="C00000"/>
                </a:solidFill>
                <a:latin typeface="Cambria" pitchFamily="18" charset="0"/>
              </a:rPr>
              <a:t>Историческая география</a:t>
            </a:r>
            <a:endParaRPr lang="ru-RU" sz="3200" b="1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52291" y="3933056"/>
            <a:ext cx="3096344" cy="936104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>
              <a:solidFill>
                <a:srgbClr val="C00000"/>
              </a:solidFill>
              <a:latin typeface="Cambria" pitchFamily="18" charset="0"/>
            </a:endParaRPr>
          </a:p>
          <a:p>
            <a:pPr algn="ctr"/>
            <a:r>
              <a:rPr lang="ru-RU" sz="3200" b="1" smtClean="0">
                <a:solidFill>
                  <a:srgbClr val="C00000"/>
                </a:solidFill>
                <a:latin typeface="Cambria" pitchFamily="18" charset="0"/>
              </a:rPr>
              <a:t>Старинные здания</a:t>
            </a:r>
            <a:endParaRPr lang="ru-RU" sz="3200" b="1">
              <a:solidFill>
                <a:srgbClr val="C00000"/>
              </a:solidFill>
              <a:latin typeface="Cambria" pitchFamily="18" charset="0"/>
            </a:endParaRPr>
          </a:p>
          <a:p>
            <a:pPr lvl="0" algn="ctr"/>
            <a:endParaRPr lang="ru-RU" sz="3200" b="1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51520" y="5157192"/>
            <a:ext cx="3096344" cy="1368152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3200" b="1" smtClean="0">
                <a:solidFill>
                  <a:srgbClr val="C00000"/>
                </a:solidFill>
                <a:latin typeface="Cambria" pitchFamily="18" charset="0"/>
              </a:rPr>
              <a:t>Коренные </a:t>
            </a:r>
            <a:r>
              <a:rPr lang="ru-RU" sz="3200" b="1">
                <a:solidFill>
                  <a:srgbClr val="C00000"/>
                </a:solidFill>
                <a:latin typeface="Cambria" pitchFamily="18" charset="0"/>
              </a:rPr>
              <a:t>народы Нижнеамурья</a:t>
            </a:r>
            <a:endParaRPr lang="ru-RU" sz="3200" b="1">
              <a:solidFill>
                <a:srgbClr val="C00000"/>
              </a:solidFill>
              <a:latin typeface="Cambria" pitchFamily="18" charset="0"/>
            </a:endParaRPr>
          </a:p>
          <a:p>
            <a:pPr lvl="0" algn="ctr"/>
            <a:endParaRPr lang="ru-RU" sz="3200" b="1">
              <a:solidFill>
                <a:srgbClr val="C0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666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 nodeType="clickPar">
                      <p:stCondLst>
                        <p:cond delay="indefinite"/>
                      </p:stCondLst>
                      <p:childTnLst>
                        <p:par>
                          <p:cTn id="16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9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9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 nodeType="clickPar">
                      <p:stCondLst>
                        <p:cond delay="indefinite"/>
                      </p:stCondLst>
                      <p:childTnLst>
                        <p:par>
                          <p:cTn id="19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6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 nodeType="clickPar">
                      <p:stCondLst>
                        <p:cond delay="indefinite"/>
                      </p:stCondLst>
                      <p:childTnLst>
                        <p:par>
                          <p:cTn id="20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5" grpId="0"/>
      <p:bldP spid="6" grpId="1"/>
      <p:bldP spid="7" grpId="2"/>
      <p:bldP spid="8" grpId="3"/>
      <p:bldP spid="9" grpId="4"/>
      <p:bldP spid="10" grpId="5"/>
      <p:bldP spid="11" grpId="6"/>
      <p:bldP spid="12" grpId="7"/>
      <p:bldP spid="13" grpId="8"/>
      <p:bldP spid="14" grpId="9"/>
      <p:bldP spid="15" grpId="10"/>
      <p:bldP spid="16" grpId="11"/>
      <p:bldP spid="17" grpId="12"/>
      <p:bldP spid="18" grpId="13"/>
      <p:bldP spid="19" grpId="14"/>
      <p:bldP spid="20" grpId="15"/>
      <p:bldP spid="21" grpId="16"/>
      <p:bldP spid="22" grpId="17"/>
      <p:bldP spid="23" grpId="18"/>
      <p:bldP spid="24" grpId="19"/>
      <p:bldP spid="25" grpId="20"/>
      <p:bldP spid="26" grpId="21"/>
      <p:bldP spid="27" grpId="22"/>
      <p:bldP spid="28" grpId="23"/>
      <p:bldP spid="29" grpId="24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Прямоугольник 7"/>
          <p:cNvSpPr/>
          <p:nvPr/>
        </p:nvSpPr>
        <p:spPr>
          <a:xfrm>
            <a:off x="5580112" y="1844824"/>
            <a:ext cx="20162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908721"/>
            <a:ext cx="3992916" cy="4734858"/>
          </a:xfrm>
        </p:spPr>
        <p:txBody>
          <a:bodyPr>
            <a:normAutofit fontScale="92500"/>
          </a:bodyPr>
          <a:lstStyle/>
          <a:p>
            <a:pPr algn="ctr">
              <a:lnSpc>
                <a:spcPct val="80000"/>
              </a:lnSpc>
              <a:buNone/>
              <a:defRPr/>
            </a:pPr>
            <a:r>
              <a:rPr lang="ru-RU" sz="24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Этот долгострой продолжили достраивать только когда установилась на Нижнем Амуре власть ДВР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sz="24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( сентябрь – ноябрь 1922г.), 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sz="24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этот долгострой включили в городской план восстановления жилых и административных зданий.</a:t>
            </a:r>
          </a:p>
          <a:p>
            <a:pPr algn="ctr">
              <a:lnSpc>
                <a:spcPct val="80000"/>
              </a:lnSpc>
              <a:buNone/>
              <a:defRPr/>
            </a:pPr>
            <a:r>
              <a:rPr lang="ru-RU" sz="24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 Благо, что чудом сохранился сам проект этого здания все его чертежи.</a:t>
            </a:r>
          </a:p>
          <a:p>
            <a:pPr algn="ctr"/>
            <a:endParaRPr lang="ru-RU"/>
          </a:p>
        </p:txBody>
      </p:sp>
      <p:pic>
        <p:nvPicPr>
          <p:cNvPr id="5" name="Picture 4" descr="PICT013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211960" y="1252176"/>
            <a:ext cx="4824536" cy="3905016"/>
          </a:xfrm>
          <a:prstGeom prst="rect">
            <a:avLst/>
          </a:prstGeom>
          <a:solidFill>
            <a:srgbClr val="0000FF"/>
          </a:solidFill>
          <a:ln w="76200" cmpd="tri">
            <a:noFill/>
            <a:prstDash val="lgDashDotDot"/>
            <a:miter lim="800000"/>
          </a:ln>
        </p:spPr>
      </p:pic>
      <p:sp>
        <p:nvSpPr>
          <p:cNvPr id="6" name="Заголовок 1"/>
          <p:cNvSpPr txBox="1"/>
          <p:nvPr/>
        </p:nvSpPr>
        <p:spPr>
          <a:xfrm>
            <a:off x="582186" y="116632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Старинные здания(20)</a:t>
            </a:r>
            <a:endParaRPr lang="ru-RU"/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8207896" y="6209928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Прямоугольник 7"/>
          <p:cNvSpPr/>
          <p:nvPr/>
        </p:nvSpPr>
        <p:spPr>
          <a:xfrm>
            <a:off x="5436096" y="2356212"/>
            <a:ext cx="20162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08520" y="1124744"/>
            <a:ext cx="3714056" cy="53372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6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С 1915 года в этом здании располагался фешенебельный электрокинотеатр «Модерн», а после гражданской войны долгие годы размещалось Николаевское – на –Амуре отделение Государственного банка.</a:t>
            </a:r>
          </a:p>
        </p:txBody>
      </p:sp>
      <p:pic>
        <p:nvPicPr>
          <p:cNvPr id="5" name="Picture 4" descr="PICT035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3563888" y="1484784"/>
            <a:ext cx="5478760" cy="4109070"/>
          </a:xfrm>
          <a:prstGeom prst="rect">
            <a:avLst/>
          </a:prstGeom>
          <a:solidFill>
            <a:srgbClr val="FFCC00"/>
          </a:solidFill>
          <a:ln w="12700">
            <a:solidFill>
              <a:srgbClr val="000000"/>
            </a:solidFill>
            <a:miter lim="800000"/>
          </a:ln>
        </p:spPr>
      </p:pic>
      <p:sp>
        <p:nvSpPr>
          <p:cNvPr id="6" name="Заголовок 1"/>
          <p:cNvSpPr txBox="1"/>
          <p:nvPr/>
        </p:nvSpPr>
        <p:spPr>
          <a:xfrm>
            <a:off x="582186" y="116632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Старинные здания(30)</a:t>
            </a:r>
            <a:endParaRPr lang="ru-RU"/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8207896" y="6209928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4" descr="Изображение 0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t="28888" r="1667"/>
          <a:stretch>
            <a:fillRect/>
          </a:stretch>
        </p:blipFill>
        <p:spPr bwMode="auto">
          <a:xfrm>
            <a:off x="179512" y="966738"/>
            <a:ext cx="8712968" cy="3168352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0" name="Прямоугольник 9"/>
          <p:cNvSpPr/>
          <p:nvPr/>
        </p:nvSpPr>
        <p:spPr>
          <a:xfrm>
            <a:off x="3059832" y="1797202"/>
            <a:ext cx="252028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4044205"/>
            <a:ext cx="8072494" cy="26971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6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Это здание самое большое по площади и самое красивое здание из всех кирпичных городских  строений, сооруженных еще в царское время,  и от которого до наших  дней дошло только левое крыло. С 1914-1918г в нем располагалось Реальное училище</a:t>
            </a:r>
          </a:p>
        </p:txBody>
      </p:sp>
      <p:sp>
        <p:nvSpPr>
          <p:cNvPr id="6" name="Заголовок 1"/>
          <p:cNvSpPr txBox="1"/>
          <p:nvPr/>
        </p:nvSpPr>
        <p:spPr>
          <a:xfrm>
            <a:off x="683568" y="-27384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Старинные здания(40)</a:t>
            </a:r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>
            <a:off x="8207896" y="6209928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PICT0145"/>
          <p:cNvPicPr>
            <a:picLocks noChangeAspect="1" noChangeArrowheads="1"/>
          </p:cNvPicPr>
          <p:nvPr/>
        </p:nvPicPr>
        <p:blipFill>
          <a:blip r:embed="rId5"/>
          <a:srcRect r="12500" b="2083"/>
          <a:stretch>
            <a:fillRect/>
          </a:stretch>
        </p:blipFill>
        <p:spPr bwMode="auto">
          <a:xfrm>
            <a:off x="899592" y="784925"/>
            <a:ext cx="7456880" cy="590253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Заголовок 1"/>
          <p:cNvSpPr txBox="1"/>
          <p:nvPr/>
        </p:nvSpPr>
        <p:spPr>
          <a:xfrm>
            <a:off x="595490" y="179194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Старинные здания(50)</a:t>
            </a:r>
            <a:endParaRPr lang="ru-RU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207896" y="6209928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 descr="PICT0517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63688" y="2204864"/>
            <a:ext cx="5646639" cy="4234979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7" name="Содержимое 4"/>
          <p:cNvSpPr txBox="1"/>
          <p:nvPr/>
        </p:nvSpPr>
        <p:spPr>
          <a:xfrm>
            <a:off x="1475656" y="908720"/>
            <a:ext cx="7308096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6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Это здание в наш город переносилось по брёвнышку с мыса Лазарев и было собрано в 1957 году.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4322352"/>
            <a:ext cx="677740" cy="255355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923928" y="1340768"/>
            <a:ext cx="4608004" cy="2160240"/>
          </a:xfrm>
        </p:spPr>
        <p:txBody>
          <a:bodyPr>
            <a:noAutofit/>
          </a:bodyPr>
          <a:lstStyle/>
          <a:p>
            <a:pPr algn="ctr"/>
            <a:r>
              <a:rPr lang="ru-RU" sz="300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В переводе </a:t>
            </a:r>
            <a:r>
              <a:rPr lang="ru-RU" sz="3000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на </a:t>
            </a:r>
            <a:r>
              <a:rPr lang="ru-RU" sz="300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русский язык  </a:t>
            </a:r>
            <a:r>
              <a:rPr lang="ru-RU" sz="3000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эта </a:t>
            </a:r>
            <a:r>
              <a:rPr lang="ru-RU" sz="300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национальность звучит </a:t>
            </a:r>
            <a:r>
              <a:rPr lang="ru-RU" sz="3000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как  «Лесной </a:t>
            </a:r>
            <a:r>
              <a:rPr lang="ru-RU" sz="300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человек»</a:t>
            </a:r>
          </a:p>
        </p:txBody>
      </p:sp>
      <p:pic>
        <p:nvPicPr>
          <p:cNvPr id="10" name="Содержимое 9" descr="http://www.fegi.ru/PRIMORYE/HISTORY/pop4.jpg">
            <a:hlinkClick r:id="rId3" tgtFrame="_blank"/>
          </p:cNvPr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251520" y="1655045"/>
            <a:ext cx="3582913" cy="4545124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34173" y="5157192"/>
            <a:ext cx="4041775" cy="810320"/>
          </a:xfrm>
        </p:spPr>
        <p:txBody>
          <a:bodyPr/>
          <a:lstStyle/>
          <a:p>
            <a:pPr marL="0" indent="0" algn="ctr">
              <a:buNone/>
            </a:pPr>
            <a:r>
              <a:rPr lang="ru-RU" sz="4200" b="1" err="1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Удыгейцы</a:t>
            </a:r>
            <a:endParaRPr lang="ru-RU" sz="4200" b="1">
              <a:solidFill>
                <a:schemeClr val="bg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7" name="Заголовок 1"/>
          <p:cNvSpPr txBox="1"/>
          <p:nvPr/>
        </p:nvSpPr>
        <p:spPr>
          <a:xfrm>
            <a:off x="425932" y="-27384"/>
            <a:ext cx="853855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Коренные народы </a:t>
            </a:r>
          </a:p>
          <a:p>
            <a:r>
              <a:rPr lang="ru-RU" b="1" err="1" smtClean="0">
                <a:solidFill>
                  <a:srgbClr val="002060"/>
                </a:solidFill>
                <a:latin typeface="Cambria" pitchFamily="18" charset="0"/>
              </a:rPr>
              <a:t>Нижнеамурья (10)</a:t>
            </a:r>
            <a:endParaRPr lang="ru-RU"/>
          </a:p>
        </p:txBody>
      </p:sp>
      <p:sp>
        <p:nvSpPr>
          <p:cNvPr id="13" name="Управляющая кнопка: возврат 12">
            <a:hlinkClick r:id="rId4" action="ppaction://hlinksldjump" highlightClick="1"/>
          </p:cNvPr>
          <p:cNvSpPr/>
          <p:nvPr/>
        </p:nvSpPr>
        <p:spPr>
          <a:xfrm>
            <a:off x="8207896" y="6209928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508104" y="3212976"/>
            <a:ext cx="20162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04539" y="1772816"/>
            <a:ext cx="4040188" cy="2223938"/>
          </a:xfrm>
        </p:spPr>
        <p:txBody>
          <a:bodyPr>
            <a:noAutofit/>
          </a:bodyPr>
          <a:lstStyle/>
          <a:p>
            <a:pPr algn="ctr"/>
            <a:r>
              <a:rPr lang="ru-RU" sz="2800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Самоназвание какого народа  проживающего </a:t>
            </a:r>
            <a:r>
              <a:rPr lang="ru-RU" sz="280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на территории р.Амур </a:t>
            </a:r>
            <a:r>
              <a:rPr lang="ru-RU" sz="2800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переводится </a:t>
            </a:r>
            <a:r>
              <a:rPr lang="ru-RU" sz="280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«Здешний человек</a:t>
            </a:r>
            <a:r>
              <a:rPr lang="ru-RU" sz="2800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»?</a:t>
            </a:r>
            <a:endParaRPr lang="ru-RU" sz="2800">
              <a:solidFill>
                <a:srgbClr val="002060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207347" y="5373215"/>
            <a:ext cx="2821037" cy="83671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800" b="1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Нанайцы</a:t>
            </a:r>
            <a:endParaRPr lang="ru-RU" sz="3800" b="1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7" name="Содержимое 6" descr="http://www.fegi.ru/PRIMORYE/HISTORY/pop2.jpg">
            <a:hlinkClick r:id="rId3" tgtFrame="_blank"/>
          </p:cNvPr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323528" y="1486111"/>
            <a:ext cx="3600400" cy="5047853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8" name="Заголовок 1"/>
          <p:cNvSpPr txBox="1"/>
          <p:nvPr/>
        </p:nvSpPr>
        <p:spPr>
          <a:xfrm>
            <a:off x="497940" y="188640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Коренные народы </a:t>
            </a:r>
          </a:p>
          <a:p>
            <a:r>
              <a:rPr lang="ru-RU" b="1" err="1" smtClean="0">
                <a:solidFill>
                  <a:srgbClr val="002060"/>
                </a:solidFill>
                <a:latin typeface="Cambria" pitchFamily="18" charset="0"/>
              </a:rPr>
              <a:t>Нижнеамурья (20)</a:t>
            </a:r>
            <a:endParaRPr lang="ru-RU"/>
          </a:p>
        </p:txBody>
      </p:sp>
      <p:sp>
        <p:nvSpPr>
          <p:cNvPr id="9" name="Управляющая кнопка: возврат 8">
            <a:hlinkClick r:id="rId4" action="ppaction://hlinksldjump" highlightClick="1"/>
          </p:cNvPr>
          <p:cNvSpPr/>
          <p:nvPr/>
        </p:nvSpPr>
        <p:spPr>
          <a:xfrm>
            <a:off x="8207896" y="6209928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3578240"/>
            <a:ext cx="20162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7940" y="1268760"/>
            <a:ext cx="8259266" cy="1071810"/>
          </a:xfrm>
        </p:spPr>
        <p:txBody>
          <a:bodyPr>
            <a:noAutofit/>
          </a:bodyPr>
          <a:lstStyle/>
          <a:p>
            <a:pPr algn="ctr"/>
            <a:r>
              <a:rPr lang="ru-RU" sz="300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Попробуйте перевести на русский язык название национальности «Ульчи»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32040" y="5013176"/>
            <a:ext cx="4401815" cy="68093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800" b="1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«человек земли»</a:t>
            </a:r>
          </a:p>
        </p:txBody>
      </p:sp>
      <p:pic>
        <p:nvPicPr>
          <p:cNvPr id="7" name="Содержимое 6" descr="http://wiki.ippk.ru/images/7/7d/%D0%A3%D0%BB%D1%8C%D1%87%D0%B8.jpg">
            <a:hlinkClick r:id="rId3" tgtFrame="_blank"/>
          </p:cNvPr>
          <p:cNvPicPr>
            <a:picLocks noGrp="1"/>
          </p:cNvPicPr>
          <p:nvPr>
            <p:ph sz="half" idx="2"/>
          </p:nvPr>
        </p:nvPicPr>
        <p:blipFill>
          <a:blip r:embed="rId2"/>
          <a:srcRect b="8929"/>
          <a:stretch>
            <a:fillRect/>
          </a:stretch>
        </p:blipFill>
        <p:spPr bwMode="auto">
          <a:xfrm>
            <a:off x="457200" y="2470774"/>
            <a:ext cx="4474840" cy="3766538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8" name="Заголовок 1"/>
          <p:cNvSpPr txBox="1"/>
          <p:nvPr/>
        </p:nvSpPr>
        <p:spPr>
          <a:xfrm>
            <a:off x="497940" y="32438"/>
            <a:ext cx="822960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Коренные народы </a:t>
            </a:r>
          </a:p>
          <a:p>
            <a:r>
              <a:rPr lang="ru-RU" b="1" err="1" smtClean="0">
                <a:solidFill>
                  <a:srgbClr val="002060"/>
                </a:solidFill>
                <a:latin typeface="Cambria" pitchFamily="18" charset="0"/>
              </a:rPr>
              <a:t>Нижнеамурья (30)</a:t>
            </a:r>
            <a:endParaRPr lang="ru-RU"/>
          </a:p>
        </p:txBody>
      </p:sp>
      <p:sp>
        <p:nvSpPr>
          <p:cNvPr id="9" name="Управляющая кнопка: возврат 8">
            <a:hlinkClick r:id="rId4" action="ppaction://hlinksldjump" highlightClick="1"/>
          </p:cNvPr>
          <p:cNvSpPr/>
          <p:nvPr/>
        </p:nvSpPr>
        <p:spPr>
          <a:xfrm>
            <a:off x="8207896" y="6209928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12160" y="2780928"/>
            <a:ext cx="20162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32040" y="1916832"/>
            <a:ext cx="4040188" cy="1863898"/>
          </a:xfrm>
        </p:spPr>
        <p:txBody>
          <a:bodyPr>
            <a:noAutofit/>
          </a:bodyPr>
          <a:lstStyle/>
          <a:p>
            <a:pPr algn="ctr"/>
            <a:r>
              <a:rPr lang="ru-RU" sz="300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Переведите на русский язык самоназвание «эвенки»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04048" y="5124325"/>
            <a:ext cx="4041775" cy="9689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800" b="1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«Оленьи люди»</a:t>
            </a:r>
          </a:p>
        </p:txBody>
      </p:sp>
      <p:pic>
        <p:nvPicPr>
          <p:cNvPr id="9" name="Содержимое 6" descr="http://old.risk.ru/rus/pics/gallery/belousov/022.jpg">
            <a:hlinkClick r:id="rId3" tgtFrame="_blank"/>
          </p:cNvPr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107504" y="1628800"/>
            <a:ext cx="4896544" cy="4248472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7" name="Заголовок 1"/>
          <p:cNvSpPr txBox="1"/>
          <p:nvPr/>
        </p:nvSpPr>
        <p:spPr>
          <a:xfrm>
            <a:off x="497940" y="188640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Коренные народы </a:t>
            </a:r>
          </a:p>
          <a:p>
            <a:r>
              <a:rPr lang="ru-RU" b="1" err="1" smtClean="0">
                <a:solidFill>
                  <a:srgbClr val="002060"/>
                </a:solidFill>
                <a:latin typeface="Cambria" pitchFamily="18" charset="0"/>
              </a:rPr>
              <a:t>Нижнеамурья (40)</a:t>
            </a:r>
            <a:endParaRPr lang="ru-RU"/>
          </a:p>
        </p:txBody>
      </p: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8207896" y="6209928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12160" y="3362216"/>
            <a:ext cx="20162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99992" y="1772816"/>
            <a:ext cx="4227548" cy="318757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00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В переводе на русский язык народ, проживающий на </a:t>
            </a:r>
            <a:endParaRPr lang="ru-RU" sz="3000" smtClean="0">
              <a:solidFill>
                <a:srgbClr val="002060"/>
              </a:solidFill>
              <a:latin typeface="Cambria" panose="02040503050406030204" pitchFamily="18" charset="0"/>
              <a:ea typeface="+mj-ea"/>
              <a:cs typeface="+mj-cs"/>
            </a:endParaRPr>
          </a:p>
          <a:p>
            <a:pPr algn="ctr"/>
            <a:r>
              <a:rPr lang="ru-RU" sz="3000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р</a:t>
            </a:r>
            <a:r>
              <a:rPr lang="ru-RU" sz="300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. Амур называется «человек»</a:t>
            </a:r>
          </a:p>
          <a:p>
            <a:pPr algn="ctr"/>
            <a:r>
              <a:rPr lang="ru-RU" sz="300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Национальный центр этого народа есть в </a:t>
            </a:r>
            <a:r>
              <a:rPr lang="ru-RU" sz="3000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г.Николаевске </a:t>
            </a:r>
            <a:endParaRPr lang="ru-RU" sz="3000">
              <a:solidFill>
                <a:srgbClr val="002060"/>
              </a:solidFill>
              <a:latin typeface="Cambria" panose="02040503050406030204" pitchFamily="18" charset="0"/>
              <a:ea typeface="+mj-ea"/>
              <a:cs typeface="+mj-cs"/>
            </a:endParaRPr>
          </a:p>
          <a:p>
            <a:pPr algn="ctr"/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85765" y="5805264"/>
            <a:ext cx="4041775" cy="60605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800" b="1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Нивхи</a:t>
            </a:r>
            <a:endParaRPr lang="ru-RU" sz="3800" b="1">
              <a:solidFill>
                <a:schemeClr val="bg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9" name="Содержимое 8" descr="http://vse-skazki.ru/images/stories/Izobradzeniya_iz_skazok/Narodnie_skazki/n/nivxskie/Kylgin.jpg">
            <a:hlinkClick r:id="rId3" tgtFrame="_blank"/>
          </p:cNvPr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395536" y="1556792"/>
            <a:ext cx="4032448" cy="4872604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7" name="Заголовок 1"/>
          <p:cNvSpPr txBox="1"/>
          <p:nvPr/>
        </p:nvSpPr>
        <p:spPr>
          <a:xfrm>
            <a:off x="497940" y="188640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Коренные народы </a:t>
            </a:r>
          </a:p>
          <a:p>
            <a:r>
              <a:rPr lang="ru-RU" b="1" err="1" smtClean="0">
                <a:solidFill>
                  <a:srgbClr val="002060"/>
                </a:solidFill>
                <a:latin typeface="Cambria" pitchFamily="18" charset="0"/>
              </a:rPr>
              <a:t>Нижнеамурья (50)</a:t>
            </a:r>
            <a:endParaRPr lang="ru-RU"/>
          </a:p>
        </p:txBody>
      </p: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8207896" y="6209928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652120" y="4149080"/>
            <a:ext cx="20162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916832"/>
            <a:ext cx="288032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lvl="0"/>
            <a:r>
              <a:rPr lang="ru-RU" sz="4800" b="1">
                <a:solidFill>
                  <a:srgbClr val="002060"/>
                </a:solidFill>
                <a:latin typeface="Cambria" pitchFamily="18" charset="0"/>
              </a:rPr>
              <a:t>Улицы нашего </a:t>
            </a:r>
            <a:r>
              <a:rPr lang="ru-RU" sz="4800" b="1" smtClean="0">
                <a:solidFill>
                  <a:srgbClr val="002060"/>
                </a:solidFill>
                <a:latin typeface="Cambria" pitchFamily="18" charset="0"/>
              </a:rPr>
              <a:t>города (10)</a:t>
            </a:r>
            <a:endParaRPr lang="ru-RU" sz="4800" b="1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569516" y="5589240"/>
            <a:ext cx="4146500" cy="936104"/>
          </a:xfrm>
        </p:spPr>
        <p:txBody>
          <a:bodyPr>
            <a:noAutofit/>
          </a:bodyPr>
          <a:lstStyle/>
          <a:p>
            <a:pPr algn="ctr"/>
            <a:r>
              <a:rPr lang="ru-RU" sz="3200">
                <a:solidFill>
                  <a:schemeClr val="bg1">
                    <a:lumMod val="50000"/>
                  </a:schemeClr>
                </a:solidFill>
                <a:latin typeface="Cambria" pitchFamily="18" charset="0"/>
                <a:ea typeface="+mj-ea"/>
                <a:cs typeface="+mj-cs"/>
              </a:rPr>
              <a:t>Бошняк Николай Константинович</a:t>
            </a:r>
          </a:p>
        </p:txBody>
      </p:sp>
      <p:pic>
        <p:nvPicPr>
          <p:cNvPr id="9" name="Picture 4" descr="C:\Documents and Settings\1\Рабочий стол\ДОД 2012\имена\Бошняк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1340768"/>
            <a:ext cx="3496472" cy="415796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139952" y="1373686"/>
            <a:ext cx="4752528" cy="43924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В честь этого первооткрывателя, соратника Невельского названа улица в восточной части </a:t>
            </a:r>
            <a:r>
              <a:rPr lang="ru-RU" sz="3600" b="1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города? </a:t>
            </a:r>
            <a:endParaRPr lang="ru-RU" sz="3600" b="1">
              <a:solidFill>
                <a:srgbClr val="002060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2" name="Управляющая кнопка: возврат 1">
            <a:hlinkClick r:id="rId4" action="ppaction://hlinksldjump" highlightClick="1"/>
          </p:cNvPr>
          <p:cNvSpPr/>
          <p:nvPr/>
        </p:nvSpPr>
        <p:spPr>
          <a:xfrm>
            <a:off x="8100392" y="6093296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Прямоугольник 9"/>
          <p:cNvSpPr/>
          <p:nvPr/>
        </p:nvSpPr>
        <p:spPr>
          <a:xfrm>
            <a:off x="971600" y="1916832"/>
            <a:ext cx="288032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5661248"/>
            <a:ext cx="4040188" cy="756084"/>
          </a:xfrm>
        </p:spPr>
        <p:txBody>
          <a:bodyPr>
            <a:noAutofit/>
          </a:bodyPr>
          <a:lstStyle/>
          <a:p>
            <a:pPr algn="ctr">
              <a:lnSpc>
                <a:spcPts val="2800"/>
              </a:lnSpc>
            </a:pPr>
            <a:r>
              <a:rPr lang="ru-RU" sz="3200" err="1">
                <a:solidFill>
                  <a:schemeClr val="bg1">
                    <a:lumMod val="50000"/>
                  </a:schemeClr>
                </a:solidFill>
                <a:latin typeface="Cambria" pitchFamily="18" charset="0"/>
                <a:ea typeface="+mj-ea"/>
                <a:cs typeface="+mj-cs"/>
              </a:rPr>
              <a:t>Кантер Оскар Кристапович</a:t>
            </a:r>
            <a:endParaRPr lang="ru-RU" sz="320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27984" y="1268760"/>
            <a:ext cx="4536504" cy="478634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На улице, названной в честь этого героя гражданской </a:t>
            </a:r>
            <a:r>
              <a:rPr lang="ru-RU" sz="3600" b="1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войны ему,   в 1977г был установлен обелиск.</a:t>
            </a:r>
            <a:endParaRPr lang="ru-RU" sz="3600" b="1">
              <a:solidFill>
                <a:srgbClr val="002060"/>
              </a:solidFill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7" name="Picture 5" descr="C:\Documents and Settings\1\Рабочий стол\ДОД 2012\имена\кантер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3608" y="1268760"/>
            <a:ext cx="3214710" cy="425103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lvl="0"/>
            <a:r>
              <a:rPr lang="ru-RU" sz="4800" b="1">
                <a:solidFill>
                  <a:srgbClr val="002060"/>
                </a:solidFill>
                <a:latin typeface="Cambria" pitchFamily="18" charset="0"/>
              </a:rPr>
              <a:t>Улицы нашего </a:t>
            </a:r>
            <a:r>
              <a:rPr lang="ru-RU" sz="4800" b="1" smtClean="0">
                <a:solidFill>
                  <a:srgbClr val="002060"/>
                </a:solidFill>
                <a:latin typeface="Cambria" pitchFamily="18" charset="0"/>
              </a:rPr>
              <a:t>города (20)</a:t>
            </a:r>
            <a:endParaRPr lang="ru-RU" sz="4800" b="1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9" name="Управляющая кнопка: возврат 8">
            <a:hlinkClick r:id="rId3" action="ppaction://hlinksldjump" highlightClick="1"/>
          </p:cNvPr>
          <p:cNvSpPr/>
          <p:nvPr/>
        </p:nvSpPr>
        <p:spPr>
          <a:xfrm>
            <a:off x="8100392" y="6093296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Прямоугольник 10"/>
          <p:cNvSpPr/>
          <p:nvPr/>
        </p:nvSpPr>
        <p:spPr>
          <a:xfrm>
            <a:off x="179512" y="2918821"/>
            <a:ext cx="20162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331640" y="1068691"/>
            <a:ext cx="7236804" cy="15360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До революции эта улица называлась «Большая»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5756483"/>
            <a:ext cx="6120680" cy="9848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8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советская</a:t>
            </a:r>
            <a:endParaRPr lang="ru-RU" sz="58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Picture 2" descr="C:\Documents and Settings\1\Рабочий стол\ДОД 2012\улицы\старые открытки Николаевска\141753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518" y="2240690"/>
            <a:ext cx="5967826" cy="372017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lvl="0"/>
            <a:r>
              <a:rPr lang="ru-RU" sz="4800" b="1">
                <a:solidFill>
                  <a:srgbClr val="002060"/>
                </a:solidFill>
                <a:latin typeface="Cambria" pitchFamily="18" charset="0"/>
              </a:rPr>
              <a:t>Улицы нашего </a:t>
            </a:r>
            <a:r>
              <a:rPr lang="ru-RU" sz="4800" b="1" smtClean="0">
                <a:solidFill>
                  <a:srgbClr val="002060"/>
                </a:solidFill>
                <a:latin typeface="Cambria" pitchFamily="18" charset="0"/>
              </a:rPr>
              <a:t>города (30)</a:t>
            </a:r>
            <a:endParaRPr lang="ru-RU" sz="4800" b="1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10" name="Управляющая кнопка: возврат 9">
            <a:hlinkClick r:id="rId3" action="ppaction://hlinksldjump" highlightClick="1"/>
          </p:cNvPr>
          <p:cNvSpPr/>
          <p:nvPr/>
        </p:nvSpPr>
        <p:spPr>
          <a:xfrm>
            <a:off x="8100392" y="6093296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Прямоугольник 10"/>
          <p:cNvSpPr/>
          <p:nvPr/>
        </p:nvSpPr>
        <p:spPr>
          <a:xfrm>
            <a:off x="1158247" y="3068960"/>
            <a:ext cx="367240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2276872"/>
            <a:ext cx="288032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98344" y="1124744"/>
            <a:ext cx="8334096" cy="1728192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3000" b="1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Названия </a:t>
            </a:r>
            <a:r>
              <a:rPr lang="ru-RU" sz="30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каких трех улиц говорят </a:t>
            </a:r>
            <a:r>
              <a:rPr lang="ru-RU" sz="3000" b="1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о победе </a:t>
            </a:r>
            <a:r>
              <a:rPr lang="ru-RU" sz="30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в Великой </a:t>
            </a:r>
            <a:r>
              <a:rPr lang="ru-RU" sz="3000" b="1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Отечественной 	войне</a:t>
            </a:r>
            <a:r>
              <a:rPr lang="ru-RU" sz="30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: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57818" y="3068960"/>
            <a:ext cx="3813761" cy="2190229"/>
          </a:xfrm>
          <a:noFill/>
        </p:spPr>
        <p:txBody>
          <a:bodyPr>
            <a:normAutofit/>
          </a:bodyPr>
          <a:lstStyle/>
          <a:p>
            <a:r>
              <a:rPr lang="ru-RU" sz="3200" b="1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30 лет  Победы </a:t>
            </a:r>
          </a:p>
          <a:p>
            <a:r>
              <a:rPr lang="ru-RU" sz="3200" b="1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 </a:t>
            </a:r>
            <a:r>
              <a:rPr lang="ru-RU" sz="32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Победы</a:t>
            </a:r>
          </a:p>
          <a:p>
            <a:r>
              <a:rPr lang="ru-RU" sz="3200" b="1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Юбилейная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16667" r="17500" b="17777"/>
          <a:stretch>
            <a:fillRect/>
          </a:stretch>
        </p:blipFill>
        <p:spPr bwMode="auto">
          <a:xfrm>
            <a:off x="198344" y="2276872"/>
            <a:ext cx="4986233" cy="3723896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9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22114"/>
          </a:xfrm>
        </p:spPr>
        <p:txBody>
          <a:bodyPr>
            <a:normAutofit/>
          </a:bodyPr>
          <a:lstStyle/>
          <a:p>
            <a:pPr lvl="0"/>
            <a:r>
              <a:rPr lang="ru-RU" sz="4800" b="1">
                <a:solidFill>
                  <a:srgbClr val="002060"/>
                </a:solidFill>
                <a:latin typeface="Cambria" pitchFamily="18" charset="0"/>
              </a:rPr>
              <a:t>Улицы нашего </a:t>
            </a:r>
            <a:r>
              <a:rPr lang="ru-RU" sz="4800" b="1" smtClean="0">
                <a:solidFill>
                  <a:srgbClr val="002060"/>
                </a:solidFill>
                <a:latin typeface="Cambria" pitchFamily="18" charset="0"/>
              </a:rPr>
              <a:t>города (40)</a:t>
            </a:r>
            <a:endParaRPr lang="ru-RU" sz="4800" b="1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9" name="Управляющая кнопка: возврат 8">
            <a:hlinkClick r:id="rId3" action="ppaction://hlinksldjump" highlightClick="1"/>
          </p:cNvPr>
          <p:cNvSpPr/>
          <p:nvPr/>
        </p:nvSpPr>
        <p:spPr>
          <a:xfrm>
            <a:off x="7956376" y="5949280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33618" y="1700808"/>
            <a:ext cx="7092788" cy="2459793"/>
          </a:xfrm>
        </p:spPr>
        <p:txBody>
          <a:bodyPr>
            <a:noAutofit/>
          </a:bodyPr>
          <a:lstStyle/>
          <a:p>
            <a:pPr algn="ctr"/>
            <a:r>
              <a:rPr lang="ru-RU" sz="420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Какие 5 улиц названы фамилиями известных русских и советских </a:t>
            </a:r>
            <a:r>
              <a:rPr lang="ru-RU" sz="4200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писателей?</a:t>
            </a:r>
            <a:endParaRPr lang="ru-RU" sz="4200">
              <a:solidFill>
                <a:srgbClr val="002060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7" name="Заголовок 9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50106"/>
          </a:xfrm>
        </p:spPr>
        <p:txBody>
          <a:bodyPr>
            <a:normAutofit/>
          </a:bodyPr>
          <a:lstStyle/>
          <a:p>
            <a:pPr lvl="0"/>
            <a:r>
              <a:rPr lang="ru-RU" sz="4800" b="1">
                <a:solidFill>
                  <a:srgbClr val="002060"/>
                </a:solidFill>
                <a:latin typeface="Cambria" pitchFamily="18" charset="0"/>
              </a:rPr>
              <a:t>Улицы нашего </a:t>
            </a:r>
            <a:r>
              <a:rPr lang="ru-RU" sz="4800" b="1" smtClean="0">
                <a:solidFill>
                  <a:srgbClr val="002060"/>
                </a:solidFill>
                <a:latin typeface="Cambria" pitchFamily="18" charset="0"/>
              </a:rPr>
              <a:t>города (50)</a:t>
            </a:r>
            <a:endParaRPr lang="ru-RU" sz="4800" b="1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27979" y="4221088"/>
            <a:ext cx="367240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2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2878129"/>
            <a:ext cx="2585628" cy="3009671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558" y="5887800"/>
            <a:ext cx="3088953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ru-RU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Александр Пушкин</a:t>
            </a:r>
            <a:endParaRPr lang="ru-RU" sz="28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6" t="4374" r="7708" b="3318"/>
          <a:stretch>
            <a:fillRect/>
          </a:stretch>
        </p:blipFill>
        <p:spPr bwMode="auto">
          <a:xfrm>
            <a:off x="3563886" y="3048091"/>
            <a:ext cx="2184615" cy="3189221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70874" y="6058687"/>
            <a:ext cx="3333565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ru-RU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Николай Островский</a:t>
            </a:r>
            <a:endParaRPr lang="ru-RU" sz="28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95466" y="3490058"/>
            <a:ext cx="2216405" cy="2824509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04439" y="6237312"/>
            <a:ext cx="2639958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ru-RU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Николай Гоголь</a:t>
            </a:r>
            <a:endParaRPr lang="ru-RU" sz="28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1720" y="22969"/>
            <a:ext cx="2337680" cy="2773339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863906" y="2546463"/>
            <a:ext cx="2713307" cy="52322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Максим Горький</a:t>
            </a:r>
            <a:endParaRPr lang="ru-RU" sz="28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6" t="5721" r="9551" b="22571"/>
          <a:stretch>
            <a:fillRect/>
          </a:stretch>
        </p:blipFill>
        <p:spPr bwMode="auto">
          <a:xfrm>
            <a:off x="6297447" y="44624"/>
            <a:ext cx="2510842" cy="3110685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822233" y="2995811"/>
            <a:ext cx="3321767" cy="477054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5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Владимир Маяковский</a:t>
            </a:r>
            <a:endParaRPr lang="ru-RU" sz="25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Управляющая кнопка: возврат 14">
            <a:hlinkClick r:id="rId8" action="ppaction://hlinksldjump" highlightClick="1"/>
          </p:cNvPr>
          <p:cNvSpPr/>
          <p:nvPr/>
        </p:nvSpPr>
        <p:spPr>
          <a:xfrm>
            <a:off x="7956376" y="5949280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921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8229600" cy="792088"/>
          </a:xfrm>
        </p:spPr>
        <p:txBody>
          <a:bodyPr/>
          <a:lstStyle/>
          <a:p>
            <a:r>
              <a:rPr lang="ru-RU" b="1" smtClean="0">
                <a:solidFill>
                  <a:srgbClr val="002060"/>
                </a:solidFill>
                <a:latin typeface="Cambria" pitchFamily="18" charset="0"/>
              </a:rPr>
              <a:t>Памятники(10</a:t>
            </a:r>
            <a:r>
              <a:rPr lang="ru-RU" b="1">
                <a:solidFill>
                  <a:srgbClr val="002060"/>
                </a:solidFill>
                <a:latin typeface="Cambria" pitchFamily="18" charset="0"/>
              </a:rPr>
              <a:t>)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427984" y="764704"/>
            <a:ext cx="4038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Кому посвящен этот  памятник автора Игнатьева Прохора Сергеевича, открытый в 1915 году?</a:t>
            </a:r>
          </a:p>
        </p:txBody>
      </p:sp>
      <p:pic>
        <p:nvPicPr>
          <p:cNvPr id="6" name="Picture 4" descr="PICT013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67544" y="764704"/>
            <a:ext cx="3787002" cy="5049336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7956376" y="5949280"/>
            <a:ext cx="936104" cy="648072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5301208"/>
            <a:ext cx="4405437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200" b="1" err="1">
                <a:solidFill>
                  <a:schemeClr val="bg1">
                    <a:lumMod val="50000"/>
                  </a:schemeClr>
                </a:solidFill>
                <a:latin typeface="Cambria" pitchFamily="18" charset="0"/>
                <a:ea typeface="+mj-ea"/>
                <a:cs typeface="+mj-cs"/>
              </a:rPr>
              <a:t>Невельскому</a:t>
            </a:r>
            <a:endParaRPr lang="ru-RU" sz="5200" b="1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00192" y="3933056"/>
            <a:ext cx="76335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0" b="1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  <a:ea typeface="+mj-ea"/>
                <a:cs typeface="+mj-cs"/>
              </a:rPr>
              <a:t>?</a:t>
            </a:r>
            <a:endParaRPr lang="ru-RU" sz="10000" b="1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image" Target="../media/image2.jpeg" /></Relationships>
</file>

<file path=ppt/theme/theme1.xml><?xml version="1.0" encoding="utf-8"?>
<a:theme xmlns:r="http://schemas.openxmlformats.org/officeDocument/2006/relationships" xmlns:a="http://schemas.openxmlformats.org/drawingml/2006/main" name="Тема29">
  <a:themeElements>
    <a:clrScheme name="Другая 20">
      <a:dk1>
        <a:sysClr val="windowText" lastClr="000000"/>
      </a:dk1>
      <a:lt1>
        <a:srgbClr val="FFCC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Arial"/>
        <a:cs typeface="Arial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Arial"/>
        <a:cs typeface="Arial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</a:theme>
</file>

<file path=ppt/theme/theme3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Тема29</Template>
  <Company/>
  <PresentationFormat>On-screen Show (4:3)</PresentationFormat>
  <Paragraphs>150</Paragraphs>
  <Slides>28</Slides>
  <Notes>3</Notes>
  <TotalTime>1615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baseType="lpstr" size="35">
      <vt:lpstr>Arial</vt:lpstr>
      <vt:lpstr>Calibri</vt:lpstr>
      <vt:lpstr>Wingdings 2</vt:lpstr>
      <vt:lpstr>Franklin Gothic Medium</vt:lpstr>
      <vt:lpstr>Franklin Gothic Book</vt:lpstr>
      <vt:lpstr>Cambria</vt:lpstr>
      <vt:lpstr>Тема29</vt:lpstr>
      <vt:lpstr>PowerPoint Presentation</vt:lpstr>
      <vt:lpstr>PowerPoint Presentation</vt:lpstr>
      <vt:lpstr>Улицы нашего города (10)</vt:lpstr>
      <vt:lpstr>Улицы нашего города (20)</vt:lpstr>
      <vt:lpstr>Улицы нашего города (30)</vt:lpstr>
      <vt:lpstr>Улицы нашего города (40)</vt:lpstr>
      <vt:lpstr>Улицы нашего города (50)</vt:lpstr>
      <vt:lpstr>PowerPoint Presentation</vt:lpstr>
      <vt:lpstr>Памятники(10)</vt:lpstr>
      <vt:lpstr>Памятники(20)</vt:lpstr>
      <vt:lpstr>Памятники(30)</vt:lpstr>
      <vt:lpstr>PowerPoint Presentation</vt:lpstr>
      <vt:lpstr>Памятники(50)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Саша Павленко</dc:creator>
  <cp:lastModifiedBy>Учитель</cp:lastModifiedBy>
  <cp:revision>195</cp:revision>
  <dcterms:created xsi:type="dcterms:W3CDTF">2013-01-23T09:08:19Z</dcterms:created>
  <dcterms:modified xsi:type="dcterms:W3CDTF">2024-06-02T08:40:06Z</dcterms:modified>
</cp:coreProperties>
</file>