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63" r:id="rId6"/>
    <p:sldId id="264" r:id="rId7"/>
    <p:sldId id="265" r:id="rId8"/>
    <p:sldId id="261" r:id="rId9"/>
    <p:sldId id="266" r:id="rId10"/>
    <p:sldId id="262" r:id="rId11"/>
    <p:sldId id="267" r:id="rId12"/>
    <p:sldId id="268" r:id="rId13"/>
    <p:sldId id="269" r:id="rId14"/>
    <p:sldId id="271" r:id="rId15"/>
    <p:sldId id="272" r:id="rId16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79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 snapToObjects="1">
      <p:cViewPr varScale="1">
        <p:scale>
          <a:sx n="52" d="100"/>
          <a:sy n="52" d="100"/>
        </p:scale>
        <p:origin x="108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1A2255-8E5F-B44C-A11D-17DEABEBFF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E29E4C-C6DF-654A-B04B-F84D07FB2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971" y="2084388"/>
            <a:ext cx="5066806" cy="2387600"/>
          </a:xfrm>
        </p:spPr>
        <p:txBody>
          <a:bodyPr anchor="b"/>
          <a:lstStyle>
            <a:lvl1pPr algn="l">
              <a:defRPr sz="6000" b="1">
                <a:solidFill>
                  <a:srgbClr val="E9798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611657-F05A-F449-9507-862ED87E1F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971" y="4564063"/>
            <a:ext cx="5066806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936FE-7E59-F446-886B-16E5350B7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F4242-27E2-7444-93B5-E84AC6FB0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8350A5-AD11-4A43-8D1A-E0343A56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57759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F2CFC-0F49-A04C-9823-745A0C7C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6E1671-F83C-9C44-92DB-8AA1BA2C7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01133-2749-0B4F-8915-67E32EF07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96DB9-CA3F-8349-A126-623D4410E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387D5-4918-5648-8BEA-2F0EB7419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10714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B1D3B4-D19F-DC49-82DF-D6EE577B3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2E32EB-E75E-1B4B-8D09-2D8EF4D55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4A4B2-3550-BE4F-8750-6C15681C0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44D67-FBBA-314E-A454-6558A2A6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BD132-049D-C34D-BE0A-F6F8950BE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03704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7CCDF-6C38-6C49-A7C1-EF918BB35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A735B-9240-AB4E-A5BB-854DAF0CB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115F0-1638-D74A-9F7F-E7BE1635B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4B7C7-F67F-0643-9BEA-F41DB5337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89AA8-08EC-A84B-8D87-3AE6CEFD9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49855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8627-5EED-0340-B76B-D53F0B8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8A733-DC0A-D04A-8664-ABB8A5CA0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E2DE1-E91C-9D4B-9BFF-2F0843BB5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685C5-849A-2940-A737-12085AAB9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6A3C3-2517-AD41-AA9B-1970B2991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4928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1AEDE-73F0-924F-89B0-ADE34DBB8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4ACDB-53E7-6A4F-98BD-44F10FEEE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40F4A-7A9E-F141-B230-206DE7904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6A6F9-F568-9D45-BB0A-2C10C4D51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A864F-32AD-2249-AB77-25B41B03C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2D3A9-2D3A-944D-99B0-E7A7AFDC2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60587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EA642-F05C-6A4E-A1D0-5D54406E3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DA9CF-00AD-8449-8984-9DB737E20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7F9BA-BA89-2248-BEDC-40AE0C431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06BA26-64EA-D140-949C-7D685FD6D4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E6161D-ABA5-B441-AEDA-31AD5C48C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5246AE-E23A-5B4B-8F26-18807B0CB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8E0033-4EE7-B043-B5E7-49D88BF78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F221BA-D360-9846-8500-622886934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9139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60B3-6ECB-5E46-8DB5-5817FD893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06D0F2-A4A3-704A-BAF2-9F9F5E87D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741B1-7D12-0B42-884B-8DB4728C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0C1FA-0995-124C-AE32-D02E53CA1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70923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C4357C-9775-F44A-A34D-A20BB593F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DB92A6-F256-4E4C-B436-48096C9E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08C8A-A0B4-6246-8F65-78AE90B99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338673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74093-F64F-5E4C-B11E-F5A2D96D6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93F9E-210D-0B47-98ED-837A76334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B5246-6B85-C24A-938B-6AEB1FBF1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88793-9B13-E74C-9866-E87E56A70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22CFA0-4C17-A24E-BD5B-97D7D9D92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7E6A0-95EE-6644-9FCC-C1472C2DB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89976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EEC0-64AB-C447-8C86-5C934A4A8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D5566-E198-4449-AE88-9C325116D2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A21379-FC4F-254B-89C6-4910C6D6B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535DD-8450-3940-9565-575FC8717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3B0A8D-1DE6-3E42-B768-0080CA64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0C5F4-1BB8-EC41-8515-8BB20854E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7877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48EC598-8540-014C-9249-9480FCA4AB1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8B7895-F59D-A044-8B10-38197B2C9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2592" y="136525"/>
            <a:ext cx="7981208" cy="9055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3239A-98BA-7F44-8574-09D84C5BA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70660"/>
            <a:ext cx="10515600" cy="4763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8DB37-A03D-6842-B09B-6197ECD11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E25E3-9C64-D648-85C0-0AA73DCA4303}" type="datetimeFigureOut">
              <a:rPr lang="en-UA" smtClean="0"/>
              <a:t>06/03/2024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644E17-671F-634B-A25F-F68C5B766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FA263-54CD-7846-ADAB-199B80FFF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30FB9-BEA5-034A-8D96-1403B419FA1B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62670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DE7B5-33FC-9F48-929B-C62054A6C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654" y="2544416"/>
            <a:ext cx="5674586" cy="2387600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Методические </a:t>
            </a:r>
            <a:br>
              <a:rPr lang="ru-RU" sz="4800" dirty="0"/>
            </a:br>
            <a:r>
              <a:rPr lang="ru-RU" sz="4800" dirty="0"/>
              <a:t>рекомендации</a:t>
            </a:r>
            <a:br>
              <a:rPr lang="ru-RU" sz="4800" dirty="0"/>
            </a:br>
            <a:r>
              <a:rPr lang="ru-RU" sz="4800" dirty="0"/>
              <a:t>по подготовке </a:t>
            </a:r>
            <a:br>
              <a:rPr lang="ru-RU" sz="4800" dirty="0"/>
            </a:br>
            <a:r>
              <a:rPr lang="ru-RU" sz="4800" dirty="0"/>
              <a:t>проекта </a:t>
            </a:r>
            <a:br>
              <a:rPr lang="ru-RU" sz="4800" dirty="0"/>
            </a:br>
            <a:r>
              <a:rPr lang="ru-RU" sz="4800" dirty="0"/>
              <a:t>на английском языке </a:t>
            </a:r>
            <a:endParaRPr lang="en-UA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3C12A5-5ED7-6D4C-BE3F-0BB7FE450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306" y="5299968"/>
            <a:ext cx="3955342" cy="1401653"/>
          </a:xfrm>
        </p:spPr>
        <p:txBody>
          <a:bodyPr>
            <a:normAutofit fontScale="77500" lnSpcReduction="20000"/>
          </a:bodyPr>
          <a:lstStyle/>
          <a:p>
            <a:pPr algn="r">
              <a:lnSpc>
                <a:spcPct val="110000"/>
              </a:lnSpc>
            </a:pPr>
            <a:r>
              <a:rPr lang="ru-RU" b="1" i="1" dirty="0"/>
              <a:t>Синицына Юлия Олеговна,</a:t>
            </a:r>
          </a:p>
          <a:p>
            <a:pPr algn="r">
              <a:lnSpc>
                <a:spcPct val="110000"/>
              </a:lnSpc>
            </a:pPr>
            <a:r>
              <a:rPr lang="ru-RU" sz="2300" i="1" dirty="0"/>
              <a:t>учитель английского языка</a:t>
            </a:r>
          </a:p>
          <a:p>
            <a:pPr algn="r">
              <a:lnSpc>
                <a:spcPct val="110000"/>
              </a:lnSpc>
            </a:pPr>
            <a:r>
              <a:rPr lang="ru-RU" sz="2300" i="1" dirty="0"/>
              <a:t>МАОУ гимназия №21 города Тюмени</a:t>
            </a:r>
            <a:endParaRPr lang="en-UA" sz="2300" i="1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662B178-7151-401B-87F1-BFDC04DA4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1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2" descr="Жителям региона помогут развить предпринимательское мышление | АНО ИНИР">
            <a:extLst>
              <a:ext uri="{FF2B5EF4-FFF2-40B4-BE49-F238E27FC236}">
                <a16:creationId xmlns:a16="http://schemas.microsoft.com/office/drawing/2014/main" id="{152270EE-8BFD-47E2-8890-8BDCD93E58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0" y="5299968"/>
            <a:ext cx="1651247" cy="155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51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Заключение (</a:t>
            </a:r>
            <a:r>
              <a:rPr lang="en-US" b="1" dirty="0"/>
              <a:t>Conclusion)</a:t>
            </a:r>
            <a:endParaRPr lang="en-UA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37F1E8C-CCA6-A04A-BE4C-390CB0637223}"/>
              </a:ext>
            </a:extLst>
          </p:cNvPr>
          <p:cNvGrpSpPr/>
          <p:nvPr/>
        </p:nvGrpSpPr>
        <p:grpSpPr>
          <a:xfrm>
            <a:off x="3527801" y="1784013"/>
            <a:ext cx="5387600" cy="2777714"/>
            <a:chOff x="3527801" y="2484657"/>
            <a:chExt cx="5387600" cy="2777714"/>
          </a:xfrm>
        </p:grpSpPr>
        <p:sp>
          <p:nvSpPr>
            <p:cNvPr id="29" name="Pentagon 28">
              <a:extLst>
                <a:ext uri="{FF2B5EF4-FFF2-40B4-BE49-F238E27FC236}">
                  <a16:creationId xmlns:a16="http://schemas.microsoft.com/office/drawing/2014/main" id="{17F7CA73-B8BA-4347-AB3E-97AD0F58A82D}"/>
                </a:ext>
              </a:extLst>
            </p:cNvPr>
            <p:cNvSpPr/>
            <p:nvPr/>
          </p:nvSpPr>
          <p:spPr>
            <a:xfrm rot="7160031" flipH="1">
              <a:off x="7145427" y="3464265"/>
              <a:ext cx="2749581" cy="790366"/>
            </a:xfrm>
            <a:prstGeom prst="homePlate">
              <a:avLst>
                <a:gd name="adj" fmla="val 64512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Round Diagonal Corner Rectangle 2">
              <a:extLst>
                <a:ext uri="{FF2B5EF4-FFF2-40B4-BE49-F238E27FC236}">
                  <a16:creationId xmlns:a16="http://schemas.microsoft.com/office/drawing/2014/main" id="{AAD68538-27B5-DE4F-A381-677119F0AEFA}"/>
                </a:ext>
              </a:extLst>
            </p:cNvPr>
            <p:cNvSpPr/>
            <p:nvPr/>
          </p:nvSpPr>
          <p:spPr>
            <a:xfrm rot="5400000">
              <a:off x="2892063" y="3761832"/>
              <a:ext cx="2125467" cy="853991"/>
            </a:xfrm>
            <a:prstGeom prst="round2DiagRect">
              <a:avLst>
                <a:gd name="adj1" fmla="val 33219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5A9DE337-FF03-7A40-A335-4A73F577294E}"/>
                </a:ext>
              </a:extLst>
            </p:cNvPr>
            <p:cNvSpPr/>
            <p:nvPr/>
          </p:nvSpPr>
          <p:spPr>
            <a:xfrm rot="5400000" flipH="1">
              <a:off x="3438139" y="3880910"/>
              <a:ext cx="2314306" cy="426997"/>
            </a:xfrm>
            <a:prstGeom prst="parallelogram">
              <a:avLst>
                <a:gd name="adj" fmla="val 21720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Round Diagonal Corner Rectangle 5">
              <a:extLst>
                <a:ext uri="{FF2B5EF4-FFF2-40B4-BE49-F238E27FC236}">
                  <a16:creationId xmlns:a16="http://schemas.microsoft.com/office/drawing/2014/main" id="{C931EF24-D658-F84F-BE78-48225041671C}"/>
                </a:ext>
              </a:extLst>
            </p:cNvPr>
            <p:cNvSpPr/>
            <p:nvPr/>
          </p:nvSpPr>
          <p:spPr>
            <a:xfrm rot="5400000">
              <a:off x="5246982" y="3572991"/>
              <a:ext cx="250315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8" name="Round Diagonal Corner Rectangle 6">
              <a:extLst>
                <a:ext uri="{FF2B5EF4-FFF2-40B4-BE49-F238E27FC236}">
                  <a16:creationId xmlns:a16="http://schemas.microsoft.com/office/drawing/2014/main" id="{A02FBC65-27AE-2841-8143-12DE686F67B8}"/>
                </a:ext>
              </a:extLst>
            </p:cNvPr>
            <p:cNvSpPr/>
            <p:nvPr/>
          </p:nvSpPr>
          <p:spPr>
            <a:xfrm rot="5400000">
              <a:off x="6416421" y="3478569"/>
              <a:ext cx="2691992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401C0AA7-B114-3B47-A43D-1066958201C0}"/>
                </a:ext>
              </a:extLst>
            </p:cNvPr>
            <p:cNvSpPr/>
            <p:nvPr/>
          </p:nvSpPr>
          <p:spPr>
            <a:xfrm rot="5400000" flipH="1">
              <a:off x="5781179" y="3693378"/>
              <a:ext cx="2694618" cy="426997"/>
            </a:xfrm>
            <a:prstGeom prst="parallelogram">
              <a:avLst>
                <a:gd name="adj" fmla="val 254198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EAFC2D89-D68F-6F4B-8711-D3271EF8728F}"/>
                </a:ext>
              </a:extLst>
            </p:cNvPr>
            <p:cNvSpPr/>
            <p:nvPr/>
          </p:nvSpPr>
          <p:spPr>
            <a:xfrm rot="5400000" flipH="1">
              <a:off x="4606157" y="3791892"/>
              <a:ext cx="2513961" cy="426997"/>
            </a:xfrm>
            <a:prstGeom prst="parallelogram">
              <a:avLst>
                <a:gd name="adj" fmla="val 221414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Round Diagonal Corner Rectangle 4">
              <a:extLst>
                <a:ext uri="{FF2B5EF4-FFF2-40B4-BE49-F238E27FC236}">
                  <a16:creationId xmlns:a16="http://schemas.microsoft.com/office/drawing/2014/main" id="{EEF71901-723B-2F4A-A537-E8F8B544C460}"/>
                </a:ext>
              </a:extLst>
            </p:cNvPr>
            <p:cNvSpPr/>
            <p:nvPr/>
          </p:nvSpPr>
          <p:spPr>
            <a:xfrm rot="5400000">
              <a:off x="4078633" y="3667411"/>
              <a:ext cx="2314308" cy="853991"/>
            </a:xfrm>
            <a:prstGeom prst="round2DiagRect">
              <a:avLst>
                <a:gd name="adj1" fmla="val 33219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grpSp>
          <p:nvGrpSpPr>
            <p:cNvPr id="62" name="Group 75">
              <a:extLst>
                <a:ext uri="{FF2B5EF4-FFF2-40B4-BE49-F238E27FC236}">
                  <a16:creationId xmlns:a16="http://schemas.microsoft.com/office/drawing/2014/main" id="{DEE82281-4F85-C74D-B4D4-118E43985DE1}"/>
                </a:ext>
              </a:extLst>
            </p:cNvPr>
            <p:cNvGrpSpPr/>
            <p:nvPr/>
          </p:nvGrpSpPr>
          <p:grpSpPr>
            <a:xfrm>
              <a:off x="3717451" y="3392170"/>
              <a:ext cx="474691" cy="462672"/>
              <a:chOff x="4080141" y="798258"/>
              <a:chExt cx="328062" cy="31975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3" name="Freeform 76">
                <a:extLst>
                  <a:ext uri="{FF2B5EF4-FFF2-40B4-BE49-F238E27FC236}">
                    <a16:creationId xmlns:a16="http://schemas.microsoft.com/office/drawing/2014/main" id="{098BB2D1-DBE2-BF42-9295-14D96AB72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0141" y="823174"/>
                <a:ext cx="294839" cy="294839"/>
              </a:xfrm>
              <a:custGeom>
                <a:avLst/>
                <a:gdLst/>
                <a:ahLst/>
                <a:cxnLst>
                  <a:cxn ang="0">
                    <a:pos x="141" y="141"/>
                  </a:cxn>
                  <a:cxn ang="0">
                    <a:pos x="284" y="141"/>
                  </a:cxn>
                  <a:cxn ang="0">
                    <a:pos x="284" y="141"/>
                  </a:cxn>
                  <a:cxn ang="0">
                    <a:pos x="283" y="156"/>
                  </a:cxn>
                  <a:cxn ang="0">
                    <a:pos x="281" y="170"/>
                  </a:cxn>
                  <a:cxn ang="0">
                    <a:pos x="277" y="185"/>
                  </a:cxn>
                  <a:cxn ang="0">
                    <a:pos x="274" y="197"/>
                  </a:cxn>
                  <a:cxn ang="0">
                    <a:pos x="266" y="210"/>
                  </a:cxn>
                  <a:cxn ang="0">
                    <a:pos x="259" y="221"/>
                  </a:cxn>
                  <a:cxn ang="0">
                    <a:pos x="252" y="232"/>
                  </a:cxn>
                  <a:cxn ang="0">
                    <a:pos x="243" y="243"/>
                  </a:cxn>
                  <a:cxn ang="0">
                    <a:pos x="232" y="252"/>
                  </a:cxn>
                  <a:cxn ang="0">
                    <a:pos x="221" y="259"/>
                  </a:cxn>
                  <a:cxn ang="0">
                    <a:pos x="210" y="266"/>
                  </a:cxn>
                  <a:cxn ang="0">
                    <a:pos x="197" y="273"/>
                  </a:cxn>
                  <a:cxn ang="0">
                    <a:pos x="185" y="277"/>
                  </a:cxn>
                  <a:cxn ang="0">
                    <a:pos x="170" y="281"/>
                  </a:cxn>
                  <a:cxn ang="0">
                    <a:pos x="156" y="283"/>
                  </a:cxn>
                  <a:cxn ang="0">
                    <a:pos x="141" y="284"/>
                  </a:cxn>
                  <a:cxn ang="0">
                    <a:pos x="141" y="284"/>
                  </a:cxn>
                  <a:cxn ang="0">
                    <a:pos x="127" y="283"/>
                  </a:cxn>
                  <a:cxn ang="0">
                    <a:pos x="112" y="281"/>
                  </a:cxn>
                  <a:cxn ang="0">
                    <a:pos x="100" y="277"/>
                  </a:cxn>
                  <a:cxn ang="0">
                    <a:pos x="87" y="273"/>
                  </a:cxn>
                  <a:cxn ang="0">
                    <a:pos x="74" y="266"/>
                  </a:cxn>
                  <a:cxn ang="0">
                    <a:pos x="62" y="259"/>
                  </a:cxn>
                  <a:cxn ang="0">
                    <a:pos x="51" y="252"/>
                  </a:cxn>
                  <a:cxn ang="0">
                    <a:pos x="42" y="243"/>
                  </a:cxn>
                  <a:cxn ang="0">
                    <a:pos x="33" y="232"/>
                  </a:cxn>
                  <a:cxn ang="0">
                    <a:pos x="23" y="221"/>
                  </a:cxn>
                  <a:cxn ang="0">
                    <a:pos x="16" y="210"/>
                  </a:cxn>
                  <a:cxn ang="0">
                    <a:pos x="11" y="197"/>
                  </a:cxn>
                  <a:cxn ang="0">
                    <a:pos x="5" y="185"/>
                  </a:cxn>
                  <a:cxn ang="0">
                    <a:pos x="2" y="170"/>
                  </a:cxn>
                  <a:cxn ang="0">
                    <a:pos x="0" y="156"/>
                  </a:cxn>
                  <a:cxn ang="0">
                    <a:pos x="0" y="141"/>
                  </a:cxn>
                  <a:cxn ang="0">
                    <a:pos x="0" y="141"/>
                  </a:cxn>
                  <a:cxn ang="0">
                    <a:pos x="0" y="127"/>
                  </a:cxn>
                  <a:cxn ang="0">
                    <a:pos x="2" y="114"/>
                  </a:cxn>
                  <a:cxn ang="0">
                    <a:pos x="5" y="99"/>
                  </a:cxn>
                  <a:cxn ang="0">
                    <a:pos x="11" y="87"/>
                  </a:cxn>
                  <a:cxn ang="0">
                    <a:pos x="16" y="74"/>
                  </a:cxn>
                  <a:cxn ang="0">
                    <a:pos x="23" y="63"/>
                  </a:cxn>
                  <a:cxn ang="0">
                    <a:pos x="33" y="52"/>
                  </a:cxn>
                  <a:cxn ang="0">
                    <a:pos x="42" y="41"/>
                  </a:cxn>
                  <a:cxn ang="0">
                    <a:pos x="51" y="32"/>
                  </a:cxn>
                  <a:cxn ang="0">
                    <a:pos x="62" y="23"/>
                  </a:cxn>
                  <a:cxn ang="0">
                    <a:pos x="74" y="16"/>
                  </a:cxn>
                  <a:cxn ang="0">
                    <a:pos x="87" y="11"/>
                  </a:cxn>
                  <a:cxn ang="0">
                    <a:pos x="100" y="7"/>
                  </a:cxn>
                  <a:cxn ang="0">
                    <a:pos x="112" y="3"/>
                  </a:cxn>
                  <a:cxn ang="0">
                    <a:pos x="127" y="0"/>
                  </a:cxn>
                  <a:cxn ang="0">
                    <a:pos x="141" y="0"/>
                  </a:cxn>
                  <a:cxn ang="0">
                    <a:pos x="141" y="141"/>
                  </a:cxn>
                </a:cxnLst>
                <a:rect l="0" t="0" r="r" b="b"/>
                <a:pathLst>
                  <a:path w="284" h="284">
                    <a:moveTo>
                      <a:pt x="141" y="141"/>
                    </a:moveTo>
                    <a:lnTo>
                      <a:pt x="284" y="141"/>
                    </a:lnTo>
                    <a:lnTo>
                      <a:pt x="284" y="141"/>
                    </a:lnTo>
                    <a:lnTo>
                      <a:pt x="283" y="156"/>
                    </a:lnTo>
                    <a:lnTo>
                      <a:pt x="281" y="170"/>
                    </a:lnTo>
                    <a:lnTo>
                      <a:pt x="277" y="185"/>
                    </a:lnTo>
                    <a:lnTo>
                      <a:pt x="274" y="197"/>
                    </a:lnTo>
                    <a:lnTo>
                      <a:pt x="266" y="210"/>
                    </a:lnTo>
                    <a:lnTo>
                      <a:pt x="259" y="221"/>
                    </a:lnTo>
                    <a:lnTo>
                      <a:pt x="252" y="232"/>
                    </a:lnTo>
                    <a:lnTo>
                      <a:pt x="243" y="243"/>
                    </a:lnTo>
                    <a:lnTo>
                      <a:pt x="232" y="252"/>
                    </a:lnTo>
                    <a:lnTo>
                      <a:pt x="221" y="259"/>
                    </a:lnTo>
                    <a:lnTo>
                      <a:pt x="210" y="266"/>
                    </a:lnTo>
                    <a:lnTo>
                      <a:pt x="197" y="273"/>
                    </a:lnTo>
                    <a:lnTo>
                      <a:pt x="185" y="277"/>
                    </a:lnTo>
                    <a:lnTo>
                      <a:pt x="170" y="281"/>
                    </a:lnTo>
                    <a:lnTo>
                      <a:pt x="156" y="283"/>
                    </a:lnTo>
                    <a:lnTo>
                      <a:pt x="141" y="284"/>
                    </a:lnTo>
                    <a:lnTo>
                      <a:pt x="141" y="284"/>
                    </a:lnTo>
                    <a:lnTo>
                      <a:pt x="127" y="283"/>
                    </a:lnTo>
                    <a:lnTo>
                      <a:pt x="112" y="281"/>
                    </a:lnTo>
                    <a:lnTo>
                      <a:pt x="100" y="277"/>
                    </a:lnTo>
                    <a:lnTo>
                      <a:pt x="87" y="273"/>
                    </a:lnTo>
                    <a:lnTo>
                      <a:pt x="74" y="266"/>
                    </a:lnTo>
                    <a:lnTo>
                      <a:pt x="62" y="259"/>
                    </a:lnTo>
                    <a:lnTo>
                      <a:pt x="51" y="252"/>
                    </a:lnTo>
                    <a:lnTo>
                      <a:pt x="42" y="243"/>
                    </a:lnTo>
                    <a:lnTo>
                      <a:pt x="33" y="232"/>
                    </a:lnTo>
                    <a:lnTo>
                      <a:pt x="23" y="221"/>
                    </a:lnTo>
                    <a:lnTo>
                      <a:pt x="16" y="210"/>
                    </a:lnTo>
                    <a:lnTo>
                      <a:pt x="11" y="197"/>
                    </a:lnTo>
                    <a:lnTo>
                      <a:pt x="5" y="185"/>
                    </a:lnTo>
                    <a:lnTo>
                      <a:pt x="2" y="170"/>
                    </a:lnTo>
                    <a:lnTo>
                      <a:pt x="0" y="15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0" y="127"/>
                    </a:lnTo>
                    <a:lnTo>
                      <a:pt x="2" y="114"/>
                    </a:lnTo>
                    <a:lnTo>
                      <a:pt x="5" y="99"/>
                    </a:lnTo>
                    <a:lnTo>
                      <a:pt x="11" y="87"/>
                    </a:lnTo>
                    <a:lnTo>
                      <a:pt x="16" y="74"/>
                    </a:lnTo>
                    <a:lnTo>
                      <a:pt x="23" y="63"/>
                    </a:lnTo>
                    <a:lnTo>
                      <a:pt x="33" y="52"/>
                    </a:lnTo>
                    <a:lnTo>
                      <a:pt x="42" y="41"/>
                    </a:lnTo>
                    <a:lnTo>
                      <a:pt x="51" y="32"/>
                    </a:lnTo>
                    <a:lnTo>
                      <a:pt x="62" y="23"/>
                    </a:lnTo>
                    <a:lnTo>
                      <a:pt x="74" y="16"/>
                    </a:lnTo>
                    <a:lnTo>
                      <a:pt x="87" y="11"/>
                    </a:lnTo>
                    <a:lnTo>
                      <a:pt x="100" y="7"/>
                    </a:lnTo>
                    <a:lnTo>
                      <a:pt x="112" y="3"/>
                    </a:lnTo>
                    <a:lnTo>
                      <a:pt x="127" y="0"/>
                    </a:lnTo>
                    <a:lnTo>
                      <a:pt x="141" y="0"/>
                    </a:lnTo>
                    <a:lnTo>
                      <a:pt x="141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77">
                <a:extLst>
                  <a:ext uri="{FF2B5EF4-FFF2-40B4-BE49-F238E27FC236}">
                    <a16:creationId xmlns:a16="http://schemas.microsoft.com/office/drawing/2014/main" id="{013AAB2F-CEC4-264C-AC9E-F58F5183C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783" y="798258"/>
                <a:ext cx="147420" cy="147420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141" y="142"/>
                  </a:cxn>
                  <a:cxn ang="0">
                    <a:pos x="141" y="142"/>
                  </a:cxn>
                  <a:cxn ang="0">
                    <a:pos x="141" y="127"/>
                  </a:cxn>
                  <a:cxn ang="0">
                    <a:pos x="139" y="113"/>
                  </a:cxn>
                  <a:cxn ang="0">
                    <a:pos x="136" y="100"/>
                  </a:cxn>
                  <a:cxn ang="0">
                    <a:pos x="130" y="87"/>
                  </a:cxn>
                  <a:cxn ang="0">
                    <a:pos x="125" y="74"/>
                  </a:cxn>
                  <a:cxn ang="0">
                    <a:pos x="118" y="62"/>
                  </a:cxn>
                  <a:cxn ang="0">
                    <a:pos x="109" y="51"/>
                  </a:cxn>
                  <a:cxn ang="0">
                    <a:pos x="100" y="42"/>
                  </a:cxn>
                  <a:cxn ang="0">
                    <a:pos x="91" y="33"/>
                  </a:cxn>
                  <a:cxn ang="0">
                    <a:pos x="80" y="24"/>
                  </a:cxn>
                  <a:cxn ang="0">
                    <a:pos x="67" y="16"/>
                  </a:cxn>
                  <a:cxn ang="0">
                    <a:pos x="54" y="11"/>
                  </a:cxn>
                  <a:cxn ang="0">
                    <a:pos x="42" y="6"/>
                  </a:cxn>
                  <a:cxn ang="0">
                    <a:pos x="29" y="2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42"/>
                  </a:cxn>
                </a:cxnLst>
                <a:rect l="0" t="0" r="r" b="b"/>
                <a:pathLst>
                  <a:path w="141" h="142">
                    <a:moveTo>
                      <a:pt x="0" y="142"/>
                    </a:moveTo>
                    <a:lnTo>
                      <a:pt x="141" y="142"/>
                    </a:lnTo>
                    <a:lnTo>
                      <a:pt x="141" y="142"/>
                    </a:lnTo>
                    <a:lnTo>
                      <a:pt x="141" y="127"/>
                    </a:lnTo>
                    <a:lnTo>
                      <a:pt x="139" y="113"/>
                    </a:lnTo>
                    <a:lnTo>
                      <a:pt x="136" y="100"/>
                    </a:lnTo>
                    <a:lnTo>
                      <a:pt x="130" y="87"/>
                    </a:lnTo>
                    <a:lnTo>
                      <a:pt x="125" y="74"/>
                    </a:lnTo>
                    <a:lnTo>
                      <a:pt x="118" y="62"/>
                    </a:lnTo>
                    <a:lnTo>
                      <a:pt x="109" y="51"/>
                    </a:lnTo>
                    <a:lnTo>
                      <a:pt x="100" y="42"/>
                    </a:lnTo>
                    <a:lnTo>
                      <a:pt x="91" y="33"/>
                    </a:lnTo>
                    <a:lnTo>
                      <a:pt x="80" y="24"/>
                    </a:lnTo>
                    <a:lnTo>
                      <a:pt x="67" y="16"/>
                    </a:lnTo>
                    <a:lnTo>
                      <a:pt x="54" y="11"/>
                    </a:lnTo>
                    <a:lnTo>
                      <a:pt x="42" y="6"/>
                    </a:lnTo>
                    <a:lnTo>
                      <a:pt x="29" y="2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37DDF0E-50B8-DD44-BFA9-DAF7BF4CAAB4}"/>
                </a:ext>
              </a:extLst>
            </p:cNvPr>
            <p:cNvSpPr txBox="1"/>
            <p:nvPr/>
          </p:nvSpPr>
          <p:spPr>
            <a:xfrm>
              <a:off x="3550006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1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6E07405-729C-C547-AF05-9474D98885B3}"/>
                </a:ext>
              </a:extLst>
            </p:cNvPr>
            <p:cNvSpPr txBox="1"/>
            <p:nvPr/>
          </p:nvSpPr>
          <p:spPr>
            <a:xfrm>
              <a:off x="483099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2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291457F-6252-3B47-BDE1-A87AFF0E8A81}"/>
                </a:ext>
              </a:extLst>
            </p:cNvPr>
            <p:cNvSpPr txBox="1"/>
            <p:nvPr/>
          </p:nvSpPr>
          <p:spPr>
            <a:xfrm>
              <a:off x="6093768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4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AF12843-227C-474A-9674-799694F4F4C2}"/>
                </a:ext>
              </a:extLst>
            </p:cNvPr>
            <p:cNvSpPr txBox="1"/>
            <p:nvPr/>
          </p:nvSpPr>
          <p:spPr>
            <a:xfrm>
              <a:off x="7357627" y="4503846"/>
              <a:ext cx="809580" cy="584775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accent5">
                      <a:lumMod val="20000"/>
                      <a:lumOff val="80000"/>
                    </a:schemeClr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67" name="Freeform 99">
              <a:extLst>
                <a:ext uri="{FF2B5EF4-FFF2-40B4-BE49-F238E27FC236}">
                  <a16:creationId xmlns:a16="http://schemas.microsoft.com/office/drawing/2014/main" id="{1EF07E4A-7E8B-D944-8B42-38734ED20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5265" y="3211461"/>
              <a:ext cx="361046" cy="57472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60" y="7"/>
                </a:cxn>
                <a:cxn ang="0">
                  <a:pos x="29" y="27"/>
                </a:cxn>
                <a:cxn ang="0">
                  <a:pos x="7" y="59"/>
                </a:cxn>
                <a:cxn ang="0">
                  <a:pos x="0" y="98"/>
                </a:cxn>
                <a:cxn ang="0">
                  <a:pos x="0" y="116"/>
                </a:cxn>
                <a:cxn ang="0">
                  <a:pos x="9" y="154"/>
                </a:cxn>
                <a:cxn ang="0">
                  <a:pos x="31" y="208"/>
                </a:cxn>
                <a:cxn ang="0">
                  <a:pos x="67" y="270"/>
                </a:cxn>
                <a:cxn ang="0">
                  <a:pos x="98" y="311"/>
                </a:cxn>
                <a:cxn ang="0">
                  <a:pos x="112" y="291"/>
                </a:cxn>
                <a:cxn ang="0">
                  <a:pos x="147" y="241"/>
                </a:cxn>
                <a:cxn ang="0">
                  <a:pos x="180" y="172"/>
                </a:cxn>
                <a:cxn ang="0">
                  <a:pos x="190" y="134"/>
                </a:cxn>
                <a:cxn ang="0">
                  <a:pos x="196" y="98"/>
                </a:cxn>
                <a:cxn ang="0">
                  <a:pos x="194" y="78"/>
                </a:cxn>
                <a:cxn ang="0">
                  <a:pos x="178" y="41"/>
                </a:cxn>
                <a:cxn ang="0">
                  <a:pos x="152" y="16"/>
                </a:cxn>
                <a:cxn ang="0">
                  <a:pos x="118" y="1"/>
                </a:cxn>
                <a:cxn ang="0">
                  <a:pos x="98" y="0"/>
                </a:cxn>
                <a:cxn ang="0">
                  <a:pos x="98" y="157"/>
                </a:cxn>
                <a:cxn ang="0">
                  <a:pos x="74" y="152"/>
                </a:cxn>
                <a:cxn ang="0">
                  <a:pos x="54" y="139"/>
                </a:cxn>
                <a:cxn ang="0">
                  <a:pos x="42" y="119"/>
                </a:cxn>
                <a:cxn ang="0">
                  <a:pos x="38" y="98"/>
                </a:cxn>
                <a:cxn ang="0">
                  <a:pos x="38" y="85"/>
                </a:cxn>
                <a:cxn ang="0">
                  <a:pos x="47" y="63"/>
                </a:cxn>
                <a:cxn ang="0">
                  <a:pos x="64" y="47"/>
                </a:cxn>
                <a:cxn ang="0">
                  <a:pos x="85" y="38"/>
                </a:cxn>
                <a:cxn ang="0">
                  <a:pos x="98" y="36"/>
                </a:cxn>
                <a:cxn ang="0">
                  <a:pos x="122" y="41"/>
                </a:cxn>
                <a:cxn ang="0">
                  <a:pos x="140" y="54"/>
                </a:cxn>
                <a:cxn ang="0">
                  <a:pos x="152" y="74"/>
                </a:cxn>
                <a:cxn ang="0">
                  <a:pos x="158" y="98"/>
                </a:cxn>
                <a:cxn ang="0">
                  <a:pos x="156" y="108"/>
                </a:cxn>
                <a:cxn ang="0">
                  <a:pos x="147" y="130"/>
                </a:cxn>
                <a:cxn ang="0">
                  <a:pos x="131" y="146"/>
                </a:cxn>
                <a:cxn ang="0">
                  <a:pos x="109" y="156"/>
                </a:cxn>
                <a:cxn ang="0">
                  <a:pos x="98" y="157"/>
                </a:cxn>
                <a:cxn ang="0">
                  <a:pos x="60" y="98"/>
                </a:cxn>
                <a:cxn ang="0">
                  <a:pos x="62" y="112"/>
                </a:cxn>
                <a:cxn ang="0">
                  <a:pos x="71" y="123"/>
                </a:cxn>
                <a:cxn ang="0">
                  <a:pos x="83" y="132"/>
                </a:cxn>
                <a:cxn ang="0">
                  <a:pos x="98" y="134"/>
                </a:cxn>
                <a:cxn ang="0">
                  <a:pos x="105" y="134"/>
                </a:cxn>
                <a:cxn ang="0">
                  <a:pos x="118" y="128"/>
                </a:cxn>
                <a:cxn ang="0">
                  <a:pos x="129" y="117"/>
                </a:cxn>
                <a:cxn ang="0">
                  <a:pos x="134" y="105"/>
                </a:cxn>
                <a:cxn ang="0">
                  <a:pos x="136" y="98"/>
                </a:cxn>
                <a:cxn ang="0">
                  <a:pos x="132" y="81"/>
                </a:cxn>
                <a:cxn ang="0">
                  <a:pos x="125" y="70"/>
                </a:cxn>
                <a:cxn ang="0">
                  <a:pos x="112" y="61"/>
                </a:cxn>
                <a:cxn ang="0">
                  <a:pos x="98" y="59"/>
                </a:cxn>
                <a:cxn ang="0">
                  <a:pos x="89" y="59"/>
                </a:cxn>
                <a:cxn ang="0">
                  <a:pos x="76" y="65"/>
                </a:cxn>
                <a:cxn ang="0">
                  <a:pos x="65" y="76"/>
                </a:cxn>
                <a:cxn ang="0">
                  <a:pos x="60" y="88"/>
                </a:cxn>
                <a:cxn ang="0">
                  <a:pos x="60" y="98"/>
                </a:cxn>
              </a:cxnLst>
              <a:rect l="0" t="0" r="r" b="b"/>
              <a:pathLst>
                <a:path w="196" h="311">
                  <a:moveTo>
                    <a:pt x="98" y="0"/>
                  </a:moveTo>
                  <a:lnTo>
                    <a:pt x="98" y="0"/>
                  </a:lnTo>
                  <a:lnTo>
                    <a:pt x="78" y="1"/>
                  </a:lnTo>
                  <a:lnTo>
                    <a:pt x="60" y="7"/>
                  </a:lnTo>
                  <a:lnTo>
                    <a:pt x="44" y="16"/>
                  </a:lnTo>
                  <a:lnTo>
                    <a:pt x="29" y="27"/>
                  </a:lnTo>
                  <a:lnTo>
                    <a:pt x="16" y="41"/>
                  </a:lnTo>
                  <a:lnTo>
                    <a:pt x="7" y="59"/>
                  </a:lnTo>
                  <a:lnTo>
                    <a:pt x="2" y="7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16"/>
                  </a:lnTo>
                  <a:lnTo>
                    <a:pt x="4" y="134"/>
                  </a:lnTo>
                  <a:lnTo>
                    <a:pt x="9" y="154"/>
                  </a:lnTo>
                  <a:lnTo>
                    <a:pt x="15" y="172"/>
                  </a:lnTo>
                  <a:lnTo>
                    <a:pt x="31" y="208"/>
                  </a:lnTo>
                  <a:lnTo>
                    <a:pt x="49" y="241"/>
                  </a:lnTo>
                  <a:lnTo>
                    <a:pt x="67" y="270"/>
                  </a:lnTo>
                  <a:lnTo>
                    <a:pt x="82" y="291"/>
                  </a:lnTo>
                  <a:lnTo>
                    <a:pt x="98" y="311"/>
                  </a:lnTo>
                  <a:lnTo>
                    <a:pt x="98" y="311"/>
                  </a:lnTo>
                  <a:lnTo>
                    <a:pt x="112" y="291"/>
                  </a:lnTo>
                  <a:lnTo>
                    <a:pt x="129" y="270"/>
                  </a:lnTo>
                  <a:lnTo>
                    <a:pt x="147" y="241"/>
                  </a:lnTo>
                  <a:lnTo>
                    <a:pt x="165" y="208"/>
                  </a:lnTo>
                  <a:lnTo>
                    <a:pt x="180" y="172"/>
                  </a:lnTo>
                  <a:lnTo>
                    <a:pt x="187" y="154"/>
                  </a:lnTo>
                  <a:lnTo>
                    <a:pt x="190" y="134"/>
                  </a:lnTo>
                  <a:lnTo>
                    <a:pt x="194" y="116"/>
                  </a:lnTo>
                  <a:lnTo>
                    <a:pt x="196" y="98"/>
                  </a:lnTo>
                  <a:lnTo>
                    <a:pt x="196" y="98"/>
                  </a:lnTo>
                  <a:lnTo>
                    <a:pt x="194" y="78"/>
                  </a:lnTo>
                  <a:lnTo>
                    <a:pt x="187" y="59"/>
                  </a:lnTo>
                  <a:lnTo>
                    <a:pt x="178" y="41"/>
                  </a:lnTo>
                  <a:lnTo>
                    <a:pt x="167" y="27"/>
                  </a:lnTo>
                  <a:lnTo>
                    <a:pt x="152" y="16"/>
                  </a:lnTo>
                  <a:lnTo>
                    <a:pt x="136" y="7"/>
                  </a:lnTo>
                  <a:lnTo>
                    <a:pt x="118" y="1"/>
                  </a:lnTo>
                  <a:lnTo>
                    <a:pt x="98" y="0"/>
                  </a:lnTo>
                  <a:lnTo>
                    <a:pt x="98" y="0"/>
                  </a:lnTo>
                  <a:close/>
                  <a:moveTo>
                    <a:pt x="98" y="157"/>
                  </a:moveTo>
                  <a:lnTo>
                    <a:pt x="98" y="157"/>
                  </a:lnTo>
                  <a:lnTo>
                    <a:pt x="85" y="156"/>
                  </a:lnTo>
                  <a:lnTo>
                    <a:pt x="74" y="152"/>
                  </a:lnTo>
                  <a:lnTo>
                    <a:pt x="64" y="146"/>
                  </a:lnTo>
                  <a:lnTo>
                    <a:pt x="54" y="139"/>
                  </a:lnTo>
                  <a:lnTo>
                    <a:pt x="47" y="130"/>
                  </a:lnTo>
                  <a:lnTo>
                    <a:pt x="42" y="119"/>
                  </a:lnTo>
                  <a:lnTo>
                    <a:pt x="38" y="10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85"/>
                  </a:lnTo>
                  <a:lnTo>
                    <a:pt x="42" y="74"/>
                  </a:lnTo>
                  <a:lnTo>
                    <a:pt x="47" y="63"/>
                  </a:lnTo>
                  <a:lnTo>
                    <a:pt x="54" y="54"/>
                  </a:lnTo>
                  <a:lnTo>
                    <a:pt x="64" y="47"/>
                  </a:lnTo>
                  <a:lnTo>
                    <a:pt x="74" y="41"/>
                  </a:lnTo>
                  <a:lnTo>
                    <a:pt x="85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109" y="38"/>
                  </a:lnTo>
                  <a:lnTo>
                    <a:pt x="122" y="41"/>
                  </a:lnTo>
                  <a:lnTo>
                    <a:pt x="131" y="47"/>
                  </a:lnTo>
                  <a:lnTo>
                    <a:pt x="140" y="54"/>
                  </a:lnTo>
                  <a:lnTo>
                    <a:pt x="147" y="63"/>
                  </a:lnTo>
                  <a:lnTo>
                    <a:pt x="152" y="74"/>
                  </a:lnTo>
                  <a:lnTo>
                    <a:pt x="156" y="85"/>
                  </a:lnTo>
                  <a:lnTo>
                    <a:pt x="158" y="98"/>
                  </a:lnTo>
                  <a:lnTo>
                    <a:pt x="158" y="98"/>
                  </a:lnTo>
                  <a:lnTo>
                    <a:pt x="156" y="108"/>
                  </a:lnTo>
                  <a:lnTo>
                    <a:pt x="152" y="119"/>
                  </a:lnTo>
                  <a:lnTo>
                    <a:pt x="147" y="130"/>
                  </a:lnTo>
                  <a:lnTo>
                    <a:pt x="140" y="139"/>
                  </a:lnTo>
                  <a:lnTo>
                    <a:pt x="131" y="146"/>
                  </a:lnTo>
                  <a:lnTo>
                    <a:pt x="122" y="152"/>
                  </a:lnTo>
                  <a:lnTo>
                    <a:pt x="109" y="156"/>
                  </a:lnTo>
                  <a:lnTo>
                    <a:pt x="98" y="157"/>
                  </a:lnTo>
                  <a:lnTo>
                    <a:pt x="98" y="157"/>
                  </a:lnTo>
                  <a:close/>
                  <a:moveTo>
                    <a:pt x="60" y="98"/>
                  </a:moveTo>
                  <a:lnTo>
                    <a:pt x="60" y="98"/>
                  </a:lnTo>
                  <a:lnTo>
                    <a:pt x="60" y="105"/>
                  </a:lnTo>
                  <a:lnTo>
                    <a:pt x="62" y="112"/>
                  </a:lnTo>
                  <a:lnTo>
                    <a:pt x="65" y="117"/>
                  </a:lnTo>
                  <a:lnTo>
                    <a:pt x="71" y="123"/>
                  </a:lnTo>
                  <a:lnTo>
                    <a:pt x="76" y="128"/>
                  </a:lnTo>
                  <a:lnTo>
                    <a:pt x="83" y="132"/>
                  </a:lnTo>
                  <a:lnTo>
                    <a:pt x="89" y="134"/>
                  </a:lnTo>
                  <a:lnTo>
                    <a:pt x="98" y="134"/>
                  </a:lnTo>
                  <a:lnTo>
                    <a:pt x="98" y="134"/>
                  </a:lnTo>
                  <a:lnTo>
                    <a:pt x="105" y="134"/>
                  </a:lnTo>
                  <a:lnTo>
                    <a:pt x="112" y="132"/>
                  </a:lnTo>
                  <a:lnTo>
                    <a:pt x="118" y="128"/>
                  </a:lnTo>
                  <a:lnTo>
                    <a:pt x="125" y="123"/>
                  </a:lnTo>
                  <a:lnTo>
                    <a:pt x="129" y="117"/>
                  </a:lnTo>
                  <a:lnTo>
                    <a:pt x="132" y="112"/>
                  </a:lnTo>
                  <a:lnTo>
                    <a:pt x="134" y="105"/>
                  </a:lnTo>
                  <a:lnTo>
                    <a:pt x="136" y="98"/>
                  </a:lnTo>
                  <a:lnTo>
                    <a:pt x="136" y="98"/>
                  </a:lnTo>
                  <a:lnTo>
                    <a:pt x="134" y="88"/>
                  </a:lnTo>
                  <a:lnTo>
                    <a:pt x="132" y="81"/>
                  </a:lnTo>
                  <a:lnTo>
                    <a:pt x="129" y="76"/>
                  </a:lnTo>
                  <a:lnTo>
                    <a:pt x="125" y="70"/>
                  </a:lnTo>
                  <a:lnTo>
                    <a:pt x="118" y="65"/>
                  </a:lnTo>
                  <a:lnTo>
                    <a:pt x="112" y="61"/>
                  </a:lnTo>
                  <a:lnTo>
                    <a:pt x="105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5"/>
                  </a:lnTo>
                  <a:lnTo>
                    <a:pt x="71" y="70"/>
                  </a:lnTo>
                  <a:lnTo>
                    <a:pt x="65" y="76"/>
                  </a:lnTo>
                  <a:lnTo>
                    <a:pt x="62" y="81"/>
                  </a:lnTo>
                  <a:lnTo>
                    <a:pt x="60" y="88"/>
                  </a:lnTo>
                  <a:lnTo>
                    <a:pt x="60" y="98"/>
                  </a:lnTo>
                  <a:lnTo>
                    <a:pt x="60" y="9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grpSp>
          <p:nvGrpSpPr>
            <p:cNvPr id="68" name="Group 77">
              <a:extLst>
                <a:ext uri="{FF2B5EF4-FFF2-40B4-BE49-F238E27FC236}">
                  <a16:creationId xmlns:a16="http://schemas.microsoft.com/office/drawing/2014/main" id="{FAFD169F-39B4-F64D-B6D8-13C58FDB12D7}"/>
                </a:ext>
              </a:extLst>
            </p:cNvPr>
            <p:cNvGrpSpPr/>
            <p:nvPr/>
          </p:nvGrpSpPr>
          <p:grpSpPr>
            <a:xfrm>
              <a:off x="6264965" y="3141093"/>
              <a:ext cx="467186" cy="357731"/>
              <a:chOff x="5552261" y="1554043"/>
              <a:chExt cx="363359" cy="278229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70" name="Freeform 96">
                <a:extLst>
                  <a:ext uri="{FF2B5EF4-FFF2-40B4-BE49-F238E27FC236}">
                    <a16:creationId xmlns:a16="http://schemas.microsoft.com/office/drawing/2014/main" id="{2AD4508F-9B72-F04D-BD42-87FF78945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2261" y="1715997"/>
                <a:ext cx="363359" cy="116275"/>
              </a:xfrm>
              <a:custGeom>
                <a:avLst/>
                <a:gdLst/>
                <a:ahLst/>
                <a:cxnLst>
                  <a:cxn ang="0">
                    <a:pos x="211" y="31"/>
                  </a:cxn>
                  <a:cxn ang="0">
                    <a:pos x="140" y="31"/>
                  </a:cxn>
                  <a:cxn ang="0">
                    <a:pos x="140" y="0"/>
                  </a:cxn>
                  <a:cxn ang="0">
                    <a:pos x="0" y="0"/>
                  </a:cxn>
                  <a:cxn ang="0">
                    <a:pos x="0" y="96"/>
                  </a:cxn>
                  <a:cxn ang="0">
                    <a:pos x="0" y="96"/>
                  </a:cxn>
                  <a:cxn ang="0">
                    <a:pos x="2" y="102"/>
                  </a:cxn>
                  <a:cxn ang="0">
                    <a:pos x="4" y="107"/>
                  </a:cxn>
                  <a:cxn ang="0">
                    <a:pos x="9" y="111"/>
                  </a:cxn>
                  <a:cxn ang="0">
                    <a:pos x="17" y="112"/>
                  </a:cxn>
                  <a:cxn ang="0">
                    <a:pos x="334" y="112"/>
                  </a:cxn>
                  <a:cxn ang="0">
                    <a:pos x="334" y="112"/>
                  </a:cxn>
                  <a:cxn ang="0">
                    <a:pos x="341" y="111"/>
                  </a:cxn>
                  <a:cxn ang="0">
                    <a:pos x="347" y="107"/>
                  </a:cxn>
                  <a:cxn ang="0">
                    <a:pos x="350" y="102"/>
                  </a:cxn>
                  <a:cxn ang="0">
                    <a:pos x="350" y="96"/>
                  </a:cxn>
                  <a:cxn ang="0">
                    <a:pos x="350" y="0"/>
                  </a:cxn>
                  <a:cxn ang="0">
                    <a:pos x="211" y="0"/>
                  </a:cxn>
                  <a:cxn ang="0">
                    <a:pos x="211" y="31"/>
                  </a:cxn>
                </a:cxnLst>
                <a:rect l="0" t="0" r="r" b="b"/>
                <a:pathLst>
                  <a:path w="350" h="112">
                    <a:moveTo>
                      <a:pt x="211" y="31"/>
                    </a:moveTo>
                    <a:lnTo>
                      <a:pt x="140" y="31"/>
                    </a:lnTo>
                    <a:lnTo>
                      <a:pt x="140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" y="102"/>
                    </a:lnTo>
                    <a:lnTo>
                      <a:pt x="4" y="107"/>
                    </a:lnTo>
                    <a:lnTo>
                      <a:pt x="9" y="111"/>
                    </a:lnTo>
                    <a:lnTo>
                      <a:pt x="17" y="112"/>
                    </a:lnTo>
                    <a:lnTo>
                      <a:pt x="334" y="112"/>
                    </a:lnTo>
                    <a:lnTo>
                      <a:pt x="334" y="112"/>
                    </a:lnTo>
                    <a:lnTo>
                      <a:pt x="341" y="111"/>
                    </a:lnTo>
                    <a:lnTo>
                      <a:pt x="347" y="107"/>
                    </a:lnTo>
                    <a:lnTo>
                      <a:pt x="350" y="102"/>
                    </a:lnTo>
                    <a:lnTo>
                      <a:pt x="350" y="96"/>
                    </a:lnTo>
                    <a:lnTo>
                      <a:pt x="350" y="0"/>
                    </a:lnTo>
                    <a:lnTo>
                      <a:pt x="211" y="0"/>
                    </a:lnTo>
                    <a:lnTo>
                      <a:pt x="211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97">
                <a:extLst>
                  <a:ext uri="{FF2B5EF4-FFF2-40B4-BE49-F238E27FC236}">
                    <a16:creationId xmlns:a16="http://schemas.microsoft.com/office/drawing/2014/main" id="{97BFFAC2-6223-2D49-8CDA-1492843D3A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2261" y="1554043"/>
                <a:ext cx="363359" cy="137038"/>
              </a:xfrm>
              <a:custGeom>
                <a:avLst/>
                <a:gdLst/>
                <a:ahLst/>
                <a:cxnLst>
                  <a:cxn ang="0">
                    <a:pos x="334" y="42"/>
                  </a:cxn>
                  <a:cxn ang="0">
                    <a:pos x="225" y="42"/>
                  </a:cxn>
                  <a:cxn ang="0">
                    <a:pos x="225" y="42"/>
                  </a:cxn>
                  <a:cxn ang="0">
                    <a:pos x="225" y="5"/>
                  </a:cxn>
                  <a:cxn ang="0">
                    <a:pos x="225" y="5"/>
                  </a:cxn>
                  <a:cxn ang="0">
                    <a:pos x="225" y="2"/>
                  </a:cxn>
                  <a:cxn ang="0">
                    <a:pos x="223" y="0"/>
                  </a:cxn>
                  <a:cxn ang="0">
                    <a:pos x="222" y="0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18" y="2"/>
                  </a:cxn>
                  <a:cxn ang="0">
                    <a:pos x="116" y="4"/>
                  </a:cxn>
                  <a:cxn ang="0">
                    <a:pos x="115" y="5"/>
                  </a:cxn>
                  <a:cxn ang="0">
                    <a:pos x="115" y="5"/>
                  </a:cxn>
                  <a:cxn ang="0">
                    <a:pos x="115" y="42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9" y="42"/>
                  </a:cxn>
                  <a:cxn ang="0">
                    <a:pos x="4" y="45"/>
                  </a:cxn>
                  <a:cxn ang="0">
                    <a:pos x="2" y="51"/>
                  </a:cxn>
                  <a:cxn ang="0">
                    <a:pos x="0" y="58"/>
                  </a:cxn>
                  <a:cxn ang="0">
                    <a:pos x="0" y="130"/>
                  </a:cxn>
                  <a:cxn ang="0">
                    <a:pos x="350" y="130"/>
                  </a:cxn>
                  <a:cxn ang="0">
                    <a:pos x="350" y="58"/>
                  </a:cxn>
                  <a:cxn ang="0">
                    <a:pos x="350" y="58"/>
                  </a:cxn>
                  <a:cxn ang="0">
                    <a:pos x="350" y="51"/>
                  </a:cxn>
                  <a:cxn ang="0">
                    <a:pos x="347" y="45"/>
                  </a:cxn>
                  <a:cxn ang="0">
                    <a:pos x="341" y="42"/>
                  </a:cxn>
                  <a:cxn ang="0">
                    <a:pos x="334" y="42"/>
                  </a:cxn>
                  <a:cxn ang="0">
                    <a:pos x="334" y="42"/>
                  </a:cxn>
                  <a:cxn ang="0">
                    <a:pos x="133" y="42"/>
                  </a:cxn>
                  <a:cxn ang="0">
                    <a:pos x="133" y="13"/>
                  </a:cxn>
                  <a:cxn ang="0">
                    <a:pos x="209" y="13"/>
                  </a:cxn>
                  <a:cxn ang="0">
                    <a:pos x="209" y="42"/>
                  </a:cxn>
                  <a:cxn ang="0">
                    <a:pos x="133" y="42"/>
                  </a:cxn>
                </a:cxnLst>
                <a:rect l="0" t="0" r="r" b="b"/>
                <a:pathLst>
                  <a:path w="350" h="130">
                    <a:moveTo>
                      <a:pt x="334" y="42"/>
                    </a:moveTo>
                    <a:lnTo>
                      <a:pt x="225" y="42"/>
                    </a:lnTo>
                    <a:lnTo>
                      <a:pt x="225" y="42"/>
                    </a:lnTo>
                    <a:lnTo>
                      <a:pt x="225" y="5"/>
                    </a:lnTo>
                    <a:lnTo>
                      <a:pt x="225" y="5"/>
                    </a:lnTo>
                    <a:lnTo>
                      <a:pt x="225" y="2"/>
                    </a:lnTo>
                    <a:lnTo>
                      <a:pt x="223" y="0"/>
                    </a:lnTo>
                    <a:lnTo>
                      <a:pt x="222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18" y="2"/>
                    </a:lnTo>
                    <a:lnTo>
                      <a:pt x="116" y="4"/>
                    </a:lnTo>
                    <a:lnTo>
                      <a:pt x="115" y="5"/>
                    </a:lnTo>
                    <a:lnTo>
                      <a:pt x="115" y="5"/>
                    </a:lnTo>
                    <a:lnTo>
                      <a:pt x="115" y="42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9" y="42"/>
                    </a:lnTo>
                    <a:lnTo>
                      <a:pt x="4" y="45"/>
                    </a:lnTo>
                    <a:lnTo>
                      <a:pt x="2" y="51"/>
                    </a:lnTo>
                    <a:lnTo>
                      <a:pt x="0" y="58"/>
                    </a:lnTo>
                    <a:lnTo>
                      <a:pt x="0" y="130"/>
                    </a:lnTo>
                    <a:lnTo>
                      <a:pt x="350" y="130"/>
                    </a:lnTo>
                    <a:lnTo>
                      <a:pt x="350" y="58"/>
                    </a:lnTo>
                    <a:lnTo>
                      <a:pt x="350" y="58"/>
                    </a:lnTo>
                    <a:lnTo>
                      <a:pt x="350" y="51"/>
                    </a:lnTo>
                    <a:lnTo>
                      <a:pt x="347" y="45"/>
                    </a:lnTo>
                    <a:lnTo>
                      <a:pt x="341" y="42"/>
                    </a:lnTo>
                    <a:lnTo>
                      <a:pt x="334" y="42"/>
                    </a:lnTo>
                    <a:lnTo>
                      <a:pt x="334" y="42"/>
                    </a:lnTo>
                    <a:close/>
                    <a:moveTo>
                      <a:pt x="133" y="42"/>
                    </a:moveTo>
                    <a:lnTo>
                      <a:pt x="133" y="13"/>
                    </a:lnTo>
                    <a:lnTo>
                      <a:pt x="209" y="13"/>
                    </a:lnTo>
                    <a:lnTo>
                      <a:pt x="209" y="42"/>
                    </a:lnTo>
                    <a:lnTo>
                      <a:pt x="133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72" name="Rectangle 98">
                <a:extLst>
                  <a:ext uri="{FF2B5EF4-FFF2-40B4-BE49-F238E27FC236}">
                    <a16:creationId xmlns:a16="http://schemas.microsoft.com/office/drawing/2014/main" id="{AB047C87-07CC-A54C-8F3A-23778D6C5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0062" y="1715997"/>
                <a:ext cx="45679" cy="1868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8FE30201-3FB7-B042-ACC2-2F0B90537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73095" y="2802903"/>
              <a:ext cx="378645" cy="426288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E21260E-8F6D-F948-8835-390433852E80}"/>
              </a:ext>
            </a:extLst>
          </p:cNvPr>
          <p:cNvGrpSpPr/>
          <p:nvPr/>
        </p:nvGrpSpPr>
        <p:grpSpPr>
          <a:xfrm>
            <a:off x="796834" y="3318580"/>
            <a:ext cx="2536916" cy="712141"/>
            <a:chOff x="796834" y="4019224"/>
            <a:chExt cx="2536916" cy="712141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7A9CB5E-AD64-E941-A4AA-EB311F601E4E}"/>
                </a:ext>
              </a:extLst>
            </p:cNvPr>
            <p:cNvSpPr/>
            <p:nvPr/>
          </p:nvSpPr>
          <p:spPr>
            <a:xfrm>
              <a:off x="796834" y="4308044"/>
              <a:ext cx="2536916" cy="423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ru-RU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Результаты</a:t>
              </a:r>
              <a:r>
                <a:rPr lang="ru-RU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E848FB4-A593-E14D-A2E7-A99D6114FED4}"/>
                </a:ext>
              </a:extLst>
            </p:cNvPr>
            <p:cNvSpPr txBox="1"/>
            <p:nvPr/>
          </p:nvSpPr>
          <p:spPr>
            <a:xfrm>
              <a:off x="2095198" y="40192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ru-RU" sz="1600" b="1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77D8F31-B796-F44B-908D-AECEC5D95649}"/>
              </a:ext>
            </a:extLst>
          </p:cNvPr>
          <p:cNvGrpSpPr/>
          <p:nvPr/>
        </p:nvGrpSpPr>
        <p:grpSpPr>
          <a:xfrm>
            <a:off x="2416246" y="4767080"/>
            <a:ext cx="3077100" cy="712141"/>
            <a:chOff x="2597441" y="5467724"/>
            <a:chExt cx="3077100" cy="71214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6966CF4-D219-E945-A9C2-40D166DA92D4}"/>
                </a:ext>
              </a:extLst>
            </p:cNvPr>
            <p:cNvSpPr/>
            <p:nvPr/>
          </p:nvSpPr>
          <p:spPr>
            <a:xfrm>
              <a:off x="2597441" y="5756544"/>
              <a:ext cx="3077100" cy="423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ru-RU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Выводы</a:t>
              </a:r>
              <a:endParaRPr lang="id-ID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A7B7B7B-0F8F-B140-B90B-07E9EC94A3C8}"/>
                </a:ext>
              </a:extLst>
            </p:cNvPr>
            <p:cNvSpPr txBox="1"/>
            <p:nvPr/>
          </p:nvSpPr>
          <p:spPr>
            <a:xfrm>
              <a:off x="4435989" y="54677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r"/>
              <a:r>
                <a:rPr lang="ru-RU" sz="1600" b="1" dirty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276F073-60DE-4C43-9949-C4F182DB7270}"/>
              </a:ext>
            </a:extLst>
          </p:cNvPr>
          <p:cNvGrpSpPr/>
          <p:nvPr/>
        </p:nvGrpSpPr>
        <p:grpSpPr>
          <a:xfrm>
            <a:off x="6086076" y="4767080"/>
            <a:ext cx="3077100" cy="712141"/>
            <a:chOff x="6086076" y="5467724"/>
            <a:chExt cx="3077100" cy="712141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AF5F710-F7E2-C740-91AE-8450D38E0E0E}"/>
                </a:ext>
              </a:extLst>
            </p:cNvPr>
            <p:cNvSpPr/>
            <p:nvPr/>
          </p:nvSpPr>
          <p:spPr>
            <a:xfrm>
              <a:off x="6086076" y="5756544"/>
              <a:ext cx="3077100" cy="423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ru-RU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Обобщения и рекомендации</a:t>
              </a:r>
              <a:endParaRPr lang="id-ID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D081CFFF-5D35-EC43-B244-0B16B721254C}"/>
                </a:ext>
              </a:extLst>
            </p:cNvPr>
            <p:cNvSpPr txBox="1"/>
            <p:nvPr/>
          </p:nvSpPr>
          <p:spPr>
            <a:xfrm>
              <a:off x="6086076" y="54677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ru-RU" sz="1600" b="1" dirty="0">
                  <a:solidFill>
                    <a:schemeClr val="accent4"/>
                  </a:solidFill>
                  <a:cs typeface="+mn-ea"/>
                  <a:sym typeface="+mn-lt"/>
                </a:rPr>
                <a:t>03</a:t>
              </a:r>
              <a:endParaRPr 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5429794-63F4-0F46-9AEB-8D86B3CEC0E0}"/>
              </a:ext>
            </a:extLst>
          </p:cNvPr>
          <p:cNvGrpSpPr/>
          <p:nvPr/>
        </p:nvGrpSpPr>
        <p:grpSpPr>
          <a:xfrm>
            <a:off x="8928827" y="3318580"/>
            <a:ext cx="2756241" cy="712141"/>
            <a:chOff x="8928827" y="4019224"/>
            <a:chExt cx="2756241" cy="712141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D0F6768-B879-E348-858A-02AA9FBA3D4A}"/>
                </a:ext>
              </a:extLst>
            </p:cNvPr>
            <p:cNvSpPr/>
            <p:nvPr/>
          </p:nvSpPr>
          <p:spPr>
            <a:xfrm>
              <a:off x="8928827" y="4308044"/>
              <a:ext cx="2756241" cy="423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ru-RU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Практическая значимость</a:t>
              </a:r>
              <a:endParaRPr lang="id-ID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106520C-4ABE-BF4B-837E-73508711CEDC}"/>
                </a:ext>
              </a:extLst>
            </p:cNvPr>
            <p:cNvSpPr txBox="1"/>
            <p:nvPr/>
          </p:nvSpPr>
          <p:spPr>
            <a:xfrm>
              <a:off x="8928828" y="4019224"/>
              <a:ext cx="1238552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ru-RU" sz="1600" b="1" dirty="0">
                  <a:solidFill>
                    <a:schemeClr val="accent5"/>
                  </a:solidFill>
                  <a:cs typeface="+mn-ea"/>
                  <a:sym typeface="+mn-lt"/>
                </a:rPr>
                <a:t>04</a:t>
              </a:r>
              <a:endParaRPr lang="en-US" sz="16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7" name="Picture 4">
            <a:extLst>
              <a:ext uri="{FF2B5EF4-FFF2-40B4-BE49-F238E27FC236}">
                <a16:creationId xmlns:a16="http://schemas.microsoft.com/office/drawing/2014/main" id="{2A2BCBBA-9B6F-4D0B-A7DC-4E81F943F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802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E12089-3605-46BD-AC37-E44C291C4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Список литературы</a:t>
            </a:r>
            <a:r>
              <a:rPr lang="en-US" b="1" dirty="0"/>
              <a:t> (References)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6970B9-2129-4153-A62C-9E73720D0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800" dirty="0"/>
              <a:t>Должен содержать перечень использованных в работе книг, журналов, статей и так далее в порядке ссылок на эти источнике в статье. Библиографическое описание документов, включенных в список использованной литературы, должно быть составлено в соответствии с требованиями ГОСТ 7.1-84 «Библиографическое описание документа. Общие требования и правила составления».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C195C1B-048C-4128-A8ED-741A207E0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684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31F39-C068-47C8-B4C3-36E65702D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Приложение (</a:t>
            </a:r>
            <a:r>
              <a:rPr lang="en-US" b="1" dirty="0"/>
              <a:t>Appendix)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0F286C-78DA-4BF8-9F4D-149AAEFC8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Материал, дополняющий текст статьи</a:t>
            </a:r>
            <a:r>
              <a:rPr lang="en-US" dirty="0"/>
              <a:t>.</a:t>
            </a:r>
          </a:p>
          <a:p>
            <a:r>
              <a:rPr lang="ru-RU" sz="2800" dirty="0"/>
              <a:t>Приложениями могут быть, например, графический материал, таблицы большого формата</a:t>
            </a:r>
            <a:r>
              <a:rPr lang="en-US" dirty="0"/>
              <a:t>.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D1C9224-1699-4167-9160-C50052912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F84697-F25B-46E6-932F-8214CECA57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86" y="2815390"/>
            <a:ext cx="4768648" cy="262805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6BFC05-3464-49D5-A737-B9B62D3166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6125" y="2815390"/>
            <a:ext cx="4965457" cy="262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3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78A91-BEC8-40FE-8A3B-5E16FFF5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Требования к оформлению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551D56-291F-4D9D-8897-3CB8FF024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62" y="1270660"/>
            <a:ext cx="10911038" cy="514939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/>
              <a:t> </a:t>
            </a:r>
            <a:r>
              <a:rPr lang="ru-RU" sz="3200" b="1" dirty="0"/>
              <a:t>Общие требования</a:t>
            </a:r>
            <a:r>
              <a:rPr lang="ru-RU" sz="3200" dirty="0"/>
              <a:t>. </a:t>
            </a:r>
            <a:r>
              <a:rPr lang="en-US" sz="3200" dirty="0"/>
              <a:t>Times New Roman 14; 1,5 </a:t>
            </a:r>
            <a:r>
              <a:rPr lang="ru-RU" sz="3200" dirty="0"/>
              <a:t>межстрочный интервал, выравнивание по ширине.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b="1" dirty="0"/>
              <a:t> </a:t>
            </a:r>
            <a:r>
              <a:rPr lang="ru-RU" sz="3200" b="1" dirty="0"/>
              <a:t>Стиль изложения.</a:t>
            </a:r>
            <a:r>
              <a:rPr lang="ru-RU" sz="3200" dirty="0"/>
              <a:t> «</a:t>
            </a:r>
            <a:r>
              <a:rPr lang="en-US" sz="3200" b="1" dirty="0"/>
              <a:t>I</a:t>
            </a:r>
            <a:r>
              <a:rPr lang="ru-RU" sz="3200" b="1" dirty="0"/>
              <a:t>»</a:t>
            </a:r>
            <a:r>
              <a:rPr lang="ru-RU" sz="3200" dirty="0"/>
              <a:t> при изложении заменяется на </a:t>
            </a:r>
            <a:r>
              <a:rPr lang="en-US" sz="3200" b="1" dirty="0"/>
              <a:t>we</a:t>
            </a:r>
            <a:r>
              <a:rPr lang="ru-RU" sz="3200" dirty="0"/>
              <a:t>, либо используются другие конструкции: </a:t>
            </a:r>
            <a:r>
              <a:rPr lang="en-US" sz="3200" dirty="0"/>
              <a:t>e</a:t>
            </a:r>
            <a:r>
              <a:rPr lang="ru-RU" sz="3200" dirty="0"/>
              <a:t>.</a:t>
            </a:r>
            <a:r>
              <a:rPr lang="en-US" sz="3200" dirty="0"/>
              <a:t>g</a:t>
            </a:r>
            <a:r>
              <a:rPr lang="ru-RU" sz="3200" dirty="0"/>
              <a:t>. </a:t>
            </a:r>
            <a:r>
              <a:rPr lang="en-US" sz="3200" strike="sngStrike" dirty="0"/>
              <a:t>I found out that</a:t>
            </a:r>
            <a:r>
              <a:rPr lang="ru-RU" sz="3200" dirty="0"/>
              <a:t>… -  </a:t>
            </a:r>
            <a:r>
              <a:rPr lang="en-US" sz="3200" b="1" dirty="0"/>
              <a:t>It was found out that</a:t>
            </a:r>
            <a:r>
              <a:rPr lang="ru-RU" sz="3200" dirty="0"/>
              <a:t>/ </a:t>
            </a:r>
            <a:r>
              <a:rPr lang="en-US" sz="3200" b="1" dirty="0"/>
              <a:t>We found out that</a:t>
            </a:r>
            <a:r>
              <a:rPr lang="ru-RU" sz="3200" b="1" dirty="0"/>
              <a:t>…</a:t>
            </a:r>
            <a:r>
              <a:rPr lang="ru-RU" sz="3200" dirty="0"/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b="1" dirty="0"/>
              <a:t>Иллюстрации, таблицы. </a:t>
            </a:r>
            <a:r>
              <a:rPr lang="ru-RU" sz="3200" dirty="0"/>
              <a:t>Например – Рисунок 1.1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b="1" dirty="0"/>
              <a:t>Ссылки на источники в тексте</a:t>
            </a:r>
            <a:r>
              <a:rPr lang="ru-RU" sz="3200" dirty="0"/>
              <a:t>.  (…. научной работы </a:t>
            </a:r>
            <a:r>
              <a:rPr lang="en-US" sz="3200" dirty="0"/>
              <a:t>[1].)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E99F9AB-14D5-41C5-AF44-BF5766427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86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B6DAE-1D6B-4E2B-B424-501A987D3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оценивания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3E7465-0723-40C3-BB39-2E0E37073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060"/>
            <a:ext cx="10515600" cy="49923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                                   </a:t>
            </a:r>
            <a:r>
              <a:rPr lang="en-US" dirty="0"/>
              <a:t>Max – </a:t>
            </a:r>
            <a:r>
              <a:rPr lang="ru-RU" dirty="0"/>
              <a:t>50 баллов.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1255C77-9E07-469E-9DB9-08189FE475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471925"/>
              </p:ext>
            </p:extLst>
          </p:nvPr>
        </p:nvGraphicFramePr>
        <p:xfrm>
          <a:off x="266807" y="1504651"/>
          <a:ext cx="6105117" cy="4629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170">
                  <a:extLst>
                    <a:ext uri="{9D8B030D-6E8A-4147-A177-3AD203B41FA5}">
                      <a16:colId xmlns:a16="http://schemas.microsoft.com/office/drawing/2014/main" val="2459823678"/>
                    </a:ext>
                  </a:extLst>
                </a:gridCol>
                <a:gridCol w="3483464">
                  <a:extLst>
                    <a:ext uri="{9D8B030D-6E8A-4147-A177-3AD203B41FA5}">
                      <a16:colId xmlns:a16="http://schemas.microsoft.com/office/drawing/2014/main" val="3166151071"/>
                    </a:ext>
                  </a:extLst>
                </a:gridCol>
                <a:gridCol w="1150954">
                  <a:extLst>
                    <a:ext uri="{9D8B030D-6E8A-4147-A177-3AD203B41FA5}">
                      <a16:colId xmlns:a16="http://schemas.microsoft.com/office/drawing/2014/main" val="305775671"/>
                    </a:ext>
                  </a:extLst>
                </a:gridCol>
                <a:gridCol w="1058529">
                  <a:extLst>
                    <a:ext uri="{9D8B030D-6E8A-4147-A177-3AD203B41FA5}">
                      <a16:colId xmlns:a16="http://schemas.microsoft.com/office/drawing/2014/main" val="4061343832"/>
                    </a:ext>
                  </a:extLst>
                </a:gridCol>
              </a:tblGrid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№ п\п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dirty="0">
                          <a:effectLst/>
                        </a:rPr>
                        <a:t>Критерии оценки текстовой работы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050">
                          <a:effectLst/>
                        </a:rPr>
                        <a:t>Шкала баллов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050" dirty="0">
                          <a:effectLst/>
                        </a:rPr>
                        <a:t>Фактический балл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4050670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1)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Текст работы</a:t>
                      </a:r>
                      <a:endParaRPr lang="ru-RU" sz="135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980598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Оформление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dirty="0">
                          <a:effectLst/>
                        </a:rPr>
                        <a:t>Мах 7 баллов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0376344"/>
                  </a:ext>
                </a:extLst>
              </a:tr>
              <a:tr h="62982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1.1.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Наличие структуры работы (аннотация, введение, теоретическая и практическая части, заключение, список литературы)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1863234"/>
                  </a:ext>
                </a:extLst>
              </a:tr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1.2.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Эстетичность оформления работы (редактура текста)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0686566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Содержание работы</a:t>
                      </a:r>
                      <a:endParaRPr lang="ru-RU" sz="135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Мах 10 баллов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6230961"/>
                  </a:ext>
                </a:extLst>
              </a:tr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2.1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Глубина раскрытия темы, аргументированность, определена практическая значимость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066500"/>
                  </a:ext>
                </a:extLst>
              </a:tr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2.2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Заключение, выводы, подведение итогов исследования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9347483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Оформление источников/литературы</a:t>
                      </a:r>
                      <a:endParaRPr lang="ru-RU" sz="135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Мах 3 балла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3466424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3.1.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Наличие ссылок в тексте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766501"/>
                  </a:ext>
                </a:extLst>
              </a:tr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3.2.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Наличие грамотно оформленного списка использованной литературы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154039"/>
                  </a:ext>
                </a:extLst>
              </a:tr>
              <a:tr h="420434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Новизна работы </a:t>
                      </a:r>
                      <a:r>
                        <a:rPr lang="ru-RU" sz="1200" dirty="0">
                          <a:effectLst/>
                        </a:rPr>
                        <a:t>(оригинальность темы, методов или подходов)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Мах 2 балла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85394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Научный стиль и грамотность языка</a:t>
                      </a:r>
                      <a:endParaRPr lang="ru-RU" sz="135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Мах 3 балла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1649059"/>
                  </a:ext>
                </a:extLst>
              </a:tr>
              <a:tr h="211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ИТОГО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>
                          <a:effectLst/>
                        </a:rPr>
                        <a:t>Мах 25 баллов</a:t>
                      </a:r>
                      <a:endParaRPr lang="ru-RU" sz="13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4000" algn="just">
                        <a:lnSpc>
                          <a:spcPts val="1200"/>
                        </a:lnSpc>
                        <a:tabLst>
                          <a:tab pos="450215" algn="l"/>
                          <a:tab pos="169545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3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832408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58B005A-C430-4AE0-BC42-4652087E0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00C383E1-9D48-44BE-81E7-8178A07B40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879690"/>
              </p:ext>
            </p:extLst>
          </p:nvPr>
        </p:nvGraphicFramePr>
        <p:xfrm>
          <a:off x="6421166" y="1494561"/>
          <a:ext cx="5697039" cy="45186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547">
                  <a:extLst>
                    <a:ext uri="{9D8B030D-6E8A-4147-A177-3AD203B41FA5}">
                      <a16:colId xmlns:a16="http://schemas.microsoft.com/office/drawing/2014/main" val="523857792"/>
                    </a:ext>
                  </a:extLst>
                </a:gridCol>
                <a:gridCol w="3270255">
                  <a:extLst>
                    <a:ext uri="{9D8B030D-6E8A-4147-A177-3AD203B41FA5}">
                      <a16:colId xmlns:a16="http://schemas.microsoft.com/office/drawing/2014/main" val="920636847"/>
                    </a:ext>
                  </a:extLst>
                </a:gridCol>
                <a:gridCol w="1066652">
                  <a:extLst>
                    <a:ext uri="{9D8B030D-6E8A-4147-A177-3AD203B41FA5}">
                      <a16:colId xmlns:a16="http://schemas.microsoft.com/office/drawing/2014/main" val="2518664830"/>
                    </a:ext>
                  </a:extLst>
                </a:gridCol>
                <a:gridCol w="866585">
                  <a:extLst>
                    <a:ext uri="{9D8B030D-6E8A-4147-A177-3AD203B41FA5}">
                      <a16:colId xmlns:a16="http://schemas.microsoft.com/office/drawing/2014/main" val="2136491673"/>
                    </a:ext>
                  </a:extLst>
                </a:gridCol>
              </a:tblGrid>
              <a:tr h="392482"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Критерий оценки публичной защиты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10490" indent="-92075" algn="ctr">
                        <a:lnSpc>
                          <a:spcPct val="115000"/>
                        </a:lnSpc>
                      </a:pPr>
                      <a:r>
                        <a:rPr lang="ru-RU" sz="1000">
                          <a:effectLst/>
                        </a:rPr>
                        <a:t>Количество баллов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6675" indent="-226695" algn="ctr">
                        <a:lnSpc>
                          <a:spcPct val="115000"/>
                        </a:lnSpc>
                      </a:pPr>
                      <a:r>
                        <a:rPr lang="ru-RU" sz="1000" dirty="0">
                          <a:effectLst/>
                        </a:rPr>
                        <a:t>Фактический балл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8171329"/>
                  </a:ext>
                </a:extLst>
              </a:tr>
              <a:tr h="591976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  <a:tabLst>
                          <a:tab pos="22860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6695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Композиция доклада</a:t>
                      </a:r>
                    </a:p>
                    <a:p>
                      <a:pPr marL="226695" indent="-226695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Структура и логическая последовательность в изложении материала работы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latin typeface="+mn-lt"/>
                        </a:rPr>
                        <a:t>Мах 3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618648"/>
                  </a:ext>
                </a:extLst>
              </a:tr>
              <a:tr h="192988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  <a:tabLst>
                          <a:tab pos="22860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6695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Изложение материала без опоры на текст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Мах 2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8998696"/>
                  </a:ext>
                </a:extLst>
              </a:tr>
              <a:tr h="591976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6695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Раскрытие содержания работы </a:t>
                      </a:r>
                      <a:r>
                        <a:rPr lang="ru-RU" sz="1200" dirty="0">
                          <a:effectLst/>
                        </a:rPr>
                        <a:t>(Представление результатов исследования)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Мах 4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1851263"/>
                  </a:ext>
                </a:extLst>
              </a:tr>
              <a:tr h="1190457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01930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Качество изложения материала на английском языке</a:t>
                      </a:r>
                    </a:p>
                    <a:p>
                      <a:pPr marL="201930" indent="-226695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Коммуникативные качества речи: ясность, логичность, грамматическая и лексическая правильность речи, произношение, интонационное оформление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Мах 8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489350"/>
                  </a:ext>
                </a:extLst>
              </a:tr>
              <a:tr h="990963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Использование технических средств при оформлении презентации </a:t>
                      </a:r>
                    </a:p>
                    <a:p>
                      <a:pPr marL="201930" indent="-226695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Композиция презентации, целесообразность выбранного типа наглядности и качество (уровень выполнения) оформления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 Мах 5</a:t>
                      </a:r>
                    </a:p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659080"/>
                  </a:ext>
                </a:extLst>
              </a:tr>
              <a:tr h="192988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Ответы на вопросы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Мах 3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930329"/>
                  </a:ext>
                </a:extLst>
              </a:tr>
              <a:tr h="192988"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ct val="115000"/>
                        </a:lnSpc>
                      </a:pPr>
                      <a:r>
                        <a:rPr lang="ru-RU" sz="1200" b="1" dirty="0">
                          <a:effectLst/>
                        </a:rPr>
                        <a:t>Итого по публичной защите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Мах 25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3390" indent="-226695" algn="ctr"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6347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02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BF2D02-8B12-4007-AE95-16205F96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0C8F72-F6D9-4042-BAF5-CFC16497A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800" i="1" dirty="0">
              <a:solidFill>
                <a:schemeClr val="accent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endParaRPr lang="ru-RU" sz="4800" i="1" dirty="0">
              <a:solidFill>
                <a:schemeClr val="accent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800" i="1" dirty="0">
                <a:solidFill>
                  <a:schemeClr val="accent2">
                    <a:lumMod val="25000"/>
                  </a:schemeClr>
                </a:solidFill>
              </a:rPr>
              <a:t>СПАСИБО ЗА ВНИМАНИЕ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AB1C137-49A8-4F1A-A521-0E556DF35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684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C9C45-5498-884F-B1E1-489210D4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Метод проектов – развитие иноязычной коммуникативной компетенции</a:t>
            </a:r>
            <a:endParaRPr lang="en-UA" sz="3600" b="1" dirty="0"/>
          </a:p>
        </p:txBody>
      </p:sp>
      <p:grpSp>
        <p:nvGrpSpPr>
          <p:cNvPr id="63" name="组合 43">
            <a:extLst>
              <a:ext uri="{FF2B5EF4-FFF2-40B4-BE49-F238E27FC236}">
                <a16:creationId xmlns:a16="http://schemas.microsoft.com/office/drawing/2014/main" id="{B29E5567-C76F-3C45-8557-7FFE041FE30F}"/>
              </a:ext>
            </a:extLst>
          </p:cNvPr>
          <p:cNvGrpSpPr/>
          <p:nvPr/>
        </p:nvGrpSpPr>
        <p:grpSpPr>
          <a:xfrm>
            <a:off x="4679824" y="2313816"/>
            <a:ext cx="3804976" cy="3327668"/>
            <a:chOff x="3347856" y="1888809"/>
            <a:chExt cx="3044512" cy="2662237"/>
          </a:xfrm>
          <a:solidFill>
            <a:schemeClr val="bg1">
              <a:lumMod val="95000"/>
            </a:schemeClr>
          </a:solidFill>
        </p:grpSpPr>
        <p:sp>
          <p:nvSpPr>
            <p:cNvPr id="64" name="Freeform 9">
              <a:extLst>
                <a:ext uri="{FF2B5EF4-FFF2-40B4-BE49-F238E27FC236}">
                  <a16:creationId xmlns:a16="http://schemas.microsoft.com/office/drawing/2014/main" id="{81FDF239-07A1-0149-8D22-FD607EDC3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856" y="1888809"/>
              <a:ext cx="2663825" cy="2662237"/>
            </a:xfrm>
            <a:custGeom>
              <a:avLst/>
              <a:gdLst>
                <a:gd name="T0" fmla="*/ 0 w 986"/>
                <a:gd name="T1" fmla="*/ 817 h 986"/>
                <a:gd name="T2" fmla="*/ 75 w 986"/>
                <a:gd name="T3" fmla="*/ 741 h 986"/>
                <a:gd name="T4" fmla="*/ 741 w 986"/>
                <a:gd name="T5" fmla="*/ 741 h 986"/>
                <a:gd name="T6" fmla="*/ 741 w 986"/>
                <a:gd name="T7" fmla="*/ 75 h 986"/>
                <a:gd name="T8" fmla="*/ 817 w 986"/>
                <a:gd name="T9" fmla="*/ 0 h 986"/>
                <a:gd name="T10" fmla="*/ 986 w 986"/>
                <a:gd name="T11" fmla="*/ 408 h 986"/>
                <a:gd name="T12" fmla="*/ 817 w 986"/>
                <a:gd name="T13" fmla="*/ 817 h 986"/>
                <a:gd name="T14" fmla="*/ 408 w 986"/>
                <a:gd name="T15" fmla="*/ 986 h 986"/>
                <a:gd name="T16" fmla="*/ 0 w 986"/>
                <a:gd name="T17" fmla="*/ 81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6" h="986">
                  <a:moveTo>
                    <a:pt x="0" y="817"/>
                  </a:moveTo>
                  <a:cubicBezTo>
                    <a:pt x="75" y="741"/>
                    <a:pt x="75" y="741"/>
                    <a:pt x="75" y="741"/>
                  </a:cubicBezTo>
                  <a:cubicBezTo>
                    <a:pt x="259" y="925"/>
                    <a:pt x="558" y="925"/>
                    <a:pt x="741" y="741"/>
                  </a:cubicBezTo>
                  <a:cubicBezTo>
                    <a:pt x="925" y="558"/>
                    <a:pt x="925" y="259"/>
                    <a:pt x="741" y="75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926" y="109"/>
                    <a:pt x="986" y="254"/>
                    <a:pt x="986" y="408"/>
                  </a:cubicBezTo>
                  <a:cubicBezTo>
                    <a:pt x="986" y="563"/>
                    <a:pt x="926" y="708"/>
                    <a:pt x="817" y="817"/>
                  </a:cubicBezTo>
                  <a:cubicBezTo>
                    <a:pt x="708" y="926"/>
                    <a:pt x="563" y="986"/>
                    <a:pt x="408" y="986"/>
                  </a:cubicBezTo>
                  <a:cubicBezTo>
                    <a:pt x="254" y="986"/>
                    <a:pt x="109" y="926"/>
                    <a:pt x="0" y="8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5" name="TextBox 144">
              <a:extLst>
                <a:ext uri="{FF2B5EF4-FFF2-40B4-BE49-F238E27FC236}">
                  <a16:creationId xmlns:a16="http://schemas.microsoft.com/office/drawing/2014/main" id="{5E8D21F1-AD54-5249-BC42-0D5BA840E086}"/>
                </a:ext>
              </a:extLst>
            </p:cNvPr>
            <p:cNvSpPr txBox="1"/>
            <p:nvPr/>
          </p:nvSpPr>
          <p:spPr>
            <a:xfrm rot="19027605">
              <a:off x="4646632" y="3689326"/>
              <a:ext cx="1745736" cy="320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sz="2000" dirty="0">
                  <a:solidFill>
                    <a:schemeClr val="bg1">
                      <a:lumMod val="9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Речевая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Segoe UI Black" panose="020B0A02040204020203" pitchFamily="34" charset="0"/>
                <a:ea typeface="华文新魏" panose="02010800040101010101" pitchFamily="2" charset="-122"/>
              </a:endParaRPr>
            </a:p>
          </p:txBody>
        </p:sp>
      </p:grpSp>
      <p:grpSp>
        <p:nvGrpSpPr>
          <p:cNvPr id="66" name="组合 46">
            <a:extLst>
              <a:ext uri="{FF2B5EF4-FFF2-40B4-BE49-F238E27FC236}">
                <a16:creationId xmlns:a16="http://schemas.microsoft.com/office/drawing/2014/main" id="{D47FDB68-2CCD-1C46-ACE8-73DAC7CC274B}"/>
              </a:ext>
            </a:extLst>
          </p:cNvPr>
          <p:cNvGrpSpPr/>
          <p:nvPr/>
        </p:nvGrpSpPr>
        <p:grpSpPr>
          <a:xfrm>
            <a:off x="4350347" y="1982443"/>
            <a:ext cx="3054910" cy="2748252"/>
            <a:chOff x="3084231" y="1623697"/>
            <a:chExt cx="2444354" cy="2198687"/>
          </a:xfrm>
          <a:solidFill>
            <a:schemeClr val="bg1">
              <a:lumMod val="95000"/>
            </a:schemeClr>
          </a:solidFill>
        </p:grpSpPr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636CBEF0-F258-B746-9A2B-D1BEC9B8A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268" y="1623697"/>
              <a:ext cx="2198688" cy="2198687"/>
            </a:xfrm>
            <a:custGeom>
              <a:avLst/>
              <a:gdLst>
                <a:gd name="T0" fmla="*/ 174 w 814"/>
                <a:gd name="T1" fmla="*/ 814 h 814"/>
                <a:gd name="T2" fmla="*/ 179 w 814"/>
                <a:gd name="T3" fmla="*/ 179 h 814"/>
                <a:gd name="T4" fmla="*/ 814 w 814"/>
                <a:gd name="T5" fmla="*/ 174 h 814"/>
                <a:gd name="T6" fmla="*/ 739 w 814"/>
                <a:gd name="T7" fmla="*/ 249 h 814"/>
                <a:gd name="T8" fmla="*/ 255 w 814"/>
                <a:gd name="T9" fmla="*/ 255 h 814"/>
                <a:gd name="T10" fmla="*/ 250 w 814"/>
                <a:gd name="T11" fmla="*/ 738 h 814"/>
                <a:gd name="T12" fmla="*/ 174 w 814"/>
                <a:gd name="T13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4" h="814">
                  <a:moveTo>
                    <a:pt x="174" y="814"/>
                  </a:moveTo>
                  <a:cubicBezTo>
                    <a:pt x="0" y="640"/>
                    <a:pt x="3" y="355"/>
                    <a:pt x="179" y="179"/>
                  </a:cubicBezTo>
                  <a:cubicBezTo>
                    <a:pt x="356" y="2"/>
                    <a:pt x="641" y="0"/>
                    <a:pt x="814" y="174"/>
                  </a:cubicBezTo>
                  <a:cubicBezTo>
                    <a:pt x="739" y="249"/>
                    <a:pt x="739" y="249"/>
                    <a:pt x="739" y="249"/>
                  </a:cubicBezTo>
                  <a:cubicBezTo>
                    <a:pt x="607" y="117"/>
                    <a:pt x="390" y="120"/>
                    <a:pt x="255" y="255"/>
                  </a:cubicBezTo>
                  <a:cubicBezTo>
                    <a:pt x="120" y="389"/>
                    <a:pt x="118" y="606"/>
                    <a:pt x="250" y="738"/>
                  </a:cubicBezTo>
                  <a:lnTo>
                    <a:pt x="174" y="8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8" name="TextBox 152">
              <a:extLst>
                <a:ext uri="{FF2B5EF4-FFF2-40B4-BE49-F238E27FC236}">
                  <a16:creationId xmlns:a16="http://schemas.microsoft.com/office/drawing/2014/main" id="{77C7F141-8A3E-3A49-BB3B-C1AE4189C964}"/>
                </a:ext>
              </a:extLst>
            </p:cNvPr>
            <p:cNvSpPr txBox="1"/>
            <p:nvPr/>
          </p:nvSpPr>
          <p:spPr>
            <a:xfrm rot="19411413">
              <a:off x="3084231" y="1682051"/>
              <a:ext cx="2444354" cy="221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sz="1200" dirty="0">
                  <a:solidFill>
                    <a:schemeClr val="bg1">
                      <a:lumMod val="9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Информационная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egoe UI Black" panose="020B0A02040204020203" pitchFamily="34" charset="0"/>
                <a:ea typeface="华文新魏" panose="02010800040101010101" pitchFamily="2" charset="-122"/>
              </a:endParaRPr>
            </a:p>
          </p:txBody>
        </p:sp>
      </p:grpSp>
      <p:grpSp>
        <p:nvGrpSpPr>
          <p:cNvPr id="69" name="组合 49">
            <a:extLst>
              <a:ext uri="{FF2B5EF4-FFF2-40B4-BE49-F238E27FC236}">
                <a16:creationId xmlns:a16="http://schemas.microsoft.com/office/drawing/2014/main" id="{6295011B-D86F-7246-9606-05CFAC330370}"/>
              </a:ext>
            </a:extLst>
          </p:cNvPr>
          <p:cNvGrpSpPr/>
          <p:nvPr/>
        </p:nvGrpSpPr>
        <p:grpSpPr>
          <a:xfrm>
            <a:off x="5116509" y="2790051"/>
            <a:ext cx="1464010" cy="1414803"/>
            <a:chOff x="3697268" y="2269809"/>
            <a:chExt cx="1171413" cy="1131887"/>
          </a:xfrm>
          <a:solidFill>
            <a:schemeClr val="bg1">
              <a:lumMod val="95000"/>
            </a:schemeClr>
          </a:solidFill>
        </p:grpSpPr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id="{60DDDB96-D0E4-784E-BA45-7297C52B3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793" y="2269809"/>
              <a:ext cx="1131888" cy="1131887"/>
            </a:xfrm>
            <a:custGeom>
              <a:avLst/>
              <a:gdLst>
                <a:gd name="T0" fmla="*/ 91 w 419"/>
                <a:gd name="T1" fmla="*/ 419 h 419"/>
                <a:gd name="T2" fmla="*/ 91 w 419"/>
                <a:gd name="T3" fmla="*/ 91 h 419"/>
                <a:gd name="T4" fmla="*/ 419 w 419"/>
                <a:gd name="T5" fmla="*/ 91 h 419"/>
                <a:gd name="T6" fmla="*/ 344 w 419"/>
                <a:gd name="T7" fmla="*/ 166 h 419"/>
                <a:gd name="T8" fmla="*/ 167 w 419"/>
                <a:gd name="T9" fmla="*/ 166 h 419"/>
                <a:gd name="T10" fmla="*/ 167 w 419"/>
                <a:gd name="T11" fmla="*/ 343 h 419"/>
                <a:gd name="T12" fmla="*/ 91 w 419"/>
                <a:gd name="T13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9" h="419">
                  <a:moveTo>
                    <a:pt x="91" y="419"/>
                  </a:moveTo>
                  <a:cubicBezTo>
                    <a:pt x="0" y="329"/>
                    <a:pt x="0" y="181"/>
                    <a:pt x="91" y="91"/>
                  </a:cubicBezTo>
                  <a:cubicBezTo>
                    <a:pt x="181" y="0"/>
                    <a:pt x="329" y="0"/>
                    <a:pt x="419" y="91"/>
                  </a:cubicBezTo>
                  <a:cubicBezTo>
                    <a:pt x="344" y="166"/>
                    <a:pt x="344" y="166"/>
                    <a:pt x="344" y="166"/>
                  </a:cubicBezTo>
                  <a:cubicBezTo>
                    <a:pt x="295" y="117"/>
                    <a:pt x="215" y="117"/>
                    <a:pt x="167" y="166"/>
                  </a:cubicBezTo>
                  <a:cubicBezTo>
                    <a:pt x="118" y="215"/>
                    <a:pt x="118" y="295"/>
                    <a:pt x="167" y="343"/>
                  </a:cubicBezTo>
                  <a:lnTo>
                    <a:pt x="91" y="41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71" name="TextBox 150">
              <a:extLst>
                <a:ext uri="{FF2B5EF4-FFF2-40B4-BE49-F238E27FC236}">
                  <a16:creationId xmlns:a16="http://schemas.microsoft.com/office/drawing/2014/main" id="{AD9AF58B-7D31-7449-9000-D39005200554}"/>
                </a:ext>
              </a:extLst>
            </p:cNvPr>
            <p:cNvSpPr txBox="1"/>
            <p:nvPr/>
          </p:nvSpPr>
          <p:spPr>
            <a:xfrm rot="19090504">
              <a:off x="3697268" y="2501341"/>
              <a:ext cx="881422" cy="2462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altLang="zh-CN" sz="1400" dirty="0">
                  <a:solidFill>
                    <a:schemeClr val="bg1">
                      <a:lumMod val="9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Языковая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Segoe UI Black" panose="020B0A02040204020203" pitchFamily="34" charset="0"/>
                <a:ea typeface="华文新魏" panose="02010800040101010101" pitchFamily="2" charset="-122"/>
              </a:endParaRPr>
            </a:p>
          </p:txBody>
        </p:sp>
      </p:grpSp>
      <p:grpSp>
        <p:nvGrpSpPr>
          <p:cNvPr id="72" name="组合 52">
            <a:extLst>
              <a:ext uri="{FF2B5EF4-FFF2-40B4-BE49-F238E27FC236}">
                <a16:creationId xmlns:a16="http://schemas.microsoft.com/office/drawing/2014/main" id="{B88FB5A1-CF00-6549-8A63-F8DA0F4A3C43}"/>
              </a:ext>
            </a:extLst>
          </p:cNvPr>
          <p:cNvGrpSpPr/>
          <p:nvPr/>
        </p:nvGrpSpPr>
        <p:grpSpPr>
          <a:xfrm>
            <a:off x="5304788" y="2905137"/>
            <a:ext cx="3537361" cy="2065653"/>
            <a:chOff x="3847918" y="2361884"/>
            <a:chExt cx="2830380" cy="1652587"/>
          </a:xfrm>
          <a:solidFill>
            <a:schemeClr val="bg1">
              <a:lumMod val="95000"/>
            </a:schemeClr>
          </a:solidFill>
        </p:grpSpPr>
        <p:sp>
          <p:nvSpPr>
            <p:cNvPr id="73" name="Freeform 8">
              <a:extLst>
                <a:ext uri="{FF2B5EF4-FFF2-40B4-BE49-F238E27FC236}">
                  <a16:creationId xmlns:a16="http://schemas.microsoft.com/office/drawing/2014/main" id="{49B92DD6-3A35-474A-8C02-2039D7ED2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918" y="2361884"/>
              <a:ext cx="1652588" cy="1652587"/>
            </a:xfrm>
            <a:custGeom>
              <a:avLst/>
              <a:gdLst>
                <a:gd name="T0" fmla="*/ 0 w 612"/>
                <a:gd name="T1" fmla="*/ 480 h 612"/>
                <a:gd name="T2" fmla="*/ 76 w 612"/>
                <a:gd name="T3" fmla="*/ 404 h 612"/>
                <a:gd name="T4" fmla="*/ 404 w 612"/>
                <a:gd name="T5" fmla="*/ 404 h 612"/>
                <a:gd name="T6" fmla="*/ 404 w 612"/>
                <a:gd name="T7" fmla="*/ 76 h 612"/>
                <a:gd name="T8" fmla="*/ 480 w 612"/>
                <a:gd name="T9" fmla="*/ 0 h 612"/>
                <a:gd name="T10" fmla="*/ 480 w 612"/>
                <a:gd name="T11" fmla="*/ 480 h 612"/>
                <a:gd name="T12" fmla="*/ 0 w 612"/>
                <a:gd name="T13" fmla="*/ 48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2" h="612">
                  <a:moveTo>
                    <a:pt x="0" y="480"/>
                  </a:moveTo>
                  <a:cubicBezTo>
                    <a:pt x="76" y="404"/>
                    <a:pt x="76" y="404"/>
                    <a:pt x="76" y="404"/>
                  </a:cubicBezTo>
                  <a:cubicBezTo>
                    <a:pt x="166" y="495"/>
                    <a:pt x="314" y="495"/>
                    <a:pt x="404" y="404"/>
                  </a:cubicBezTo>
                  <a:cubicBezTo>
                    <a:pt x="495" y="314"/>
                    <a:pt x="495" y="166"/>
                    <a:pt x="404" y="76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612" y="132"/>
                    <a:pt x="612" y="348"/>
                    <a:pt x="480" y="480"/>
                  </a:cubicBezTo>
                  <a:cubicBezTo>
                    <a:pt x="348" y="612"/>
                    <a:pt x="133" y="612"/>
                    <a:pt x="0" y="4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74" name="TextBox 147">
              <a:extLst>
                <a:ext uri="{FF2B5EF4-FFF2-40B4-BE49-F238E27FC236}">
                  <a16:creationId xmlns:a16="http://schemas.microsoft.com/office/drawing/2014/main" id="{9F7A1CE9-25D7-9A44-B20F-9FF9C53674AC}"/>
                </a:ext>
              </a:extLst>
            </p:cNvPr>
            <p:cNvSpPr txBox="1"/>
            <p:nvPr/>
          </p:nvSpPr>
          <p:spPr>
            <a:xfrm rot="19075713">
              <a:off x="4156989" y="2978413"/>
              <a:ext cx="2521309" cy="221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sz="1200" dirty="0">
                  <a:solidFill>
                    <a:schemeClr val="bg1">
                      <a:lumMod val="95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Социокультурная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Segoe UI Black" panose="020B0A02040204020203" pitchFamily="34" charset="0"/>
                <a:ea typeface="华文新魏" panose="02010800040101010101" pitchFamily="2" charset="-122"/>
              </a:endParaRPr>
            </a:p>
          </p:txBody>
        </p:sp>
      </p:grpSp>
      <p:pic>
        <p:nvPicPr>
          <p:cNvPr id="75" name="Picture 18">
            <a:extLst>
              <a:ext uri="{FF2B5EF4-FFF2-40B4-BE49-F238E27FC236}">
                <a16:creationId xmlns:a16="http://schemas.microsoft.com/office/drawing/2014/main" id="{AA063C91-A069-FD4B-960F-9EC064AE0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686" y="3383356"/>
            <a:ext cx="632135" cy="9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Freeform 28">
            <a:extLst>
              <a:ext uri="{FF2B5EF4-FFF2-40B4-BE49-F238E27FC236}">
                <a16:creationId xmlns:a16="http://schemas.microsoft.com/office/drawing/2014/main" id="{7888690A-0DFD-E146-8127-173F51CAC4C4}"/>
              </a:ext>
            </a:extLst>
          </p:cNvPr>
          <p:cNvSpPr>
            <a:spLocks noEditPoints="1"/>
          </p:cNvSpPr>
          <p:nvPr/>
        </p:nvSpPr>
        <p:spPr bwMode="auto">
          <a:xfrm>
            <a:off x="8081179" y="4193941"/>
            <a:ext cx="319496" cy="480201"/>
          </a:xfrm>
          <a:custGeom>
            <a:avLst/>
            <a:gdLst>
              <a:gd name="T0" fmla="*/ 83 w 103"/>
              <a:gd name="T1" fmla="*/ 52 h 155"/>
              <a:gd name="T2" fmla="*/ 83 w 103"/>
              <a:gd name="T3" fmla="*/ 52 h 155"/>
              <a:gd name="T4" fmla="*/ 87 w 103"/>
              <a:gd name="T5" fmla="*/ 36 h 155"/>
              <a:gd name="T6" fmla="*/ 52 w 103"/>
              <a:gd name="T7" fmla="*/ 0 h 155"/>
              <a:gd name="T8" fmla="*/ 32 w 103"/>
              <a:gd name="T9" fmla="*/ 6 h 155"/>
              <a:gd name="T10" fmla="*/ 28 w 103"/>
              <a:gd name="T11" fmla="*/ 10 h 155"/>
              <a:gd name="T12" fmla="*/ 27 w 103"/>
              <a:gd name="T13" fmla="*/ 10 h 155"/>
              <a:gd name="T14" fmla="*/ 17 w 103"/>
              <a:gd name="T15" fmla="*/ 36 h 155"/>
              <a:gd name="T16" fmla="*/ 17 w 103"/>
              <a:gd name="T17" fmla="*/ 36 h 155"/>
              <a:gd name="T18" fmla="*/ 17 w 103"/>
              <a:gd name="T19" fmla="*/ 38 h 155"/>
              <a:gd name="T20" fmla="*/ 17 w 103"/>
              <a:gd name="T21" fmla="*/ 40 h 155"/>
              <a:gd name="T22" fmla="*/ 17 w 103"/>
              <a:gd name="T23" fmla="*/ 40 h 155"/>
              <a:gd name="T24" fmla="*/ 21 w 103"/>
              <a:gd name="T25" fmla="*/ 52 h 155"/>
              <a:gd name="T26" fmla="*/ 20 w 103"/>
              <a:gd name="T27" fmla="*/ 52 h 155"/>
              <a:gd name="T28" fmla="*/ 9 w 103"/>
              <a:gd name="T29" fmla="*/ 55 h 155"/>
              <a:gd name="T30" fmla="*/ 0 w 103"/>
              <a:gd name="T31" fmla="*/ 72 h 155"/>
              <a:gd name="T32" fmla="*/ 0 w 103"/>
              <a:gd name="T33" fmla="*/ 107 h 155"/>
              <a:gd name="T34" fmla="*/ 0 w 103"/>
              <a:gd name="T35" fmla="*/ 112 h 155"/>
              <a:gd name="T36" fmla="*/ 0 w 103"/>
              <a:gd name="T37" fmla="*/ 135 h 155"/>
              <a:gd name="T38" fmla="*/ 20 w 103"/>
              <a:gd name="T39" fmla="*/ 155 h 155"/>
              <a:gd name="T40" fmla="*/ 83 w 103"/>
              <a:gd name="T41" fmla="*/ 155 h 155"/>
              <a:gd name="T42" fmla="*/ 103 w 103"/>
              <a:gd name="T43" fmla="*/ 135 h 155"/>
              <a:gd name="T44" fmla="*/ 103 w 103"/>
              <a:gd name="T45" fmla="*/ 72 h 155"/>
              <a:gd name="T46" fmla="*/ 83 w 103"/>
              <a:gd name="T47" fmla="*/ 52 h 155"/>
              <a:gd name="T48" fmla="*/ 82 w 103"/>
              <a:gd name="T49" fmla="*/ 36 h 155"/>
              <a:gd name="T50" fmla="*/ 81 w 103"/>
              <a:gd name="T51" fmla="*/ 45 h 155"/>
              <a:gd name="T52" fmla="*/ 81 w 103"/>
              <a:gd name="T53" fmla="*/ 45 h 155"/>
              <a:gd name="T54" fmla="*/ 79 w 103"/>
              <a:gd name="T55" fmla="*/ 48 h 155"/>
              <a:gd name="T56" fmla="*/ 79 w 103"/>
              <a:gd name="T57" fmla="*/ 49 h 155"/>
              <a:gd name="T58" fmla="*/ 78 w 103"/>
              <a:gd name="T59" fmla="*/ 50 h 155"/>
              <a:gd name="T60" fmla="*/ 61 w 103"/>
              <a:gd name="T61" fmla="*/ 64 h 155"/>
              <a:gd name="T62" fmla="*/ 67 w 103"/>
              <a:gd name="T63" fmla="*/ 64 h 155"/>
              <a:gd name="T64" fmla="*/ 59 w 103"/>
              <a:gd name="T65" fmla="*/ 102 h 155"/>
              <a:gd name="T66" fmla="*/ 57 w 103"/>
              <a:gd name="T67" fmla="*/ 112 h 155"/>
              <a:gd name="T68" fmla="*/ 54 w 103"/>
              <a:gd name="T69" fmla="*/ 95 h 155"/>
              <a:gd name="T70" fmla="*/ 52 w 103"/>
              <a:gd name="T71" fmla="*/ 78 h 155"/>
              <a:gd name="T72" fmla="*/ 55 w 103"/>
              <a:gd name="T73" fmla="*/ 73 h 155"/>
              <a:gd name="T74" fmla="*/ 59 w 103"/>
              <a:gd name="T75" fmla="*/ 66 h 155"/>
              <a:gd name="T76" fmla="*/ 44 w 103"/>
              <a:gd name="T77" fmla="*/ 66 h 155"/>
              <a:gd name="T78" fmla="*/ 46 w 103"/>
              <a:gd name="T79" fmla="*/ 69 h 155"/>
              <a:gd name="T80" fmla="*/ 52 w 103"/>
              <a:gd name="T81" fmla="*/ 78 h 155"/>
              <a:gd name="T82" fmla="*/ 47 w 103"/>
              <a:gd name="T83" fmla="*/ 112 h 155"/>
              <a:gd name="T84" fmla="*/ 37 w 103"/>
              <a:gd name="T85" fmla="*/ 64 h 155"/>
              <a:gd name="T86" fmla="*/ 42 w 103"/>
              <a:gd name="T87" fmla="*/ 64 h 155"/>
              <a:gd name="T88" fmla="*/ 34 w 103"/>
              <a:gd name="T89" fmla="*/ 60 h 155"/>
              <a:gd name="T90" fmla="*/ 27 w 103"/>
              <a:gd name="T91" fmla="*/ 53 h 155"/>
              <a:gd name="T92" fmla="*/ 21 w 103"/>
              <a:gd name="T93" fmla="*/ 36 h 155"/>
              <a:gd name="T94" fmla="*/ 29 w 103"/>
              <a:gd name="T95" fmla="*/ 16 h 155"/>
              <a:gd name="T96" fmla="*/ 52 w 103"/>
              <a:gd name="T97" fmla="*/ 5 h 155"/>
              <a:gd name="T98" fmla="*/ 80 w 103"/>
              <a:gd name="T99" fmla="*/ 26 h 155"/>
              <a:gd name="T100" fmla="*/ 81 w 103"/>
              <a:gd name="T101" fmla="*/ 28 h 155"/>
              <a:gd name="T102" fmla="*/ 82 w 103"/>
              <a:gd name="T103" fmla="*/ 31 h 155"/>
              <a:gd name="T104" fmla="*/ 82 w 103"/>
              <a:gd name="T105" fmla="*/ 3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" h="155">
                <a:moveTo>
                  <a:pt x="83" y="52"/>
                </a:moveTo>
                <a:cubicBezTo>
                  <a:pt x="83" y="52"/>
                  <a:pt x="83" y="52"/>
                  <a:pt x="83" y="52"/>
                </a:cubicBezTo>
                <a:cubicBezTo>
                  <a:pt x="85" y="47"/>
                  <a:pt x="87" y="41"/>
                  <a:pt x="87" y="36"/>
                </a:cubicBezTo>
                <a:cubicBezTo>
                  <a:pt x="87" y="16"/>
                  <a:pt x="71" y="0"/>
                  <a:pt x="52" y="0"/>
                </a:cubicBezTo>
                <a:cubicBezTo>
                  <a:pt x="45" y="0"/>
                  <a:pt x="38" y="3"/>
                  <a:pt x="32" y="6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1" y="17"/>
                  <a:pt x="17" y="2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7"/>
                  <a:pt x="17" y="38"/>
                </a:cubicBezTo>
                <a:cubicBezTo>
                  <a:pt x="17" y="38"/>
                  <a:pt x="17" y="39"/>
                  <a:pt x="17" y="40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4"/>
                  <a:pt x="19" y="48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6" y="52"/>
                  <a:pt x="12" y="53"/>
                  <a:pt x="9" y="55"/>
                </a:cubicBezTo>
                <a:cubicBezTo>
                  <a:pt x="4" y="59"/>
                  <a:pt x="0" y="65"/>
                  <a:pt x="0" y="72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6"/>
                  <a:pt x="9" y="155"/>
                  <a:pt x="20" y="155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94" y="155"/>
                  <a:pt x="103" y="146"/>
                  <a:pt x="103" y="135"/>
                </a:cubicBezTo>
                <a:cubicBezTo>
                  <a:pt x="103" y="72"/>
                  <a:pt x="103" y="72"/>
                  <a:pt x="103" y="72"/>
                </a:cubicBezTo>
                <a:cubicBezTo>
                  <a:pt x="103" y="61"/>
                  <a:pt x="94" y="52"/>
                  <a:pt x="83" y="52"/>
                </a:cubicBezTo>
                <a:close/>
                <a:moveTo>
                  <a:pt x="82" y="36"/>
                </a:moveTo>
                <a:cubicBezTo>
                  <a:pt x="82" y="39"/>
                  <a:pt x="82" y="42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0" y="46"/>
                  <a:pt x="80" y="47"/>
                  <a:pt x="79" y="48"/>
                </a:cubicBezTo>
                <a:cubicBezTo>
                  <a:pt x="79" y="48"/>
                  <a:pt x="79" y="49"/>
                  <a:pt x="79" y="49"/>
                </a:cubicBezTo>
                <a:cubicBezTo>
                  <a:pt x="79" y="50"/>
                  <a:pt x="78" y="50"/>
                  <a:pt x="78" y="50"/>
                </a:cubicBezTo>
                <a:cubicBezTo>
                  <a:pt x="75" y="57"/>
                  <a:pt x="69" y="62"/>
                  <a:pt x="61" y="64"/>
                </a:cubicBezTo>
                <a:cubicBezTo>
                  <a:pt x="67" y="64"/>
                  <a:pt x="67" y="64"/>
                  <a:pt x="67" y="64"/>
                </a:cubicBezTo>
                <a:cubicBezTo>
                  <a:pt x="59" y="102"/>
                  <a:pt x="59" y="102"/>
                  <a:pt x="59" y="10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4" y="95"/>
                  <a:pt x="54" y="95"/>
                  <a:pt x="54" y="95"/>
                </a:cubicBezTo>
                <a:cubicBezTo>
                  <a:pt x="52" y="78"/>
                  <a:pt x="52" y="78"/>
                  <a:pt x="52" y="78"/>
                </a:cubicBezTo>
                <a:cubicBezTo>
                  <a:pt x="55" y="73"/>
                  <a:pt x="55" y="73"/>
                  <a:pt x="55" y="73"/>
                </a:cubicBezTo>
                <a:cubicBezTo>
                  <a:pt x="59" y="66"/>
                  <a:pt x="59" y="66"/>
                  <a:pt x="59" y="66"/>
                </a:cubicBezTo>
                <a:cubicBezTo>
                  <a:pt x="44" y="66"/>
                  <a:pt x="44" y="66"/>
                  <a:pt x="44" y="66"/>
                </a:cubicBezTo>
                <a:cubicBezTo>
                  <a:pt x="46" y="69"/>
                  <a:pt x="46" y="69"/>
                  <a:pt x="46" y="69"/>
                </a:cubicBezTo>
                <a:cubicBezTo>
                  <a:pt x="52" y="78"/>
                  <a:pt x="52" y="78"/>
                  <a:pt x="52" y="78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37" y="64"/>
                  <a:pt x="37" y="64"/>
                  <a:pt x="37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39" y="63"/>
                  <a:pt x="36" y="62"/>
                  <a:pt x="34" y="60"/>
                </a:cubicBezTo>
                <a:cubicBezTo>
                  <a:pt x="31" y="58"/>
                  <a:pt x="29" y="56"/>
                  <a:pt x="27" y="53"/>
                </a:cubicBezTo>
                <a:cubicBezTo>
                  <a:pt x="23" y="48"/>
                  <a:pt x="21" y="42"/>
                  <a:pt x="21" y="36"/>
                </a:cubicBezTo>
                <a:cubicBezTo>
                  <a:pt x="21" y="28"/>
                  <a:pt x="24" y="21"/>
                  <a:pt x="29" y="16"/>
                </a:cubicBezTo>
                <a:cubicBezTo>
                  <a:pt x="34" y="9"/>
                  <a:pt x="42" y="5"/>
                  <a:pt x="52" y="5"/>
                </a:cubicBezTo>
                <a:cubicBezTo>
                  <a:pt x="65" y="5"/>
                  <a:pt x="76" y="14"/>
                  <a:pt x="80" y="26"/>
                </a:cubicBezTo>
                <a:cubicBezTo>
                  <a:pt x="81" y="27"/>
                  <a:pt x="81" y="27"/>
                  <a:pt x="81" y="28"/>
                </a:cubicBezTo>
                <a:cubicBezTo>
                  <a:pt x="81" y="29"/>
                  <a:pt x="81" y="30"/>
                  <a:pt x="82" y="31"/>
                </a:cubicBezTo>
                <a:cubicBezTo>
                  <a:pt x="82" y="32"/>
                  <a:pt x="82" y="34"/>
                  <a:pt x="82" y="3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77" name="组合 57">
            <a:extLst>
              <a:ext uri="{FF2B5EF4-FFF2-40B4-BE49-F238E27FC236}">
                <a16:creationId xmlns:a16="http://schemas.microsoft.com/office/drawing/2014/main" id="{B5F4B809-DEC2-7C4A-BFD4-28E64DC16D4E}"/>
              </a:ext>
            </a:extLst>
          </p:cNvPr>
          <p:cNvGrpSpPr/>
          <p:nvPr/>
        </p:nvGrpSpPr>
        <p:grpSpPr>
          <a:xfrm rot="2700000">
            <a:off x="8374549" y="3950404"/>
            <a:ext cx="2685497" cy="1439613"/>
            <a:chOff x="6403403" y="1522267"/>
            <a:chExt cx="2148481" cy="1151891"/>
          </a:xfrm>
        </p:grpSpPr>
        <p:sp>
          <p:nvSpPr>
            <p:cNvPr id="78" name="TextBox 110">
              <a:extLst>
                <a:ext uri="{FF2B5EF4-FFF2-40B4-BE49-F238E27FC236}">
                  <a16:creationId xmlns:a16="http://schemas.microsoft.com/office/drawing/2014/main" id="{A8A11F64-DF85-904E-AC63-52FFCA3E81CC}"/>
                </a:ext>
              </a:extLst>
            </p:cNvPr>
            <p:cNvSpPr txBox="1"/>
            <p:nvPr/>
          </p:nvSpPr>
          <p:spPr>
            <a:xfrm>
              <a:off x="6480239" y="2046185"/>
              <a:ext cx="2071645" cy="627973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ru-RU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аудирование, говорение, письмо, чтение, перевод в рамках определенной темы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矩形 59">
              <a:extLst>
                <a:ext uri="{FF2B5EF4-FFF2-40B4-BE49-F238E27FC236}">
                  <a16:creationId xmlns:a16="http://schemas.microsoft.com/office/drawing/2014/main" id="{DC8E70B1-FBEC-6247-ACDF-ACBFF6F9F3D0}"/>
                </a:ext>
              </a:extLst>
            </p:cNvPr>
            <p:cNvSpPr/>
            <p:nvPr/>
          </p:nvSpPr>
          <p:spPr>
            <a:xfrm>
              <a:off x="6403403" y="1522267"/>
              <a:ext cx="1604334" cy="607294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r>
                <a:rPr lang="ru-RU" altLang="zh-CN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Задействованы все виды речевой деятельности: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0" name="直接连接符 87">
              <a:extLst>
                <a:ext uri="{FF2B5EF4-FFF2-40B4-BE49-F238E27FC236}">
                  <a16:creationId xmlns:a16="http://schemas.microsoft.com/office/drawing/2014/main" id="{E2BE165C-3B2B-9F44-A263-B49F54E23018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任意多边形 88">
            <a:extLst>
              <a:ext uri="{FF2B5EF4-FFF2-40B4-BE49-F238E27FC236}">
                <a16:creationId xmlns:a16="http://schemas.microsoft.com/office/drawing/2014/main" id="{752FACCB-9D23-1843-8E23-78124F0E4C1C}"/>
              </a:ext>
            </a:extLst>
          </p:cNvPr>
          <p:cNvSpPr/>
          <p:nvPr/>
        </p:nvSpPr>
        <p:spPr>
          <a:xfrm>
            <a:off x="7538326" y="3184696"/>
            <a:ext cx="1460848" cy="1453581"/>
          </a:xfrm>
          <a:custGeom>
            <a:avLst/>
            <a:gdLst>
              <a:gd name="connsiteX0" fmla="*/ 0 w 1306285"/>
              <a:gd name="connsiteY0" fmla="*/ 1320800 h 1320800"/>
              <a:gd name="connsiteX1" fmla="*/ 43542 w 1306285"/>
              <a:gd name="connsiteY1" fmla="*/ 1277257 h 1320800"/>
              <a:gd name="connsiteX2" fmla="*/ 1306285 w 1306285"/>
              <a:gd name="connsiteY2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5" h="1320800">
                <a:moveTo>
                  <a:pt x="0" y="1320800"/>
                </a:moveTo>
                <a:lnTo>
                  <a:pt x="43542" y="1277257"/>
                </a:lnTo>
                <a:lnTo>
                  <a:pt x="1306285" y="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82" name="组合 89">
            <a:extLst>
              <a:ext uri="{FF2B5EF4-FFF2-40B4-BE49-F238E27FC236}">
                <a16:creationId xmlns:a16="http://schemas.microsoft.com/office/drawing/2014/main" id="{06AC378D-3E30-B14B-BB76-60F80E355D12}"/>
              </a:ext>
            </a:extLst>
          </p:cNvPr>
          <p:cNvGrpSpPr/>
          <p:nvPr/>
        </p:nvGrpSpPr>
        <p:grpSpPr>
          <a:xfrm>
            <a:off x="3690278" y="5287389"/>
            <a:ext cx="400773" cy="343285"/>
            <a:chOff x="2541588" y="2027238"/>
            <a:chExt cx="320675" cy="274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3" name="Freeform 20">
              <a:extLst>
                <a:ext uri="{FF2B5EF4-FFF2-40B4-BE49-F238E27FC236}">
                  <a16:creationId xmlns:a16="http://schemas.microsoft.com/office/drawing/2014/main" id="{15D276F7-D552-3D48-8A1B-0E32F8F94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2027238"/>
              <a:ext cx="320675" cy="274638"/>
            </a:xfrm>
            <a:custGeom>
              <a:avLst/>
              <a:gdLst>
                <a:gd name="T0" fmla="*/ 14 w 202"/>
                <a:gd name="T1" fmla="*/ 157 h 173"/>
                <a:gd name="T2" fmla="*/ 14 w 202"/>
                <a:gd name="T3" fmla="*/ 0 h 173"/>
                <a:gd name="T4" fmla="*/ 0 w 202"/>
                <a:gd name="T5" fmla="*/ 0 h 173"/>
                <a:gd name="T6" fmla="*/ 0 w 202"/>
                <a:gd name="T7" fmla="*/ 173 h 173"/>
                <a:gd name="T8" fmla="*/ 202 w 202"/>
                <a:gd name="T9" fmla="*/ 173 h 173"/>
                <a:gd name="T10" fmla="*/ 202 w 202"/>
                <a:gd name="T11" fmla="*/ 157 h 173"/>
                <a:gd name="T12" fmla="*/ 14 w 202"/>
                <a:gd name="T13" fmla="*/ 1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2" h="173">
                  <a:moveTo>
                    <a:pt x="14" y="157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73"/>
                  </a:lnTo>
                  <a:lnTo>
                    <a:pt x="202" y="173"/>
                  </a:lnTo>
                  <a:lnTo>
                    <a:pt x="202" y="157"/>
                  </a:lnTo>
                  <a:lnTo>
                    <a:pt x="14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84" name="Freeform 21">
              <a:extLst>
                <a:ext uri="{FF2B5EF4-FFF2-40B4-BE49-F238E27FC236}">
                  <a16:creationId xmlns:a16="http://schemas.microsoft.com/office/drawing/2014/main" id="{607A2842-CF00-BF4F-AE6C-935D9C9A2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2106613"/>
              <a:ext cx="242887" cy="153988"/>
            </a:xfrm>
            <a:custGeom>
              <a:avLst/>
              <a:gdLst>
                <a:gd name="T0" fmla="*/ 45 w 153"/>
                <a:gd name="T1" fmla="*/ 49 h 97"/>
                <a:gd name="T2" fmla="*/ 71 w 153"/>
                <a:gd name="T3" fmla="*/ 68 h 97"/>
                <a:gd name="T4" fmla="*/ 127 w 153"/>
                <a:gd name="T5" fmla="*/ 28 h 97"/>
                <a:gd name="T6" fmla="*/ 135 w 153"/>
                <a:gd name="T7" fmla="*/ 38 h 97"/>
                <a:gd name="T8" fmla="*/ 153 w 153"/>
                <a:gd name="T9" fmla="*/ 0 h 97"/>
                <a:gd name="T10" fmla="*/ 111 w 153"/>
                <a:gd name="T11" fmla="*/ 4 h 97"/>
                <a:gd name="T12" fmla="*/ 120 w 153"/>
                <a:gd name="T13" fmla="*/ 16 h 97"/>
                <a:gd name="T14" fmla="*/ 71 w 153"/>
                <a:gd name="T15" fmla="*/ 50 h 97"/>
                <a:gd name="T16" fmla="*/ 43 w 153"/>
                <a:gd name="T17" fmla="*/ 28 h 97"/>
                <a:gd name="T18" fmla="*/ 0 w 153"/>
                <a:gd name="T19" fmla="*/ 88 h 97"/>
                <a:gd name="T20" fmla="*/ 12 w 153"/>
                <a:gd name="T21" fmla="*/ 97 h 97"/>
                <a:gd name="T22" fmla="*/ 45 w 153"/>
                <a:gd name="T2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7">
                  <a:moveTo>
                    <a:pt x="45" y="49"/>
                  </a:moveTo>
                  <a:lnTo>
                    <a:pt x="71" y="68"/>
                  </a:lnTo>
                  <a:lnTo>
                    <a:pt x="127" y="28"/>
                  </a:lnTo>
                  <a:lnTo>
                    <a:pt x="135" y="38"/>
                  </a:lnTo>
                  <a:lnTo>
                    <a:pt x="153" y="0"/>
                  </a:lnTo>
                  <a:lnTo>
                    <a:pt x="111" y="4"/>
                  </a:lnTo>
                  <a:lnTo>
                    <a:pt x="120" y="16"/>
                  </a:lnTo>
                  <a:lnTo>
                    <a:pt x="71" y="50"/>
                  </a:lnTo>
                  <a:lnTo>
                    <a:pt x="43" y="28"/>
                  </a:lnTo>
                  <a:lnTo>
                    <a:pt x="0" y="88"/>
                  </a:lnTo>
                  <a:lnTo>
                    <a:pt x="12" y="97"/>
                  </a:ln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85" name="组合 92">
            <a:extLst>
              <a:ext uri="{FF2B5EF4-FFF2-40B4-BE49-F238E27FC236}">
                <a16:creationId xmlns:a16="http://schemas.microsoft.com/office/drawing/2014/main" id="{D7F05762-BABC-8147-95DF-5E473A3E8467}"/>
              </a:ext>
            </a:extLst>
          </p:cNvPr>
          <p:cNvGrpSpPr/>
          <p:nvPr/>
        </p:nvGrpSpPr>
        <p:grpSpPr>
          <a:xfrm rot="2700000">
            <a:off x="1321025" y="1490155"/>
            <a:ext cx="2969149" cy="1494298"/>
            <a:chOff x="6224302" y="1533710"/>
            <a:chExt cx="2375409" cy="1195649"/>
          </a:xfrm>
        </p:grpSpPr>
        <p:sp>
          <p:nvSpPr>
            <p:cNvPr id="86" name="TextBox 126">
              <a:extLst>
                <a:ext uri="{FF2B5EF4-FFF2-40B4-BE49-F238E27FC236}">
                  <a16:creationId xmlns:a16="http://schemas.microsoft.com/office/drawing/2014/main" id="{1320BDF5-FDCB-C94F-B0FA-00D839A4AFEF}"/>
                </a:ext>
              </a:extLst>
            </p:cNvPr>
            <p:cNvSpPr txBox="1"/>
            <p:nvPr/>
          </p:nvSpPr>
          <p:spPr>
            <a:xfrm>
              <a:off x="6224302" y="2002878"/>
              <a:ext cx="2375409" cy="726481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ru-RU" sz="1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работа со справочной литературой, нахождение необходимой информации по разным отраслям знаний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7" name="矩形 94">
              <a:extLst>
                <a:ext uri="{FF2B5EF4-FFF2-40B4-BE49-F238E27FC236}">
                  <a16:creationId xmlns:a16="http://schemas.microsoft.com/office/drawing/2014/main" id="{0ABD8C5D-8695-2845-A8B5-C68EFC48A349}"/>
                </a:ext>
              </a:extLst>
            </p:cNvPr>
            <p:cNvSpPr/>
            <p:nvPr/>
          </p:nvSpPr>
          <p:spPr>
            <a:xfrm>
              <a:off x="6289145" y="1533710"/>
              <a:ext cx="2083717" cy="434911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pPr algn="r"/>
              <a:r>
                <a:rPr lang="ru-RU" altLang="zh-CN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Развитие умений работы с информацией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88" name="直接连接符 95">
              <a:extLst>
                <a:ext uri="{FF2B5EF4-FFF2-40B4-BE49-F238E27FC236}">
                  <a16:creationId xmlns:a16="http://schemas.microsoft.com/office/drawing/2014/main" id="{8C24A585-AF00-254C-9690-E877D382C66C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任意多边形 96">
            <a:extLst>
              <a:ext uri="{FF2B5EF4-FFF2-40B4-BE49-F238E27FC236}">
                <a16:creationId xmlns:a16="http://schemas.microsoft.com/office/drawing/2014/main" id="{4EE07FA7-0A07-7C47-B64B-9403CE24299B}"/>
              </a:ext>
            </a:extLst>
          </p:cNvPr>
          <p:cNvSpPr/>
          <p:nvPr/>
        </p:nvSpPr>
        <p:spPr>
          <a:xfrm>
            <a:off x="3875380" y="3184696"/>
            <a:ext cx="813135" cy="504228"/>
          </a:xfrm>
          <a:custGeom>
            <a:avLst/>
            <a:gdLst>
              <a:gd name="connsiteX0" fmla="*/ 914400 w 914400"/>
              <a:gd name="connsiteY0" fmla="*/ 0 h 914400"/>
              <a:gd name="connsiteX1" fmla="*/ 0 w 914400"/>
              <a:gd name="connsiteY1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4400" h="914400">
                <a:moveTo>
                  <a:pt x="914400" y="0"/>
                </a:moveTo>
                <a:lnTo>
                  <a:pt x="0" y="91440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90" name="组合 97">
            <a:extLst>
              <a:ext uri="{FF2B5EF4-FFF2-40B4-BE49-F238E27FC236}">
                <a16:creationId xmlns:a16="http://schemas.microsoft.com/office/drawing/2014/main" id="{43AA84F0-3DEC-7A4E-8DDC-22AA491DFAD0}"/>
              </a:ext>
            </a:extLst>
          </p:cNvPr>
          <p:cNvGrpSpPr/>
          <p:nvPr/>
        </p:nvGrpSpPr>
        <p:grpSpPr>
          <a:xfrm>
            <a:off x="3820015" y="2989242"/>
            <a:ext cx="476167" cy="559572"/>
            <a:chOff x="2635250" y="3875088"/>
            <a:chExt cx="381000" cy="4476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6C2FCFC5-E701-4E40-A40F-9484AAD3D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0" y="3967163"/>
              <a:ext cx="146050" cy="168275"/>
            </a:xfrm>
            <a:custGeom>
              <a:avLst/>
              <a:gdLst>
                <a:gd name="T0" fmla="*/ 45 w 53"/>
                <a:gd name="T1" fmla="*/ 0 h 61"/>
                <a:gd name="T2" fmla="*/ 34 w 53"/>
                <a:gd name="T3" fmla="*/ 0 h 61"/>
                <a:gd name="T4" fmla="*/ 26 w 53"/>
                <a:gd name="T5" fmla="*/ 33 h 61"/>
                <a:gd name="T6" fmla="*/ 23 w 53"/>
                <a:gd name="T7" fmla="*/ 7 h 61"/>
                <a:gd name="T8" fmla="*/ 19 w 53"/>
                <a:gd name="T9" fmla="*/ 33 h 61"/>
                <a:gd name="T10" fmla="*/ 11 w 53"/>
                <a:gd name="T11" fmla="*/ 0 h 61"/>
                <a:gd name="T12" fmla="*/ 1 w 53"/>
                <a:gd name="T13" fmla="*/ 0 h 61"/>
                <a:gd name="T14" fmla="*/ 3 w 53"/>
                <a:gd name="T15" fmla="*/ 6 h 61"/>
                <a:gd name="T16" fmla="*/ 3 w 53"/>
                <a:gd name="T17" fmla="*/ 21 h 61"/>
                <a:gd name="T18" fmla="*/ 0 w 53"/>
                <a:gd name="T19" fmla="*/ 27 h 61"/>
                <a:gd name="T20" fmla="*/ 7 w 53"/>
                <a:gd name="T21" fmla="*/ 27 h 61"/>
                <a:gd name="T22" fmla="*/ 19 w 53"/>
                <a:gd name="T23" fmla="*/ 38 h 61"/>
                <a:gd name="T24" fmla="*/ 19 w 53"/>
                <a:gd name="T25" fmla="*/ 61 h 61"/>
                <a:gd name="T26" fmla="*/ 45 w 53"/>
                <a:gd name="T27" fmla="*/ 61 h 61"/>
                <a:gd name="T28" fmla="*/ 53 w 53"/>
                <a:gd name="T29" fmla="*/ 54 h 61"/>
                <a:gd name="T30" fmla="*/ 53 w 53"/>
                <a:gd name="T31" fmla="*/ 7 h 61"/>
                <a:gd name="T32" fmla="*/ 45 w 53"/>
                <a:gd name="T3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61">
                  <a:moveTo>
                    <a:pt x="45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3"/>
                    <a:pt x="3" y="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4"/>
                    <a:pt x="2" y="26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4" y="27"/>
                    <a:pt x="19" y="32"/>
                    <a:pt x="19" y="38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9" y="61"/>
                    <a:pt x="53" y="58"/>
                    <a:pt x="53" y="54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3"/>
                    <a:pt x="49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E9F22E57-A71F-8C46-9243-854A5A177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838" y="3875088"/>
              <a:ext cx="87312" cy="106363"/>
            </a:xfrm>
            <a:custGeom>
              <a:avLst/>
              <a:gdLst>
                <a:gd name="T0" fmla="*/ 8 w 32"/>
                <a:gd name="T1" fmla="*/ 32 h 39"/>
                <a:gd name="T2" fmla="*/ 13 w 32"/>
                <a:gd name="T3" fmla="*/ 32 h 39"/>
                <a:gd name="T4" fmla="*/ 16 w 32"/>
                <a:gd name="T5" fmla="*/ 39 h 39"/>
                <a:gd name="T6" fmla="*/ 18 w 32"/>
                <a:gd name="T7" fmla="*/ 32 h 39"/>
                <a:gd name="T8" fmla="*/ 24 w 32"/>
                <a:gd name="T9" fmla="*/ 32 h 39"/>
                <a:gd name="T10" fmla="*/ 24 w 32"/>
                <a:gd name="T11" fmla="*/ 32 h 39"/>
                <a:gd name="T12" fmla="*/ 32 w 32"/>
                <a:gd name="T13" fmla="*/ 24 h 39"/>
                <a:gd name="T14" fmla="*/ 32 w 32"/>
                <a:gd name="T15" fmla="*/ 8 h 39"/>
                <a:gd name="T16" fmla="*/ 24 w 32"/>
                <a:gd name="T17" fmla="*/ 0 h 39"/>
                <a:gd name="T18" fmla="*/ 8 w 32"/>
                <a:gd name="T19" fmla="*/ 0 h 39"/>
                <a:gd name="T20" fmla="*/ 0 w 32"/>
                <a:gd name="T21" fmla="*/ 8 h 39"/>
                <a:gd name="T22" fmla="*/ 0 w 32"/>
                <a:gd name="T23" fmla="*/ 24 h 39"/>
                <a:gd name="T24" fmla="*/ 8 w 32"/>
                <a:gd name="T25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9">
                  <a:moveTo>
                    <a:pt x="8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8" y="32"/>
                    <a:pt x="32" y="28"/>
                    <a:pt x="32" y="2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3" y="32"/>
                    <a:pt x="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3" name="Freeform 24">
              <a:extLst>
                <a:ext uri="{FF2B5EF4-FFF2-40B4-BE49-F238E27FC236}">
                  <a16:creationId xmlns:a16="http://schemas.microsoft.com/office/drawing/2014/main" id="{BBF54AB5-F235-E04B-805A-280E9D35A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5" y="4071938"/>
              <a:ext cx="30162" cy="130175"/>
            </a:xfrm>
            <a:custGeom>
              <a:avLst/>
              <a:gdLst>
                <a:gd name="T0" fmla="*/ 9 w 19"/>
                <a:gd name="T1" fmla="*/ 0 h 82"/>
                <a:gd name="T2" fmla="*/ 0 w 19"/>
                <a:gd name="T3" fmla="*/ 68 h 82"/>
                <a:gd name="T4" fmla="*/ 9 w 19"/>
                <a:gd name="T5" fmla="*/ 82 h 82"/>
                <a:gd name="T6" fmla="*/ 19 w 19"/>
                <a:gd name="T7" fmla="*/ 68 h 82"/>
                <a:gd name="T8" fmla="*/ 9 w 19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2">
                  <a:moveTo>
                    <a:pt x="9" y="0"/>
                  </a:moveTo>
                  <a:lnTo>
                    <a:pt x="0" y="68"/>
                  </a:lnTo>
                  <a:lnTo>
                    <a:pt x="9" y="82"/>
                  </a:lnTo>
                  <a:lnTo>
                    <a:pt x="19" y="6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4" name="Freeform 25">
              <a:extLst>
                <a:ext uri="{FF2B5EF4-FFF2-40B4-BE49-F238E27FC236}">
                  <a16:creationId xmlns:a16="http://schemas.microsoft.com/office/drawing/2014/main" id="{E29316E1-92E7-844D-8EBC-E0F9E02F6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900" y="3962400"/>
              <a:ext cx="161925" cy="263525"/>
            </a:xfrm>
            <a:custGeom>
              <a:avLst/>
              <a:gdLst>
                <a:gd name="T0" fmla="*/ 49 w 59"/>
                <a:gd name="T1" fmla="*/ 31 h 96"/>
                <a:gd name="T2" fmla="*/ 38 w 59"/>
                <a:gd name="T3" fmla="*/ 31 h 96"/>
                <a:gd name="T4" fmla="*/ 40 w 59"/>
                <a:gd name="T5" fmla="*/ 30 h 96"/>
                <a:gd name="T6" fmla="*/ 43 w 59"/>
                <a:gd name="T7" fmla="*/ 23 h 96"/>
                <a:gd name="T8" fmla="*/ 43 w 59"/>
                <a:gd name="T9" fmla="*/ 8 h 96"/>
                <a:gd name="T10" fmla="*/ 35 w 59"/>
                <a:gd name="T11" fmla="*/ 0 h 96"/>
                <a:gd name="T12" fmla="*/ 19 w 59"/>
                <a:gd name="T13" fmla="*/ 0 h 96"/>
                <a:gd name="T14" fmla="*/ 11 w 59"/>
                <a:gd name="T15" fmla="*/ 8 h 96"/>
                <a:gd name="T16" fmla="*/ 11 w 59"/>
                <a:gd name="T17" fmla="*/ 23 h 96"/>
                <a:gd name="T18" fmla="*/ 15 w 59"/>
                <a:gd name="T19" fmla="*/ 30 h 96"/>
                <a:gd name="T20" fmla="*/ 17 w 59"/>
                <a:gd name="T21" fmla="*/ 31 h 96"/>
                <a:gd name="T22" fmla="*/ 5 w 59"/>
                <a:gd name="T23" fmla="*/ 31 h 96"/>
                <a:gd name="T24" fmla="*/ 0 w 59"/>
                <a:gd name="T25" fmla="*/ 32 h 96"/>
                <a:gd name="T26" fmla="*/ 2 w 59"/>
                <a:gd name="T27" fmla="*/ 33 h 96"/>
                <a:gd name="T28" fmla="*/ 5 w 59"/>
                <a:gd name="T29" fmla="*/ 33 h 96"/>
                <a:gd name="T30" fmla="*/ 25 w 59"/>
                <a:gd name="T31" fmla="*/ 33 h 96"/>
                <a:gd name="T32" fmla="*/ 27 w 59"/>
                <a:gd name="T33" fmla="*/ 38 h 96"/>
                <a:gd name="T34" fmla="*/ 29 w 59"/>
                <a:gd name="T35" fmla="*/ 33 h 96"/>
                <a:gd name="T36" fmla="*/ 49 w 59"/>
                <a:gd name="T37" fmla="*/ 33 h 96"/>
                <a:gd name="T38" fmla="*/ 57 w 59"/>
                <a:gd name="T39" fmla="*/ 40 h 96"/>
                <a:gd name="T40" fmla="*/ 57 w 59"/>
                <a:gd name="T41" fmla="*/ 87 h 96"/>
                <a:gd name="T42" fmla="*/ 49 w 59"/>
                <a:gd name="T43" fmla="*/ 94 h 96"/>
                <a:gd name="T44" fmla="*/ 22 w 59"/>
                <a:gd name="T45" fmla="*/ 94 h 96"/>
                <a:gd name="T46" fmla="*/ 22 w 59"/>
                <a:gd name="T47" fmla="*/ 96 h 96"/>
                <a:gd name="T48" fmla="*/ 49 w 59"/>
                <a:gd name="T49" fmla="*/ 96 h 96"/>
                <a:gd name="T50" fmla="*/ 59 w 59"/>
                <a:gd name="T51" fmla="*/ 87 h 96"/>
                <a:gd name="T52" fmla="*/ 59 w 59"/>
                <a:gd name="T53" fmla="*/ 40 h 96"/>
                <a:gd name="T54" fmla="*/ 49 w 59"/>
                <a:gd name="T55" fmla="*/ 3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" h="96">
                  <a:moveTo>
                    <a:pt x="49" y="31"/>
                  </a:moveTo>
                  <a:cubicBezTo>
                    <a:pt x="38" y="31"/>
                    <a:pt x="38" y="31"/>
                    <a:pt x="38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2" y="28"/>
                    <a:pt x="43" y="26"/>
                    <a:pt x="43" y="23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3"/>
                    <a:pt x="39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3"/>
                    <a:pt x="11" y="8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3" y="28"/>
                    <a:pt x="15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1"/>
                    <a:pt x="2" y="32"/>
                    <a:pt x="0" y="32"/>
                  </a:cubicBezTo>
                  <a:cubicBezTo>
                    <a:pt x="1" y="33"/>
                    <a:pt x="2" y="33"/>
                    <a:pt x="2" y="33"/>
                  </a:cubicBezTo>
                  <a:cubicBezTo>
                    <a:pt x="3" y="33"/>
                    <a:pt x="4" y="33"/>
                    <a:pt x="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4" y="33"/>
                    <a:pt x="57" y="36"/>
                    <a:pt x="57" y="40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91"/>
                    <a:pt x="54" y="94"/>
                    <a:pt x="49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55" y="96"/>
                    <a:pt x="59" y="92"/>
                    <a:pt x="59" y="87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5" y="31"/>
                    <a:pt x="4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5" name="Freeform 26">
              <a:extLst>
                <a:ext uri="{FF2B5EF4-FFF2-40B4-BE49-F238E27FC236}">
                  <a16:creationId xmlns:a16="http://schemas.microsoft.com/office/drawing/2014/main" id="{B2A94A09-84AE-7744-A451-D419963020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5250" y="4052888"/>
              <a:ext cx="174625" cy="269875"/>
            </a:xfrm>
            <a:custGeom>
              <a:avLst/>
              <a:gdLst>
                <a:gd name="T0" fmla="*/ 54 w 64"/>
                <a:gd name="T1" fmla="*/ 33 h 98"/>
                <a:gd name="T2" fmla="*/ 46 w 64"/>
                <a:gd name="T3" fmla="*/ 33 h 98"/>
                <a:gd name="T4" fmla="*/ 47 w 64"/>
                <a:gd name="T5" fmla="*/ 32 h 98"/>
                <a:gd name="T6" fmla="*/ 49 w 64"/>
                <a:gd name="T7" fmla="*/ 25 h 98"/>
                <a:gd name="T8" fmla="*/ 49 w 64"/>
                <a:gd name="T9" fmla="*/ 10 h 98"/>
                <a:gd name="T10" fmla="*/ 40 w 64"/>
                <a:gd name="T11" fmla="*/ 0 h 98"/>
                <a:gd name="T12" fmla="*/ 24 w 64"/>
                <a:gd name="T13" fmla="*/ 0 h 98"/>
                <a:gd name="T14" fmla="*/ 14 w 64"/>
                <a:gd name="T15" fmla="*/ 10 h 98"/>
                <a:gd name="T16" fmla="*/ 14 w 64"/>
                <a:gd name="T17" fmla="*/ 25 h 98"/>
                <a:gd name="T18" fmla="*/ 17 w 64"/>
                <a:gd name="T19" fmla="*/ 32 h 98"/>
                <a:gd name="T20" fmla="*/ 18 w 64"/>
                <a:gd name="T21" fmla="*/ 33 h 98"/>
                <a:gd name="T22" fmla="*/ 9 w 64"/>
                <a:gd name="T23" fmla="*/ 33 h 98"/>
                <a:gd name="T24" fmla="*/ 0 w 64"/>
                <a:gd name="T25" fmla="*/ 42 h 98"/>
                <a:gd name="T26" fmla="*/ 0 w 64"/>
                <a:gd name="T27" fmla="*/ 90 h 98"/>
                <a:gd name="T28" fmla="*/ 9 w 64"/>
                <a:gd name="T29" fmla="*/ 98 h 98"/>
                <a:gd name="T30" fmla="*/ 54 w 64"/>
                <a:gd name="T31" fmla="*/ 98 h 98"/>
                <a:gd name="T32" fmla="*/ 64 w 64"/>
                <a:gd name="T33" fmla="*/ 90 h 98"/>
                <a:gd name="T34" fmla="*/ 64 w 64"/>
                <a:gd name="T35" fmla="*/ 42 h 98"/>
                <a:gd name="T36" fmla="*/ 54 w 64"/>
                <a:gd name="T37" fmla="*/ 33 h 98"/>
                <a:gd name="T38" fmla="*/ 16 w 64"/>
                <a:gd name="T39" fmla="*/ 25 h 98"/>
                <a:gd name="T40" fmla="*/ 16 w 64"/>
                <a:gd name="T41" fmla="*/ 10 h 98"/>
                <a:gd name="T42" fmla="*/ 24 w 64"/>
                <a:gd name="T43" fmla="*/ 2 h 98"/>
                <a:gd name="T44" fmla="*/ 40 w 64"/>
                <a:gd name="T45" fmla="*/ 2 h 98"/>
                <a:gd name="T46" fmla="*/ 48 w 64"/>
                <a:gd name="T47" fmla="*/ 10 h 98"/>
                <a:gd name="T48" fmla="*/ 48 w 64"/>
                <a:gd name="T49" fmla="*/ 25 h 98"/>
                <a:gd name="T50" fmla="*/ 40 w 64"/>
                <a:gd name="T51" fmla="*/ 33 h 98"/>
                <a:gd name="T52" fmla="*/ 24 w 64"/>
                <a:gd name="T53" fmla="*/ 33 h 98"/>
                <a:gd name="T54" fmla="*/ 16 w 64"/>
                <a:gd name="T55" fmla="*/ 25 h 98"/>
                <a:gd name="T56" fmla="*/ 62 w 64"/>
                <a:gd name="T57" fmla="*/ 90 h 98"/>
                <a:gd name="T58" fmla="*/ 54 w 64"/>
                <a:gd name="T59" fmla="*/ 96 h 98"/>
                <a:gd name="T60" fmla="*/ 9 w 64"/>
                <a:gd name="T61" fmla="*/ 96 h 98"/>
                <a:gd name="T62" fmla="*/ 1 w 64"/>
                <a:gd name="T63" fmla="*/ 90 h 98"/>
                <a:gd name="T64" fmla="*/ 1 w 64"/>
                <a:gd name="T65" fmla="*/ 42 h 98"/>
                <a:gd name="T66" fmla="*/ 9 w 64"/>
                <a:gd name="T67" fmla="*/ 35 h 98"/>
                <a:gd name="T68" fmla="*/ 30 w 64"/>
                <a:gd name="T69" fmla="*/ 35 h 98"/>
                <a:gd name="T70" fmla="*/ 32 w 64"/>
                <a:gd name="T71" fmla="*/ 40 h 98"/>
                <a:gd name="T72" fmla="*/ 34 w 64"/>
                <a:gd name="T73" fmla="*/ 35 h 98"/>
                <a:gd name="T74" fmla="*/ 54 w 64"/>
                <a:gd name="T75" fmla="*/ 35 h 98"/>
                <a:gd name="T76" fmla="*/ 62 w 64"/>
                <a:gd name="T77" fmla="*/ 42 h 98"/>
                <a:gd name="T78" fmla="*/ 62 w 64"/>
                <a:gd name="T79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98">
                  <a:moveTo>
                    <a:pt x="54" y="33"/>
                  </a:move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9" y="30"/>
                    <a:pt x="49" y="28"/>
                    <a:pt x="49" y="25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4"/>
                    <a:pt x="45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0"/>
                    <a:pt x="14" y="4"/>
                    <a:pt x="14" y="1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8"/>
                    <a:pt x="15" y="30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4" y="33"/>
                    <a:pt x="0" y="37"/>
                    <a:pt x="0" y="4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4"/>
                    <a:pt x="4" y="98"/>
                    <a:pt x="9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98"/>
                    <a:pt x="64" y="94"/>
                    <a:pt x="64" y="90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37"/>
                    <a:pt x="60" y="33"/>
                    <a:pt x="54" y="33"/>
                  </a:cubicBezTo>
                  <a:close/>
                  <a:moveTo>
                    <a:pt x="16" y="25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5"/>
                    <a:pt x="20" y="2"/>
                    <a:pt x="24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4" y="2"/>
                    <a:pt x="48" y="5"/>
                    <a:pt x="48" y="10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30"/>
                    <a:pt x="44" y="33"/>
                    <a:pt x="40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0" y="33"/>
                    <a:pt x="16" y="30"/>
                    <a:pt x="16" y="25"/>
                  </a:cubicBezTo>
                  <a:close/>
                  <a:moveTo>
                    <a:pt x="62" y="90"/>
                  </a:moveTo>
                  <a:cubicBezTo>
                    <a:pt x="62" y="93"/>
                    <a:pt x="59" y="96"/>
                    <a:pt x="54" y="96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5" y="96"/>
                    <a:pt x="1" y="93"/>
                    <a:pt x="1" y="9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38"/>
                    <a:pt x="5" y="35"/>
                    <a:pt x="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9" y="35"/>
                    <a:pt x="62" y="38"/>
                    <a:pt x="62" y="42"/>
                  </a:cubicBezTo>
                  <a:lnTo>
                    <a:pt x="62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6" name="Freeform 27">
              <a:extLst>
                <a:ext uri="{FF2B5EF4-FFF2-40B4-BE49-F238E27FC236}">
                  <a16:creationId xmlns:a16="http://schemas.microsoft.com/office/drawing/2014/main" id="{62DA0782-A21E-6B43-A791-1844D864D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6688" y="4171950"/>
              <a:ext cx="30162" cy="125413"/>
            </a:xfrm>
            <a:custGeom>
              <a:avLst/>
              <a:gdLst>
                <a:gd name="T0" fmla="*/ 0 w 19"/>
                <a:gd name="T1" fmla="*/ 65 h 79"/>
                <a:gd name="T2" fmla="*/ 10 w 19"/>
                <a:gd name="T3" fmla="*/ 79 h 79"/>
                <a:gd name="T4" fmla="*/ 19 w 19"/>
                <a:gd name="T5" fmla="*/ 65 h 79"/>
                <a:gd name="T6" fmla="*/ 10 w 19"/>
                <a:gd name="T7" fmla="*/ 0 h 79"/>
                <a:gd name="T8" fmla="*/ 0 w 19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9">
                  <a:moveTo>
                    <a:pt x="0" y="65"/>
                  </a:moveTo>
                  <a:lnTo>
                    <a:pt x="10" y="79"/>
                  </a:lnTo>
                  <a:lnTo>
                    <a:pt x="19" y="65"/>
                  </a:lnTo>
                  <a:lnTo>
                    <a:pt x="10" y="0"/>
                  </a:ln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97" name="组合 104">
            <a:extLst>
              <a:ext uri="{FF2B5EF4-FFF2-40B4-BE49-F238E27FC236}">
                <a16:creationId xmlns:a16="http://schemas.microsoft.com/office/drawing/2014/main" id="{BAA05454-422D-1946-B956-82B4AAAA1E18}"/>
              </a:ext>
            </a:extLst>
          </p:cNvPr>
          <p:cNvGrpSpPr/>
          <p:nvPr/>
        </p:nvGrpSpPr>
        <p:grpSpPr>
          <a:xfrm rot="2700000">
            <a:off x="1471355" y="3505489"/>
            <a:ext cx="2943989" cy="1550777"/>
            <a:chOff x="6362547" y="1354609"/>
            <a:chExt cx="2355280" cy="1240839"/>
          </a:xfrm>
        </p:grpSpPr>
        <p:sp>
          <p:nvSpPr>
            <p:cNvPr id="98" name="TextBox 122">
              <a:extLst>
                <a:ext uri="{FF2B5EF4-FFF2-40B4-BE49-F238E27FC236}">
                  <a16:creationId xmlns:a16="http://schemas.microsoft.com/office/drawing/2014/main" id="{3CB437E4-0285-8C45-8F44-D98E98D28B82}"/>
                </a:ext>
              </a:extLst>
            </p:cNvPr>
            <p:cNvSpPr txBox="1"/>
            <p:nvPr/>
          </p:nvSpPr>
          <p:spPr>
            <a:xfrm>
              <a:off x="6362547" y="1967474"/>
              <a:ext cx="2355280" cy="627974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ru-RU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овладение ЛЕ по теме как основа для оформления речевых умений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9" name="矩形 106">
              <a:extLst>
                <a:ext uri="{FF2B5EF4-FFF2-40B4-BE49-F238E27FC236}">
                  <a16:creationId xmlns:a16="http://schemas.microsoft.com/office/drawing/2014/main" id="{73286A0A-1C5E-C24D-8A51-4FA3A9790BDD}"/>
                </a:ext>
              </a:extLst>
            </p:cNvPr>
            <p:cNvSpPr/>
            <p:nvPr/>
          </p:nvSpPr>
          <p:spPr>
            <a:xfrm>
              <a:off x="6484541" y="1354609"/>
              <a:ext cx="1921577" cy="533416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pPr algn="r"/>
              <a:r>
                <a:rPr lang="ru-RU" sz="1800" b="1" dirty="0">
                  <a:solidFill>
                    <a:schemeClr val="bg2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совершенствование уровня владения ИЯ</a:t>
              </a:r>
              <a:endParaRPr lang="zh-CN" altLang="en-US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0" name="直接连接符 107">
              <a:extLst>
                <a:ext uri="{FF2B5EF4-FFF2-40B4-BE49-F238E27FC236}">
                  <a16:creationId xmlns:a16="http://schemas.microsoft.com/office/drawing/2014/main" id="{05EFA2BB-FEEE-2444-91F2-A765D2D77C70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任意多边形 108">
            <a:extLst>
              <a:ext uri="{FF2B5EF4-FFF2-40B4-BE49-F238E27FC236}">
                <a16:creationId xmlns:a16="http://schemas.microsoft.com/office/drawing/2014/main" id="{87CAA1BA-83E6-7D40-BE34-419DC8C8AD6A}"/>
              </a:ext>
            </a:extLst>
          </p:cNvPr>
          <p:cNvSpPr/>
          <p:nvPr/>
        </p:nvSpPr>
        <p:spPr>
          <a:xfrm>
            <a:off x="3424159" y="3780044"/>
            <a:ext cx="1960429" cy="1687621"/>
          </a:xfrm>
          <a:custGeom>
            <a:avLst/>
            <a:gdLst>
              <a:gd name="connsiteX0" fmla="*/ 1748790 w 1748790"/>
              <a:gd name="connsiteY0" fmla="*/ 0 h 1748790"/>
              <a:gd name="connsiteX1" fmla="*/ 0 w 1748790"/>
              <a:gd name="connsiteY1" fmla="*/ 1748790 h 1748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48790" h="1748790">
                <a:moveTo>
                  <a:pt x="1748790" y="0"/>
                </a:moveTo>
                <a:lnTo>
                  <a:pt x="0" y="1748790"/>
                </a:lnTo>
              </a:path>
            </a:pathLst>
          </a:custGeom>
          <a:noFill/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2" name="组合 109">
            <a:extLst>
              <a:ext uri="{FF2B5EF4-FFF2-40B4-BE49-F238E27FC236}">
                <a16:creationId xmlns:a16="http://schemas.microsoft.com/office/drawing/2014/main" id="{04463E4C-6947-1443-BFB5-3B4753B4CF37}"/>
              </a:ext>
            </a:extLst>
          </p:cNvPr>
          <p:cNvGrpSpPr/>
          <p:nvPr/>
        </p:nvGrpSpPr>
        <p:grpSpPr>
          <a:xfrm rot="2700000">
            <a:off x="8247450" y="2543730"/>
            <a:ext cx="3630192" cy="1088725"/>
            <a:chOff x="6414312" y="1641124"/>
            <a:chExt cx="2904265" cy="871133"/>
          </a:xfrm>
        </p:grpSpPr>
        <p:sp>
          <p:nvSpPr>
            <p:cNvPr id="103" name="TextBox 106">
              <a:extLst>
                <a:ext uri="{FF2B5EF4-FFF2-40B4-BE49-F238E27FC236}">
                  <a16:creationId xmlns:a16="http://schemas.microsoft.com/office/drawing/2014/main" id="{4EA90AB1-23B6-8F4E-80EB-169A42B6BCED}"/>
                </a:ext>
              </a:extLst>
            </p:cNvPr>
            <p:cNvSpPr txBox="1"/>
            <p:nvPr/>
          </p:nvSpPr>
          <p:spPr>
            <a:xfrm>
              <a:off x="6414312" y="1958162"/>
              <a:ext cx="2382706" cy="554095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>
              <a:defPPr>
                <a:defRPr lang="zh-CN"/>
              </a:defPPr>
              <a:lvl1pPr defTabSz="1219170">
                <a:spcBef>
                  <a:spcPct val="20000"/>
                </a:spcBef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ru-RU" sz="1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формирование представлений о социокультурной специфики стран изучаемого языка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4" name="矩形 111">
              <a:extLst>
                <a:ext uri="{FF2B5EF4-FFF2-40B4-BE49-F238E27FC236}">
                  <a16:creationId xmlns:a16="http://schemas.microsoft.com/office/drawing/2014/main" id="{B60F756F-3602-E44C-9F31-9BCF8AA9DE26}"/>
                </a:ext>
              </a:extLst>
            </p:cNvPr>
            <p:cNvSpPr/>
            <p:nvPr/>
          </p:nvSpPr>
          <p:spPr>
            <a:xfrm>
              <a:off x="6423334" y="1641124"/>
              <a:ext cx="2895243" cy="287152"/>
            </a:xfrm>
            <a:prstGeom prst="rect">
              <a:avLst/>
            </a:prstGeom>
          </p:spPr>
          <p:txBody>
            <a:bodyPr vert="horz" wrap="square" lIns="111567" tIns="55783" rIns="111567" bIns="55783" rtlCol="0">
              <a:spAutoFit/>
            </a:bodyPr>
            <a:lstStyle/>
            <a:p>
              <a:r>
                <a:rPr lang="ru-RU" altLang="zh-CN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Совокупность знаний о стране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12">
              <a:extLst>
                <a:ext uri="{FF2B5EF4-FFF2-40B4-BE49-F238E27FC236}">
                  <a16:creationId xmlns:a16="http://schemas.microsoft.com/office/drawing/2014/main" id="{FB515C4B-AA06-DE4D-8233-FE1DBE98CEF7}"/>
                </a:ext>
              </a:extLst>
            </p:cNvPr>
            <p:cNvCxnSpPr/>
            <p:nvPr/>
          </p:nvCxnSpPr>
          <p:spPr>
            <a:xfrm>
              <a:off x="6445250" y="1920736"/>
              <a:ext cx="1875790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任意多边形 113">
            <a:extLst>
              <a:ext uri="{FF2B5EF4-FFF2-40B4-BE49-F238E27FC236}">
                <a16:creationId xmlns:a16="http://schemas.microsoft.com/office/drawing/2014/main" id="{57E760DC-48EC-7242-887F-E88D6942F220}"/>
              </a:ext>
            </a:extLst>
          </p:cNvPr>
          <p:cNvSpPr/>
          <p:nvPr/>
        </p:nvSpPr>
        <p:spPr>
          <a:xfrm>
            <a:off x="7019160" y="1641703"/>
            <a:ext cx="1448065" cy="2065108"/>
          </a:xfrm>
          <a:custGeom>
            <a:avLst/>
            <a:gdLst>
              <a:gd name="connsiteX0" fmla="*/ 0 w 1306285"/>
              <a:gd name="connsiteY0" fmla="*/ 1320800 h 1320800"/>
              <a:gd name="connsiteX1" fmla="*/ 43542 w 1306285"/>
              <a:gd name="connsiteY1" fmla="*/ 1277257 h 1320800"/>
              <a:gd name="connsiteX2" fmla="*/ 1306285 w 1306285"/>
              <a:gd name="connsiteY2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5" h="1320800">
                <a:moveTo>
                  <a:pt x="0" y="1320800"/>
                </a:moveTo>
                <a:lnTo>
                  <a:pt x="43542" y="1277257"/>
                </a:lnTo>
                <a:lnTo>
                  <a:pt x="1306285" y="0"/>
                </a:lnTo>
              </a:path>
            </a:pathLst>
          </a:custGeom>
          <a:solidFill>
            <a:srgbClr val="261F1C"/>
          </a:solidFill>
          <a:ln w="12700">
            <a:solidFill>
              <a:srgbClr val="261F1C"/>
            </a:solidFill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399" dirty="0">
              <a:solidFill>
                <a:srgbClr val="261F1C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07" name="组合 114">
            <a:extLst>
              <a:ext uri="{FF2B5EF4-FFF2-40B4-BE49-F238E27FC236}">
                <a16:creationId xmlns:a16="http://schemas.microsoft.com/office/drawing/2014/main" id="{21EB0087-295F-DC46-BBF3-01548D98B192}"/>
              </a:ext>
            </a:extLst>
          </p:cNvPr>
          <p:cNvGrpSpPr/>
          <p:nvPr/>
        </p:nvGrpSpPr>
        <p:grpSpPr>
          <a:xfrm>
            <a:off x="8087404" y="2295332"/>
            <a:ext cx="509896" cy="400828"/>
            <a:chOff x="5297488" y="2511425"/>
            <a:chExt cx="407988" cy="3206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8" name="Freeform 34">
              <a:extLst>
                <a:ext uri="{FF2B5EF4-FFF2-40B4-BE49-F238E27FC236}">
                  <a16:creationId xmlns:a16="http://schemas.microsoft.com/office/drawing/2014/main" id="{99BEF26B-D0A3-9F4E-9028-5D3F51D0E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2511425"/>
              <a:ext cx="322263" cy="239713"/>
            </a:xfrm>
            <a:custGeom>
              <a:avLst/>
              <a:gdLst>
                <a:gd name="T0" fmla="*/ 15 w 131"/>
                <a:gd name="T1" fmla="*/ 92 h 97"/>
                <a:gd name="T2" fmla="*/ 6 w 131"/>
                <a:gd name="T3" fmla="*/ 83 h 97"/>
                <a:gd name="T4" fmla="*/ 6 w 131"/>
                <a:gd name="T5" fmla="*/ 15 h 97"/>
                <a:gd name="T6" fmla="*/ 15 w 131"/>
                <a:gd name="T7" fmla="*/ 6 h 97"/>
                <a:gd name="T8" fmla="*/ 117 w 131"/>
                <a:gd name="T9" fmla="*/ 6 h 97"/>
                <a:gd name="T10" fmla="*/ 126 w 131"/>
                <a:gd name="T11" fmla="*/ 15 h 97"/>
                <a:gd name="T12" fmla="*/ 126 w 131"/>
                <a:gd name="T13" fmla="*/ 23 h 97"/>
                <a:gd name="T14" fmla="*/ 131 w 131"/>
                <a:gd name="T15" fmla="*/ 23 h 97"/>
                <a:gd name="T16" fmla="*/ 131 w 131"/>
                <a:gd name="T17" fmla="*/ 15 h 97"/>
                <a:gd name="T18" fmla="*/ 117 w 131"/>
                <a:gd name="T19" fmla="*/ 0 h 97"/>
                <a:gd name="T20" fmla="*/ 15 w 131"/>
                <a:gd name="T21" fmla="*/ 0 h 97"/>
                <a:gd name="T22" fmla="*/ 0 w 131"/>
                <a:gd name="T23" fmla="*/ 15 h 97"/>
                <a:gd name="T24" fmla="*/ 0 w 131"/>
                <a:gd name="T25" fmla="*/ 83 h 97"/>
                <a:gd name="T26" fmla="*/ 15 w 131"/>
                <a:gd name="T27" fmla="*/ 97 h 97"/>
                <a:gd name="T28" fmla="*/ 97 w 131"/>
                <a:gd name="T29" fmla="*/ 97 h 97"/>
                <a:gd name="T30" fmla="*/ 97 w 131"/>
                <a:gd name="T31" fmla="*/ 92 h 97"/>
                <a:gd name="T32" fmla="*/ 15 w 131"/>
                <a:gd name="T33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97">
                  <a:moveTo>
                    <a:pt x="15" y="92"/>
                  </a:moveTo>
                  <a:cubicBezTo>
                    <a:pt x="10" y="92"/>
                    <a:pt x="6" y="88"/>
                    <a:pt x="6" y="8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0"/>
                    <a:pt x="10" y="6"/>
                    <a:pt x="15" y="6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22" y="6"/>
                    <a:pt x="126" y="10"/>
                    <a:pt x="126" y="15"/>
                  </a:cubicBezTo>
                  <a:cubicBezTo>
                    <a:pt x="126" y="23"/>
                    <a:pt x="126" y="23"/>
                    <a:pt x="126" y="23"/>
                  </a:cubicBezTo>
                  <a:cubicBezTo>
                    <a:pt x="131" y="23"/>
                    <a:pt x="131" y="23"/>
                    <a:pt x="131" y="23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1" y="7"/>
                    <a:pt x="125" y="0"/>
                    <a:pt x="1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1"/>
                    <a:pt x="7" y="97"/>
                    <a:pt x="15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92"/>
                    <a:pt x="97" y="92"/>
                    <a:pt x="97" y="92"/>
                  </a:cubicBezTo>
                  <a:lnTo>
                    <a:pt x="1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09" name="Freeform 35">
              <a:extLst>
                <a:ext uri="{FF2B5EF4-FFF2-40B4-BE49-F238E27FC236}">
                  <a16:creationId xmlns:a16="http://schemas.microsoft.com/office/drawing/2014/main" id="{91F3335C-1D0A-1843-B1BA-67223DBD2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963" y="2663825"/>
              <a:ext cx="163513" cy="168275"/>
            </a:xfrm>
            <a:custGeom>
              <a:avLst/>
              <a:gdLst>
                <a:gd name="T0" fmla="*/ 58 w 67"/>
                <a:gd name="T1" fmla="*/ 0 h 68"/>
                <a:gd name="T2" fmla="*/ 46 w 67"/>
                <a:gd name="T3" fmla="*/ 0 h 68"/>
                <a:gd name="T4" fmla="*/ 37 w 67"/>
                <a:gd name="T5" fmla="*/ 37 h 68"/>
                <a:gd name="T6" fmla="*/ 33 w 67"/>
                <a:gd name="T7" fmla="*/ 8 h 68"/>
                <a:gd name="T8" fmla="*/ 29 w 67"/>
                <a:gd name="T9" fmla="*/ 37 h 68"/>
                <a:gd name="T10" fmla="*/ 21 w 67"/>
                <a:gd name="T11" fmla="*/ 0 h 68"/>
                <a:gd name="T12" fmla="*/ 9 w 67"/>
                <a:gd name="T13" fmla="*/ 0 h 68"/>
                <a:gd name="T14" fmla="*/ 0 w 67"/>
                <a:gd name="T15" fmla="*/ 8 h 68"/>
                <a:gd name="T16" fmla="*/ 0 w 67"/>
                <a:gd name="T17" fmla="*/ 60 h 68"/>
                <a:gd name="T18" fmla="*/ 9 w 67"/>
                <a:gd name="T19" fmla="*/ 68 h 68"/>
                <a:gd name="T20" fmla="*/ 58 w 67"/>
                <a:gd name="T21" fmla="*/ 68 h 68"/>
                <a:gd name="T22" fmla="*/ 67 w 67"/>
                <a:gd name="T23" fmla="*/ 60 h 68"/>
                <a:gd name="T24" fmla="*/ 67 w 67"/>
                <a:gd name="T25" fmla="*/ 8 h 68"/>
                <a:gd name="T26" fmla="*/ 58 w 67"/>
                <a:gd name="T2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8">
                  <a:moveTo>
                    <a:pt x="58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5"/>
                    <a:pt x="4" y="68"/>
                    <a:pt x="9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63" y="68"/>
                    <a:pt x="67" y="65"/>
                    <a:pt x="67" y="60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4"/>
                    <a:pt x="63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10" name="Freeform 36">
              <a:extLst>
                <a:ext uri="{FF2B5EF4-FFF2-40B4-BE49-F238E27FC236}">
                  <a16:creationId xmlns:a16="http://schemas.microsoft.com/office/drawing/2014/main" id="{F1409E6F-A82C-B049-B406-6B79AD8B2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0063" y="2573338"/>
              <a:ext cx="87313" cy="103188"/>
            </a:xfrm>
            <a:custGeom>
              <a:avLst/>
              <a:gdLst>
                <a:gd name="T0" fmla="*/ 9 w 35"/>
                <a:gd name="T1" fmla="*/ 35 h 42"/>
                <a:gd name="T2" fmla="*/ 9 w 35"/>
                <a:gd name="T3" fmla="*/ 36 h 42"/>
                <a:gd name="T4" fmla="*/ 15 w 35"/>
                <a:gd name="T5" fmla="*/ 36 h 42"/>
                <a:gd name="T6" fmla="*/ 17 w 35"/>
                <a:gd name="T7" fmla="*/ 42 h 42"/>
                <a:gd name="T8" fmla="*/ 20 w 35"/>
                <a:gd name="T9" fmla="*/ 36 h 42"/>
                <a:gd name="T10" fmla="*/ 26 w 35"/>
                <a:gd name="T11" fmla="*/ 36 h 42"/>
                <a:gd name="T12" fmla="*/ 26 w 35"/>
                <a:gd name="T13" fmla="*/ 35 h 42"/>
                <a:gd name="T14" fmla="*/ 35 w 35"/>
                <a:gd name="T15" fmla="*/ 26 h 42"/>
                <a:gd name="T16" fmla="*/ 35 w 35"/>
                <a:gd name="T17" fmla="*/ 9 h 42"/>
                <a:gd name="T18" fmla="*/ 26 w 35"/>
                <a:gd name="T19" fmla="*/ 0 h 42"/>
                <a:gd name="T20" fmla="*/ 9 w 35"/>
                <a:gd name="T21" fmla="*/ 0 h 42"/>
                <a:gd name="T22" fmla="*/ 0 w 35"/>
                <a:gd name="T23" fmla="*/ 9 h 42"/>
                <a:gd name="T24" fmla="*/ 0 w 35"/>
                <a:gd name="T25" fmla="*/ 26 h 42"/>
                <a:gd name="T26" fmla="*/ 9 w 35"/>
                <a:gd name="T27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42">
                  <a:moveTo>
                    <a:pt x="9" y="35"/>
                  </a:moveTo>
                  <a:cubicBezTo>
                    <a:pt x="9" y="36"/>
                    <a:pt x="9" y="36"/>
                    <a:pt x="9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1" y="35"/>
                    <a:pt x="35" y="31"/>
                    <a:pt x="35" y="26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4"/>
                    <a:pt x="31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1"/>
                    <a:pt x="4" y="35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111" name="Freeform 37">
              <a:extLst>
                <a:ext uri="{FF2B5EF4-FFF2-40B4-BE49-F238E27FC236}">
                  <a16:creationId xmlns:a16="http://schemas.microsoft.com/office/drawing/2014/main" id="{132C9DFC-6F47-A647-AEA1-76C038B92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413" y="2605088"/>
              <a:ext cx="203200" cy="109538"/>
            </a:xfrm>
            <a:custGeom>
              <a:avLst/>
              <a:gdLst>
                <a:gd name="T0" fmla="*/ 116 w 128"/>
                <a:gd name="T1" fmla="*/ 9 h 69"/>
                <a:gd name="T2" fmla="*/ 91 w 128"/>
                <a:gd name="T3" fmla="*/ 34 h 69"/>
                <a:gd name="T4" fmla="*/ 79 w 128"/>
                <a:gd name="T5" fmla="*/ 20 h 69"/>
                <a:gd name="T6" fmla="*/ 38 w 128"/>
                <a:gd name="T7" fmla="*/ 59 h 69"/>
                <a:gd name="T8" fmla="*/ 15 w 128"/>
                <a:gd name="T9" fmla="*/ 50 h 69"/>
                <a:gd name="T10" fmla="*/ 0 w 128"/>
                <a:gd name="T11" fmla="*/ 65 h 69"/>
                <a:gd name="T12" fmla="*/ 3 w 128"/>
                <a:gd name="T13" fmla="*/ 69 h 69"/>
                <a:gd name="T14" fmla="*/ 17 w 128"/>
                <a:gd name="T15" fmla="*/ 55 h 69"/>
                <a:gd name="T16" fmla="*/ 40 w 128"/>
                <a:gd name="T17" fmla="*/ 64 h 69"/>
                <a:gd name="T18" fmla="*/ 79 w 128"/>
                <a:gd name="T19" fmla="*/ 26 h 69"/>
                <a:gd name="T20" fmla="*/ 91 w 128"/>
                <a:gd name="T21" fmla="*/ 40 h 69"/>
                <a:gd name="T22" fmla="*/ 119 w 128"/>
                <a:gd name="T23" fmla="*/ 12 h 69"/>
                <a:gd name="T24" fmla="*/ 124 w 128"/>
                <a:gd name="T25" fmla="*/ 17 h 69"/>
                <a:gd name="T26" fmla="*/ 128 w 128"/>
                <a:gd name="T27" fmla="*/ 0 h 69"/>
                <a:gd name="T28" fmla="*/ 111 w 128"/>
                <a:gd name="T29" fmla="*/ 5 h 69"/>
                <a:gd name="T30" fmla="*/ 116 w 128"/>
                <a:gd name="T31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9">
                  <a:moveTo>
                    <a:pt x="116" y="9"/>
                  </a:moveTo>
                  <a:lnTo>
                    <a:pt x="91" y="34"/>
                  </a:lnTo>
                  <a:lnTo>
                    <a:pt x="79" y="20"/>
                  </a:lnTo>
                  <a:lnTo>
                    <a:pt x="38" y="59"/>
                  </a:lnTo>
                  <a:lnTo>
                    <a:pt x="15" y="50"/>
                  </a:lnTo>
                  <a:lnTo>
                    <a:pt x="0" y="65"/>
                  </a:lnTo>
                  <a:lnTo>
                    <a:pt x="3" y="69"/>
                  </a:lnTo>
                  <a:lnTo>
                    <a:pt x="17" y="55"/>
                  </a:lnTo>
                  <a:lnTo>
                    <a:pt x="40" y="64"/>
                  </a:lnTo>
                  <a:lnTo>
                    <a:pt x="79" y="26"/>
                  </a:lnTo>
                  <a:lnTo>
                    <a:pt x="91" y="40"/>
                  </a:lnTo>
                  <a:lnTo>
                    <a:pt x="119" y="12"/>
                  </a:lnTo>
                  <a:lnTo>
                    <a:pt x="124" y="17"/>
                  </a:lnTo>
                  <a:lnTo>
                    <a:pt x="128" y="0"/>
                  </a:lnTo>
                  <a:lnTo>
                    <a:pt x="111" y="5"/>
                  </a:lnTo>
                  <a:lnTo>
                    <a:pt x="11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3" tIns="60941" rIns="121883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solidFill>
                  <a:srgbClr val="261F1C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036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81" grpId="0" animBg="1"/>
      <p:bldP spid="89" grpId="0" animBg="1"/>
      <p:bldP spid="101" grpId="0" animBg="1"/>
      <p:bldP spid="1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Тематика проектов</a:t>
            </a:r>
            <a:endParaRPr lang="en-UA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1B06D1-9D27-414C-BECF-B02CC58E3BDC}"/>
              </a:ext>
            </a:extLst>
          </p:cNvPr>
          <p:cNvGrpSpPr/>
          <p:nvPr/>
        </p:nvGrpSpPr>
        <p:grpSpPr>
          <a:xfrm>
            <a:off x="1355717" y="1822753"/>
            <a:ext cx="1049867" cy="1049867"/>
            <a:chOff x="4343400" y="1854885"/>
            <a:chExt cx="457200" cy="4572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19DD0E3-D548-E14F-B423-C017ED644577}"/>
                </a:ext>
              </a:extLst>
            </p:cNvPr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7AB0B8D-8596-A546-9F1A-D41182FA0740}"/>
                </a:ext>
              </a:extLst>
            </p:cNvPr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1680980-D510-A845-B3FC-D53E82094021}"/>
              </a:ext>
            </a:extLst>
          </p:cNvPr>
          <p:cNvSpPr>
            <a:spLocks/>
          </p:cNvSpPr>
          <p:nvPr/>
        </p:nvSpPr>
        <p:spPr bwMode="auto">
          <a:xfrm>
            <a:off x="1107021" y="2847220"/>
            <a:ext cx="1547259" cy="1949967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E27608FE-8EC0-D347-97FA-58D507E9F943}"/>
              </a:ext>
            </a:extLst>
          </p:cNvPr>
          <p:cNvGrpSpPr/>
          <p:nvPr/>
        </p:nvGrpSpPr>
        <p:grpSpPr>
          <a:xfrm>
            <a:off x="3463392" y="1822753"/>
            <a:ext cx="1049867" cy="1049867"/>
            <a:chOff x="4343400" y="1854885"/>
            <a:chExt cx="457200" cy="457200"/>
          </a:xfrm>
        </p:grpSpPr>
        <p:sp>
          <p:nvSpPr>
            <p:cNvPr id="15" name="Oval 15">
              <a:extLst>
                <a:ext uri="{FF2B5EF4-FFF2-40B4-BE49-F238E27FC236}">
                  <a16:creationId xmlns:a16="http://schemas.microsoft.com/office/drawing/2014/main" id="{EAA7841C-7AA8-4243-B3BE-55D29526B254}"/>
                </a:ext>
              </a:extLst>
            </p:cNvPr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Oval 16">
              <a:extLst>
                <a:ext uri="{FF2B5EF4-FFF2-40B4-BE49-F238E27FC236}">
                  <a16:creationId xmlns:a16="http://schemas.microsoft.com/office/drawing/2014/main" id="{85CD68A4-0C3C-824F-A6FA-AB20F163BD02}"/>
                </a:ext>
              </a:extLst>
            </p:cNvPr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8" name="Freeform: Shape 18">
            <a:extLst>
              <a:ext uri="{FF2B5EF4-FFF2-40B4-BE49-F238E27FC236}">
                <a16:creationId xmlns:a16="http://schemas.microsoft.com/office/drawing/2014/main" id="{8A785149-2749-5641-A210-DDE343C720A9}"/>
              </a:ext>
            </a:extLst>
          </p:cNvPr>
          <p:cNvSpPr>
            <a:spLocks/>
          </p:cNvSpPr>
          <p:nvPr/>
        </p:nvSpPr>
        <p:spPr bwMode="auto">
          <a:xfrm>
            <a:off x="3214696" y="2847220"/>
            <a:ext cx="1547259" cy="1949967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21" name="Group 22">
            <a:extLst>
              <a:ext uri="{FF2B5EF4-FFF2-40B4-BE49-F238E27FC236}">
                <a16:creationId xmlns:a16="http://schemas.microsoft.com/office/drawing/2014/main" id="{AE067047-17ED-0042-B3CD-4755C1B36047}"/>
              </a:ext>
            </a:extLst>
          </p:cNvPr>
          <p:cNvGrpSpPr/>
          <p:nvPr/>
        </p:nvGrpSpPr>
        <p:grpSpPr>
          <a:xfrm>
            <a:off x="5571067" y="1822753"/>
            <a:ext cx="1049867" cy="1049867"/>
            <a:chOff x="4343400" y="1854885"/>
            <a:chExt cx="457200" cy="457200"/>
          </a:xfrm>
        </p:grpSpPr>
        <p:sp>
          <p:nvSpPr>
            <p:cNvPr id="23" name="Oval 24">
              <a:extLst>
                <a:ext uri="{FF2B5EF4-FFF2-40B4-BE49-F238E27FC236}">
                  <a16:creationId xmlns:a16="http://schemas.microsoft.com/office/drawing/2014/main" id="{4A2A5270-29A5-2D4C-A1D7-1C41B419E977}"/>
                </a:ext>
              </a:extLst>
            </p:cNvPr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Oval 25">
              <a:extLst>
                <a:ext uri="{FF2B5EF4-FFF2-40B4-BE49-F238E27FC236}">
                  <a16:creationId xmlns:a16="http://schemas.microsoft.com/office/drawing/2014/main" id="{4D0E82FC-FDAA-5D4B-8E33-4F761C2A0DE1}"/>
                </a:ext>
              </a:extLst>
            </p:cNvPr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6" name="Freeform: Shape 27">
            <a:extLst>
              <a:ext uri="{FF2B5EF4-FFF2-40B4-BE49-F238E27FC236}">
                <a16:creationId xmlns:a16="http://schemas.microsoft.com/office/drawing/2014/main" id="{F3DF0746-20EF-E149-AC81-64E68D3830A4}"/>
              </a:ext>
            </a:extLst>
          </p:cNvPr>
          <p:cNvSpPr>
            <a:spLocks/>
          </p:cNvSpPr>
          <p:nvPr/>
        </p:nvSpPr>
        <p:spPr bwMode="auto">
          <a:xfrm>
            <a:off x="5322371" y="2847220"/>
            <a:ext cx="1547259" cy="1949967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9" name="Group 31">
            <a:extLst>
              <a:ext uri="{FF2B5EF4-FFF2-40B4-BE49-F238E27FC236}">
                <a16:creationId xmlns:a16="http://schemas.microsoft.com/office/drawing/2014/main" id="{118E5217-E072-2C4C-AD2C-3D4AB135F5CA}"/>
              </a:ext>
            </a:extLst>
          </p:cNvPr>
          <p:cNvGrpSpPr/>
          <p:nvPr/>
        </p:nvGrpSpPr>
        <p:grpSpPr>
          <a:xfrm>
            <a:off x="7678741" y="1822753"/>
            <a:ext cx="1049867" cy="1049867"/>
            <a:chOff x="4343400" y="1854885"/>
            <a:chExt cx="457200" cy="457200"/>
          </a:xfrm>
        </p:grpSpPr>
        <p:sp>
          <p:nvSpPr>
            <p:cNvPr id="31" name="Oval 33">
              <a:extLst>
                <a:ext uri="{FF2B5EF4-FFF2-40B4-BE49-F238E27FC236}">
                  <a16:creationId xmlns:a16="http://schemas.microsoft.com/office/drawing/2014/main" id="{DC91552F-6EE7-7740-9AD6-26F10564EB4A}"/>
                </a:ext>
              </a:extLst>
            </p:cNvPr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Oval 34">
              <a:extLst>
                <a:ext uri="{FF2B5EF4-FFF2-40B4-BE49-F238E27FC236}">
                  <a16:creationId xmlns:a16="http://schemas.microsoft.com/office/drawing/2014/main" id="{61BF5840-CEC1-A445-8403-669B37DA9F6B}"/>
                </a:ext>
              </a:extLst>
            </p:cNvPr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3" name="Group 35">
            <a:extLst>
              <a:ext uri="{FF2B5EF4-FFF2-40B4-BE49-F238E27FC236}">
                <a16:creationId xmlns:a16="http://schemas.microsoft.com/office/drawing/2014/main" id="{16491007-AE5E-B648-B1BE-703B3DC69790}"/>
              </a:ext>
            </a:extLst>
          </p:cNvPr>
          <p:cNvGrpSpPr/>
          <p:nvPr/>
        </p:nvGrpSpPr>
        <p:grpSpPr>
          <a:xfrm flipH="1">
            <a:off x="7430045" y="2847220"/>
            <a:ext cx="1547259" cy="1949967"/>
            <a:chOff x="3171825" y="2459015"/>
            <a:chExt cx="1219200" cy="1536522"/>
          </a:xfrm>
        </p:grpSpPr>
        <p:sp>
          <p:nvSpPr>
            <p:cNvPr id="34" name="Freeform: Shape 36">
              <a:extLst>
                <a:ext uri="{FF2B5EF4-FFF2-40B4-BE49-F238E27FC236}">
                  <a16:creationId xmlns:a16="http://schemas.microsoft.com/office/drawing/2014/main" id="{5EC93C6A-B1DE-6649-A624-2C5A85FB1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37">
              <a:extLst>
                <a:ext uri="{FF2B5EF4-FFF2-40B4-BE49-F238E27FC236}">
                  <a16:creationId xmlns:a16="http://schemas.microsoft.com/office/drawing/2014/main" id="{4CDE7535-9041-CE48-94F6-862A62FC6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7" name="Group 40">
            <a:extLst>
              <a:ext uri="{FF2B5EF4-FFF2-40B4-BE49-F238E27FC236}">
                <a16:creationId xmlns:a16="http://schemas.microsoft.com/office/drawing/2014/main" id="{DF529922-157C-714D-81DA-84EA4FCB762D}"/>
              </a:ext>
            </a:extLst>
          </p:cNvPr>
          <p:cNvGrpSpPr/>
          <p:nvPr/>
        </p:nvGrpSpPr>
        <p:grpSpPr>
          <a:xfrm>
            <a:off x="9786416" y="1822753"/>
            <a:ext cx="1049867" cy="1049867"/>
            <a:chOff x="4343400" y="1854885"/>
            <a:chExt cx="457200" cy="457200"/>
          </a:xfrm>
        </p:grpSpPr>
        <p:sp>
          <p:nvSpPr>
            <p:cNvPr id="39" name="Oval 42">
              <a:extLst>
                <a:ext uri="{FF2B5EF4-FFF2-40B4-BE49-F238E27FC236}">
                  <a16:creationId xmlns:a16="http://schemas.microsoft.com/office/drawing/2014/main" id="{A25B7585-9597-604D-8F24-83EE257D15C1}"/>
                </a:ext>
              </a:extLst>
            </p:cNvPr>
            <p:cNvSpPr/>
            <p:nvPr/>
          </p:nvSpPr>
          <p:spPr>
            <a:xfrm>
              <a:off x="4343400" y="1854885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43">
              <a:extLst>
                <a:ext uri="{FF2B5EF4-FFF2-40B4-BE49-F238E27FC236}">
                  <a16:creationId xmlns:a16="http://schemas.microsoft.com/office/drawing/2014/main" id="{1BE87A02-F9A0-C049-8D7B-6729B8C2262E}"/>
                </a:ext>
              </a:extLst>
            </p:cNvPr>
            <p:cNvSpPr/>
            <p:nvPr/>
          </p:nvSpPr>
          <p:spPr>
            <a:xfrm>
              <a:off x="4408030" y="1919516"/>
              <a:ext cx="327939" cy="327939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Group 44">
            <a:extLst>
              <a:ext uri="{FF2B5EF4-FFF2-40B4-BE49-F238E27FC236}">
                <a16:creationId xmlns:a16="http://schemas.microsoft.com/office/drawing/2014/main" id="{24F36F4F-3B5D-104E-AA52-AA1ED07E6BDE}"/>
              </a:ext>
            </a:extLst>
          </p:cNvPr>
          <p:cNvGrpSpPr/>
          <p:nvPr/>
        </p:nvGrpSpPr>
        <p:grpSpPr>
          <a:xfrm flipH="1">
            <a:off x="9537720" y="2847220"/>
            <a:ext cx="1547259" cy="1949967"/>
            <a:chOff x="3171825" y="2459015"/>
            <a:chExt cx="1219200" cy="1536522"/>
          </a:xfrm>
        </p:grpSpPr>
        <p:sp>
          <p:nvSpPr>
            <p:cNvPr id="42" name="Freeform: Shape 45">
              <a:extLst>
                <a:ext uri="{FF2B5EF4-FFF2-40B4-BE49-F238E27FC236}">
                  <a16:creationId xmlns:a16="http://schemas.microsoft.com/office/drawing/2014/main" id="{D9CB586B-89BF-F04B-99E9-F07007216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Freeform: Shape 46">
              <a:extLst>
                <a:ext uri="{FF2B5EF4-FFF2-40B4-BE49-F238E27FC236}">
                  <a16:creationId xmlns:a16="http://schemas.microsoft.com/office/drawing/2014/main" id="{FD90023B-B6A0-FA4A-8A42-D161C84F7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4" name="Group 63">
            <a:extLst>
              <a:ext uri="{FF2B5EF4-FFF2-40B4-BE49-F238E27FC236}">
                <a16:creationId xmlns:a16="http://schemas.microsoft.com/office/drawing/2014/main" id="{653A6AE7-B501-F348-A373-E769636B3739}"/>
              </a:ext>
            </a:extLst>
          </p:cNvPr>
          <p:cNvGrpSpPr/>
          <p:nvPr/>
        </p:nvGrpSpPr>
        <p:grpSpPr>
          <a:xfrm>
            <a:off x="1064335" y="4797187"/>
            <a:ext cx="1662719" cy="1202574"/>
            <a:chOff x="1064335" y="4682887"/>
            <a:chExt cx="1662719" cy="1202574"/>
          </a:xfrm>
        </p:grpSpPr>
        <p:sp>
          <p:nvSpPr>
            <p:cNvPr id="45" name="TextBox 49">
              <a:extLst>
                <a:ext uri="{FF2B5EF4-FFF2-40B4-BE49-F238E27FC236}">
                  <a16:creationId xmlns:a16="http://schemas.microsoft.com/office/drawing/2014/main" id="{108ECC95-6066-4747-B120-A12EC72C6F10}"/>
                </a:ext>
              </a:extLst>
            </p:cNvPr>
            <p:cNvSpPr txBox="1"/>
            <p:nvPr/>
          </p:nvSpPr>
          <p:spPr>
            <a:xfrm>
              <a:off x="106433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ru-RU" altLang="zh-CN" b="1" dirty="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Лингвистика</a:t>
              </a:r>
              <a:endParaRPr lang="zh-CN" altLang="en-US" b="1" dirty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50">
              <a:extLst>
                <a:ext uri="{FF2B5EF4-FFF2-40B4-BE49-F238E27FC236}">
                  <a16:creationId xmlns:a16="http://schemas.microsoft.com/office/drawing/2014/main" id="{21FF1077-D325-3143-9932-3FC53AE9DC34}"/>
                </a:ext>
              </a:extLst>
            </p:cNvPr>
            <p:cNvSpPr txBox="1">
              <a:spLocks/>
            </p:cNvSpPr>
            <p:nvPr/>
          </p:nvSpPr>
          <p:spPr>
            <a:xfrm>
              <a:off x="1107021" y="5299453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ru-RU" sz="1100" dirty="0"/>
                <a:t>сопоставление явлений </a:t>
              </a:r>
            </a:p>
            <a:p>
              <a:pPr algn="ctr">
                <a:lnSpc>
                  <a:spcPct val="120000"/>
                </a:lnSpc>
              </a:pPr>
              <a:r>
                <a:rPr lang="ru-RU" sz="1100" dirty="0"/>
                <a:t>в языках</a:t>
              </a: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Group 68">
            <a:extLst>
              <a:ext uri="{FF2B5EF4-FFF2-40B4-BE49-F238E27FC236}">
                <a16:creationId xmlns:a16="http://schemas.microsoft.com/office/drawing/2014/main" id="{74CACE81-2F63-D24B-B553-AB8D48C430F5}"/>
              </a:ext>
            </a:extLst>
          </p:cNvPr>
          <p:cNvGrpSpPr/>
          <p:nvPr/>
        </p:nvGrpSpPr>
        <p:grpSpPr>
          <a:xfrm>
            <a:off x="3181972" y="4797187"/>
            <a:ext cx="1632628" cy="1202574"/>
            <a:chOff x="3181972" y="4682887"/>
            <a:chExt cx="1632628" cy="1202574"/>
          </a:xfrm>
        </p:grpSpPr>
        <p:sp>
          <p:nvSpPr>
            <p:cNvPr id="48" name="TextBox 52">
              <a:extLst>
                <a:ext uri="{FF2B5EF4-FFF2-40B4-BE49-F238E27FC236}">
                  <a16:creationId xmlns:a16="http://schemas.microsoft.com/office/drawing/2014/main" id="{C7F2AE0E-136B-DB49-981C-B5DAA42D8145}"/>
                </a:ext>
              </a:extLst>
            </p:cNvPr>
            <p:cNvSpPr txBox="1"/>
            <p:nvPr/>
          </p:nvSpPr>
          <p:spPr>
            <a:xfrm>
              <a:off x="3181972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ru-RU" altLang="zh-CN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Страноведение</a:t>
              </a:r>
              <a:endParaRPr lang="zh-CN" altLang="en-US" b="1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53">
              <a:extLst>
                <a:ext uri="{FF2B5EF4-FFF2-40B4-BE49-F238E27FC236}">
                  <a16:creationId xmlns:a16="http://schemas.microsoft.com/office/drawing/2014/main" id="{6F5DD0EB-05AA-934E-A5D1-7B81C5B3F078}"/>
                </a:ext>
              </a:extLst>
            </p:cNvPr>
            <p:cNvSpPr txBox="1">
              <a:spLocks/>
            </p:cNvSpPr>
            <p:nvPr/>
          </p:nvSpPr>
          <p:spPr>
            <a:xfrm>
              <a:off x="3181972" y="5299453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ru-RU" altLang="zh-CN" sz="1100" dirty="0">
                  <a:cs typeface="+mn-ea"/>
                  <a:sym typeface="+mn-lt"/>
                </a:rPr>
                <a:t>Стран изучаемого языка (английский)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50" name="Group 69">
            <a:extLst>
              <a:ext uri="{FF2B5EF4-FFF2-40B4-BE49-F238E27FC236}">
                <a16:creationId xmlns:a16="http://schemas.microsoft.com/office/drawing/2014/main" id="{C77AF43E-E00B-C14E-808B-CF65F354E918}"/>
              </a:ext>
            </a:extLst>
          </p:cNvPr>
          <p:cNvGrpSpPr/>
          <p:nvPr/>
        </p:nvGrpSpPr>
        <p:grpSpPr>
          <a:xfrm>
            <a:off x="5279685" y="4797187"/>
            <a:ext cx="1632628" cy="1425773"/>
            <a:chOff x="5279685" y="4682887"/>
            <a:chExt cx="1632628" cy="1425773"/>
          </a:xfrm>
        </p:grpSpPr>
        <p:sp>
          <p:nvSpPr>
            <p:cNvPr id="51" name="TextBox 55">
              <a:extLst>
                <a:ext uri="{FF2B5EF4-FFF2-40B4-BE49-F238E27FC236}">
                  <a16:creationId xmlns:a16="http://schemas.microsoft.com/office/drawing/2014/main" id="{08524556-A9A8-D142-A96A-DAFF189696AF}"/>
                </a:ext>
              </a:extLst>
            </p:cNvPr>
            <p:cNvSpPr txBox="1"/>
            <p:nvPr/>
          </p:nvSpPr>
          <p:spPr>
            <a:xfrm>
              <a:off x="527968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ru-RU" altLang="zh-CN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Культурология</a:t>
              </a:r>
              <a:endParaRPr lang="zh-CN" altLang="en-US" b="1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56">
              <a:extLst>
                <a:ext uri="{FF2B5EF4-FFF2-40B4-BE49-F238E27FC236}">
                  <a16:creationId xmlns:a16="http://schemas.microsoft.com/office/drawing/2014/main" id="{72C33E5D-0FB5-C34F-8C2B-111D8A825F55}"/>
                </a:ext>
              </a:extLst>
            </p:cNvPr>
            <p:cNvSpPr txBox="1">
              <a:spLocks/>
            </p:cNvSpPr>
            <p:nvPr/>
          </p:nvSpPr>
          <p:spPr>
            <a:xfrm>
              <a:off x="5287219" y="5522652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ru-RU" sz="1050" dirty="0"/>
                <a:t>либо стран изучаемого языка, либо сопоставительный аспект культурных и социальных феноменов в англоговорящих странах и России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Group 70">
            <a:extLst>
              <a:ext uri="{FF2B5EF4-FFF2-40B4-BE49-F238E27FC236}">
                <a16:creationId xmlns:a16="http://schemas.microsoft.com/office/drawing/2014/main" id="{B0C06BF2-1255-0640-AE98-8814456087D8}"/>
              </a:ext>
            </a:extLst>
          </p:cNvPr>
          <p:cNvGrpSpPr/>
          <p:nvPr/>
        </p:nvGrpSpPr>
        <p:grpSpPr>
          <a:xfrm>
            <a:off x="7374765" y="4797187"/>
            <a:ext cx="1632628" cy="1053938"/>
            <a:chOff x="7374765" y="4682887"/>
            <a:chExt cx="1632628" cy="1053938"/>
          </a:xfrm>
        </p:grpSpPr>
        <p:sp>
          <p:nvSpPr>
            <p:cNvPr id="54" name="TextBox 58">
              <a:extLst>
                <a:ext uri="{FF2B5EF4-FFF2-40B4-BE49-F238E27FC236}">
                  <a16:creationId xmlns:a16="http://schemas.microsoft.com/office/drawing/2014/main" id="{6A3C9776-F048-A347-8734-ACABE80368DE}"/>
                </a:ext>
              </a:extLst>
            </p:cNvPr>
            <p:cNvSpPr txBox="1"/>
            <p:nvPr/>
          </p:nvSpPr>
          <p:spPr>
            <a:xfrm>
              <a:off x="7374765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ru-RU" altLang="zh-CN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Литературоведение</a:t>
              </a:r>
              <a:endParaRPr lang="zh-CN" altLang="en-US" sz="1600" b="1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9">
              <a:extLst>
                <a:ext uri="{FF2B5EF4-FFF2-40B4-BE49-F238E27FC236}">
                  <a16:creationId xmlns:a16="http://schemas.microsoft.com/office/drawing/2014/main" id="{E4BE603C-8EEE-4845-B407-B24440F17CF0}"/>
                </a:ext>
              </a:extLst>
            </p:cNvPr>
            <p:cNvSpPr txBox="1">
              <a:spLocks/>
            </p:cNvSpPr>
            <p:nvPr/>
          </p:nvSpPr>
          <p:spPr>
            <a:xfrm>
              <a:off x="7374765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71">
            <a:extLst>
              <a:ext uri="{FF2B5EF4-FFF2-40B4-BE49-F238E27FC236}">
                <a16:creationId xmlns:a16="http://schemas.microsoft.com/office/drawing/2014/main" id="{76E9CCD1-30C2-1142-A1DE-54F744E6997E}"/>
              </a:ext>
            </a:extLst>
          </p:cNvPr>
          <p:cNvGrpSpPr/>
          <p:nvPr/>
        </p:nvGrpSpPr>
        <p:grpSpPr>
          <a:xfrm>
            <a:off x="9495034" y="4797187"/>
            <a:ext cx="1632628" cy="1053938"/>
            <a:chOff x="9495034" y="4682887"/>
            <a:chExt cx="1632628" cy="1053938"/>
          </a:xfrm>
        </p:grpSpPr>
        <p:sp>
          <p:nvSpPr>
            <p:cNvPr id="57" name="TextBox 61">
              <a:extLst>
                <a:ext uri="{FF2B5EF4-FFF2-40B4-BE49-F238E27FC236}">
                  <a16:creationId xmlns:a16="http://schemas.microsoft.com/office/drawing/2014/main" id="{6376FAB9-E5FA-8349-B718-276D0FF70620}"/>
                </a:ext>
              </a:extLst>
            </p:cNvPr>
            <p:cNvSpPr txBox="1"/>
            <p:nvPr/>
          </p:nvSpPr>
          <p:spPr>
            <a:xfrm>
              <a:off x="9495034" y="4682887"/>
              <a:ext cx="1632628" cy="467931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ru-RU" altLang="zh-CN" b="1" dirty="0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Переводоведение</a:t>
              </a:r>
              <a:endParaRPr lang="zh-CN" altLang="en-US" b="1" dirty="0">
                <a:solidFill>
                  <a:schemeClr val="accent5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62">
              <a:extLst>
                <a:ext uri="{FF2B5EF4-FFF2-40B4-BE49-F238E27FC236}">
                  <a16:creationId xmlns:a16="http://schemas.microsoft.com/office/drawing/2014/main" id="{C2F93BB6-35BE-B24B-BC2B-AD8D7F53E6E7}"/>
                </a:ext>
              </a:extLst>
            </p:cNvPr>
            <p:cNvSpPr txBox="1">
              <a:spLocks/>
            </p:cNvSpPr>
            <p:nvPr/>
          </p:nvSpPr>
          <p:spPr>
            <a:xfrm>
              <a:off x="9495034" y="5150817"/>
              <a:ext cx="1620033" cy="58600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9" name="Picture 4">
            <a:extLst>
              <a:ext uri="{FF2B5EF4-FFF2-40B4-BE49-F238E27FC236}">
                <a16:creationId xmlns:a16="http://schemas.microsoft.com/office/drawing/2014/main" id="{6B388793-591D-480C-8BDA-561CB0C52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5046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0" name="Freeform: Shape 37">
            <a:extLst>
              <a:ext uri="{FF2B5EF4-FFF2-40B4-BE49-F238E27FC236}">
                <a16:creationId xmlns:a16="http://schemas.microsoft.com/office/drawing/2014/main" id="{99C4C25D-4D9B-42B3-8012-214BEABAA4F4}"/>
              </a:ext>
            </a:extLst>
          </p:cNvPr>
          <p:cNvSpPr>
            <a:spLocks/>
          </p:cNvSpPr>
          <p:nvPr/>
        </p:nvSpPr>
        <p:spPr bwMode="auto">
          <a:xfrm flipH="1">
            <a:off x="5967210" y="4471600"/>
            <a:ext cx="244981" cy="195366"/>
          </a:xfrm>
          <a:custGeom>
            <a:avLst/>
            <a:gdLst/>
            <a:ahLst/>
            <a:cxnLst>
              <a:cxn ang="0">
                <a:pos x="73" y="52"/>
              </a:cxn>
              <a:cxn ang="0">
                <a:pos x="67" y="58"/>
              </a:cxn>
              <a:cxn ang="0">
                <a:pos x="7" y="58"/>
              </a:cxn>
              <a:cxn ang="0">
                <a:pos x="0" y="52"/>
              </a:cxn>
              <a:cxn ang="0">
                <a:pos x="0" y="6"/>
              </a:cxn>
              <a:cxn ang="0">
                <a:pos x="7" y="0"/>
              </a:cxn>
              <a:cxn ang="0">
                <a:pos x="67" y="0"/>
              </a:cxn>
              <a:cxn ang="0">
                <a:pos x="73" y="6"/>
              </a:cxn>
              <a:cxn ang="0">
                <a:pos x="73" y="52"/>
              </a:cxn>
              <a:cxn ang="0">
                <a:pos x="7" y="4"/>
              </a:cxn>
              <a:cxn ang="0">
                <a:pos x="5" y="6"/>
              </a:cxn>
              <a:cxn ang="0">
                <a:pos x="5" y="52"/>
              </a:cxn>
              <a:cxn ang="0">
                <a:pos x="7" y="53"/>
              </a:cxn>
              <a:cxn ang="0">
                <a:pos x="67" y="53"/>
              </a:cxn>
              <a:cxn ang="0">
                <a:pos x="68" y="52"/>
              </a:cxn>
              <a:cxn ang="0">
                <a:pos x="68" y="6"/>
              </a:cxn>
              <a:cxn ang="0">
                <a:pos x="67" y="4"/>
              </a:cxn>
              <a:cxn ang="0">
                <a:pos x="7" y="4"/>
              </a:cxn>
              <a:cxn ang="0">
                <a:pos x="17" y="24"/>
              </a:cxn>
              <a:cxn ang="0">
                <a:pos x="10" y="17"/>
              </a:cxn>
              <a:cxn ang="0">
                <a:pos x="17" y="9"/>
              </a:cxn>
              <a:cxn ang="0">
                <a:pos x="25" y="17"/>
              </a:cxn>
              <a:cxn ang="0">
                <a:pos x="17" y="24"/>
              </a:cxn>
              <a:cxn ang="0">
                <a:pos x="64" y="48"/>
              </a:cxn>
              <a:cxn ang="0">
                <a:pos x="10" y="48"/>
              </a:cxn>
              <a:cxn ang="0">
                <a:pos x="10" y="41"/>
              </a:cxn>
              <a:cxn ang="0">
                <a:pos x="22" y="29"/>
              </a:cxn>
              <a:cxn ang="0">
                <a:pos x="28" y="35"/>
              </a:cxn>
              <a:cxn ang="0">
                <a:pos x="48" y="15"/>
              </a:cxn>
              <a:cxn ang="0">
                <a:pos x="64" y="31"/>
              </a:cxn>
              <a:cxn ang="0">
                <a:pos x="64" y="48"/>
              </a:cxn>
            </a:cxnLst>
            <a:rect l="0" t="0" r="r" b="b"/>
            <a:pathLst>
              <a:path w="73" h="58">
                <a:moveTo>
                  <a:pt x="73" y="52"/>
                </a:moveTo>
                <a:cubicBezTo>
                  <a:pt x="73" y="55"/>
                  <a:pt x="71" y="58"/>
                  <a:pt x="67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1" y="0"/>
                  <a:pt x="73" y="2"/>
                  <a:pt x="73" y="6"/>
                </a:cubicBezTo>
                <a:lnTo>
                  <a:pt x="73" y="52"/>
                </a:lnTo>
                <a:close/>
                <a:moveTo>
                  <a:pt x="7" y="4"/>
                </a:moveTo>
                <a:cubicBezTo>
                  <a:pt x="6" y="4"/>
                  <a:pt x="5" y="5"/>
                  <a:pt x="5" y="6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6" y="53"/>
                  <a:pt x="7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8" y="52"/>
                  <a:pt x="68" y="52"/>
                </a:cubicBezTo>
                <a:cubicBezTo>
                  <a:pt x="68" y="6"/>
                  <a:pt x="68" y="6"/>
                  <a:pt x="68" y="6"/>
                </a:cubicBezTo>
                <a:cubicBezTo>
                  <a:pt x="68" y="5"/>
                  <a:pt x="68" y="4"/>
                  <a:pt x="67" y="4"/>
                </a:cubicBezTo>
                <a:lnTo>
                  <a:pt x="7" y="4"/>
                </a:lnTo>
                <a:close/>
                <a:moveTo>
                  <a:pt x="17" y="24"/>
                </a:moveTo>
                <a:cubicBezTo>
                  <a:pt x="13" y="24"/>
                  <a:pt x="10" y="21"/>
                  <a:pt x="10" y="17"/>
                </a:cubicBezTo>
                <a:cubicBezTo>
                  <a:pt x="10" y="13"/>
                  <a:pt x="13" y="9"/>
                  <a:pt x="17" y="9"/>
                </a:cubicBezTo>
                <a:cubicBezTo>
                  <a:pt x="21" y="9"/>
                  <a:pt x="25" y="13"/>
                  <a:pt x="25" y="17"/>
                </a:cubicBezTo>
                <a:cubicBezTo>
                  <a:pt x="25" y="21"/>
                  <a:pt x="21" y="24"/>
                  <a:pt x="17" y="24"/>
                </a:cubicBezTo>
                <a:close/>
                <a:moveTo>
                  <a:pt x="64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1"/>
                  <a:pt x="10" y="41"/>
                  <a:pt x="10" y="41"/>
                </a:cubicBezTo>
                <a:cubicBezTo>
                  <a:pt x="22" y="29"/>
                  <a:pt x="22" y="29"/>
                  <a:pt x="22" y="29"/>
                </a:cubicBezTo>
                <a:cubicBezTo>
                  <a:pt x="28" y="35"/>
                  <a:pt x="28" y="35"/>
                  <a:pt x="28" y="35"/>
                </a:cubicBezTo>
                <a:cubicBezTo>
                  <a:pt x="48" y="15"/>
                  <a:pt x="48" y="15"/>
                  <a:pt x="48" y="15"/>
                </a:cubicBezTo>
                <a:cubicBezTo>
                  <a:pt x="64" y="31"/>
                  <a:pt x="64" y="31"/>
                  <a:pt x="64" y="31"/>
                </a:cubicBezTo>
                <a:lnTo>
                  <a:pt x="64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1" name="Freeform: Shape 37">
            <a:extLst>
              <a:ext uri="{FF2B5EF4-FFF2-40B4-BE49-F238E27FC236}">
                <a16:creationId xmlns:a16="http://schemas.microsoft.com/office/drawing/2014/main" id="{753FD4B7-DD2C-472E-AC07-F5F8BE05CFBA}"/>
              </a:ext>
            </a:extLst>
          </p:cNvPr>
          <p:cNvSpPr>
            <a:spLocks/>
          </p:cNvSpPr>
          <p:nvPr/>
        </p:nvSpPr>
        <p:spPr bwMode="auto">
          <a:xfrm flipH="1">
            <a:off x="3859535" y="4478811"/>
            <a:ext cx="244981" cy="195366"/>
          </a:xfrm>
          <a:custGeom>
            <a:avLst/>
            <a:gdLst/>
            <a:ahLst/>
            <a:cxnLst>
              <a:cxn ang="0">
                <a:pos x="73" y="52"/>
              </a:cxn>
              <a:cxn ang="0">
                <a:pos x="67" y="58"/>
              </a:cxn>
              <a:cxn ang="0">
                <a:pos x="7" y="58"/>
              </a:cxn>
              <a:cxn ang="0">
                <a:pos x="0" y="52"/>
              </a:cxn>
              <a:cxn ang="0">
                <a:pos x="0" y="6"/>
              </a:cxn>
              <a:cxn ang="0">
                <a:pos x="7" y="0"/>
              </a:cxn>
              <a:cxn ang="0">
                <a:pos x="67" y="0"/>
              </a:cxn>
              <a:cxn ang="0">
                <a:pos x="73" y="6"/>
              </a:cxn>
              <a:cxn ang="0">
                <a:pos x="73" y="52"/>
              </a:cxn>
              <a:cxn ang="0">
                <a:pos x="7" y="4"/>
              </a:cxn>
              <a:cxn ang="0">
                <a:pos x="5" y="6"/>
              </a:cxn>
              <a:cxn ang="0">
                <a:pos x="5" y="52"/>
              </a:cxn>
              <a:cxn ang="0">
                <a:pos x="7" y="53"/>
              </a:cxn>
              <a:cxn ang="0">
                <a:pos x="67" y="53"/>
              </a:cxn>
              <a:cxn ang="0">
                <a:pos x="68" y="52"/>
              </a:cxn>
              <a:cxn ang="0">
                <a:pos x="68" y="6"/>
              </a:cxn>
              <a:cxn ang="0">
                <a:pos x="67" y="4"/>
              </a:cxn>
              <a:cxn ang="0">
                <a:pos x="7" y="4"/>
              </a:cxn>
              <a:cxn ang="0">
                <a:pos x="17" y="24"/>
              </a:cxn>
              <a:cxn ang="0">
                <a:pos x="10" y="17"/>
              </a:cxn>
              <a:cxn ang="0">
                <a:pos x="17" y="9"/>
              </a:cxn>
              <a:cxn ang="0">
                <a:pos x="25" y="17"/>
              </a:cxn>
              <a:cxn ang="0">
                <a:pos x="17" y="24"/>
              </a:cxn>
              <a:cxn ang="0">
                <a:pos x="64" y="48"/>
              </a:cxn>
              <a:cxn ang="0">
                <a:pos x="10" y="48"/>
              </a:cxn>
              <a:cxn ang="0">
                <a:pos x="10" y="41"/>
              </a:cxn>
              <a:cxn ang="0">
                <a:pos x="22" y="29"/>
              </a:cxn>
              <a:cxn ang="0">
                <a:pos x="28" y="35"/>
              </a:cxn>
              <a:cxn ang="0">
                <a:pos x="48" y="15"/>
              </a:cxn>
              <a:cxn ang="0">
                <a:pos x="64" y="31"/>
              </a:cxn>
              <a:cxn ang="0">
                <a:pos x="64" y="48"/>
              </a:cxn>
            </a:cxnLst>
            <a:rect l="0" t="0" r="r" b="b"/>
            <a:pathLst>
              <a:path w="73" h="58">
                <a:moveTo>
                  <a:pt x="73" y="52"/>
                </a:moveTo>
                <a:cubicBezTo>
                  <a:pt x="73" y="55"/>
                  <a:pt x="71" y="58"/>
                  <a:pt x="67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1" y="0"/>
                  <a:pt x="73" y="2"/>
                  <a:pt x="73" y="6"/>
                </a:cubicBezTo>
                <a:lnTo>
                  <a:pt x="73" y="52"/>
                </a:lnTo>
                <a:close/>
                <a:moveTo>
                  <a:pt x="7" y="4"/>
                </a:moveTo>
                <a:cubicBezTo>
                  <a:pt x="6" y="4"/>
                  <a:pt x="5" y="5"/>
                  <a:pt x="5" y="6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6" y="53"/>
                  <a:pt x="7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8" y="52"/>
                  <a:pt x="68" y="52"/>
                </a:cubicBezTo>
                <a:cubicBezTo>
                  <a:pt x="68" y="6"/>
                  <a:pt x="68" y="6"/>
                  <a:pt x="68" y="6"/>
                </a:cubicBezTo>
                <a:cubicBezTo>
                  <a:pt x="68" y="5"/>
                  <a:pt x="68" y="4"/>
                  <a:pt x="67" y="4"/>
                </a:cubicBezTo>
                <a:lnTo>
                  <a:pt x="7" y="4"/>
                </a:lnTo>
                <a:close/>
                <a:moveTo>
                  <a:pt x="17" y="24"/>
                </a:moveTo>
                <a:cubicBezTo>
                  <a:pt x="13" y="24"/>
                  <a:pt x="10" y="21"/>
                  <a:pt x="10" y="17"/>
                </a:cubicBezTo>
                <a:cubicBezTo>
                  <a:pt x="10" y="13"/>
                  <a:pt x="13" y="9"/>
                  <a:pt x="17" y="9"/>
                </a:cubicBezTo>
                <a:cubicBezTo>
                  <a:pt x="21" y="9"/>
                  <a:pt x="25" y="13"/>
                  <a:pt x="25" y="17"/>
                </a:cubicBezTo>
                <a:cubicBezTo>
                  <a:pt x="25" y="21"/>
                  <a:pt x="21" y="24"/>
                  <a:pt x="17" y="24"/>
                </a:cubicBezTo>
                <a:close/>
                <a:moveTo>
                  <a:pt x="64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1"/>
                  <a:pt x="10" y="41"/>
                  <a:pt x="10" y="41"/>
                </a:cubicBezTo>
                <a:cubicBezTo>
                  <a:pt x="22" y="29"/>
                  <a:pt x="22" y="29"/>
                  <a:pt x="22" y="29"/>
                </a:cubicBezTo>
                <a:cubicBezTo>
                  <a:pt x="28" y="35"/>
                  <a:pt x="28" y="35"/>
                  <a:pt x="28" y="35"/>
                </a:cubicBezTo>
                <a:cubicBezTo>
                  <a:pt x="48" y="15"/>
                  <a:pt x="48" y="15"/>
                  <a:pt x="48" y="15"/>
                </a:cubicBezTo>
                <a:cubicBezTo>
                  <a:pt x="64" y="31"/>
                  <a:pt x="64" y="31"/>
                  <a:pt x="64" y="31"/>
                </a:cubicBezTo>
                <a:lnTo>
                  <a:pt x="64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2" name="Freeform: Shape 37">
            <a:extLst>
              <a:ext uri="{FF2B5EF4-FFF2-40B4-BE49-F238E27FC236}">
                <a16:creationId xmlns:a16="http://schemas.microsoft.com/office/drawing/2014/main" id="{D4FF4CDD-A3B2-45FB-8F39-E5B5CCD06B8E}"/>
              </a:ext>
            </a:extLst>
          </p:cNvPr>
          <p:cNvSpPr>
            <a:spLocks/>
          </p:cNvSpPr>
          <p:nvPr/>
        </p:nvSpPr>
        <p:spPr bwMode="auto">
          <a:xfrm flipH="1">
            <a:off x="1758158" y="4484995"/>
            <a:ext cx="244981" cy="195366"/>
          </a:xfrm>
          <a:custGeom>
            <a:avLst/>
            <a:gdLst/>
            <a:ahLst/>
            <a:cxnLst>
              <a:cxn ang="0">
                <a:pos x="73" y="52"/>
              </a:cxn>
              <a:cxn ang="0">
                <a:pos x="67" y="58"/>
              </a:cxn>
              <a:cxn ang="0">
                <a:pos x="7" y="58"/>
              </a:cxn>
              <a:cxn ang="0">
                <a:pos x="0" y="52"/>
              </a:cxn>
              <a:cxn ang="0">
                <a:pos x="0" y="6"/>
              </a:cxn>
              <a:cxn ang="0">
                <a:pos x="7" y="0"/>
              </a:cxn>
              <a:cxn ang="0">
                <a:pos x="67" y="0"/>
              </a:cxn>
              <a:cxn ang="0">
                <a:pos x="73" y="6"/>
              </a:cxn>
              <a:cxn ang="0">
                <a:pos x="73" y="52"/>
              </a:cxn>
              <a:cxn ang="0">
                <a:pos x="7" y="4"/>
              </a:cxn>
              <a:cxn ang="0">
                <a:pos x="5" y="6"/>
              </a:cxn>
              <a:cxn ang="0">
                <a:pos x="5" y="52"/>
              </a:cxn>
              <a:cxn ang="0">
                <a:pos x="7" y="53"/>
              </a:cxn>
              <a:cxn ang="0">
                <a:pos x="67" y="53"/>
              </a:cxn>
              <a:cxn ang="0">
                <a:pos x="68" y="52"/>
              </a:cxn>
              <a:cxn ang="0">
                <a:pos x="68" y="6"/>
              </a:cxn>
              <a:cxn ang="0">
                <a:pos x="67" y="4"/>
              </a:cxn>
              <a:cxn ang="0">
                <a:pos x="7" y="4"/>
              </a:cxn>
              <a:cxn ang="0">
                <a:pos x="17" y="24"/>
              </a:cxn>
              <a:cxn ang="0">
                <a:pos x="10" y="17"/>
              </a:cxn>
              <a:cxn ang="0">
                <a:pos x="17" y="9"/>
              </a:cxn>
              <a:cxn ang="0">
                <a:pos x="25" y="17"/>
              </a:cxn>
              <a:cxn ang="0">
                <a:pos x="17" y="24"/>
              </a:cxn>
              <a:cxn ang="0">
                <a:pos x="64" y="48"/>
              </a:cxn>
              <a:cxn ang="0">
                <a:pos x="10" y="48"/>
              </a:cxn>
              <a:cxn ang="0">
                <a:pos x="10" y="41"/>
              </a:cxn>
              <a:cxn ang="0">
                <a:pos x="22" y="29"/>
              </a:cxn>
              <a:cxn ang="0">
                <a:pos x="28" y="35"/>
              </a:cxn>
              <a:cxn ang="0">
                <a:pos x="48" y="15"/>
              </a:cxn>
              <a:cxn ang="0">
                <a:pos x="64" y="31"/>
              </a:cxn>
              <a:cxn ang="0">
                <a:pos x="64" y="48"/>
              </a:cxn>
            </a:cxnLst>
            <a:rect l="0" t="0" r="r" b="b"/>
            <a:pathLst>
              <a:path w="73" h="58">
                <a:moveTo>
                  <a:pt x="73" y="52"/>
                </a:moveTo>
                <a:cubicBezTo>
                  <a:pt x="73" y="55"/>
                  <a:pt x="71" y="58"/>
                  <a:pt x="67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1" y="0"/>
                  <a:pt x="73" y="2"/>
                  <a:pt x="73" y="6"/>
                </a:cubicBezTo>
                <a:lnTo>
                  <a:pt x="73" y="52"/>
                </a:lnTo>
                <a:close/>
                <a:moveTo>
                  <a:pt x="7" y="4"/>
                </a:moveTo>
                <a:cubicBezTo>
                  <a:pt x="6" y="4"/>
                  <a:pt x="5" y="5"/>
                  <a:pt x="5" y="6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6" y="53"/>
                  <a:pt x="7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8" y="52"/>
                  <a:pt x="68" y="52"/>
                </a:cubicBezTo>
                <a:cubicBezTo>
                  <a:pt x="68" y="6"/>
                  <a:pt x="68" y="6"/>
                  <a:pt x="68" y="6"/>
                </a:cubicBezTo>
                <a:cubicBezTo>
                  <a:pt x="68" y="5"/>
                  <a:pt x="68" y="4"/>
                  <a:pt x="67" y="4"/>
                </a:cubicBezTo>
                <a:lnTo>
                  <a:pt x="7" y="4"/>
                </a:lnTo>
                <a:close/>
                <a:moveTo>
                  <a:pt x="17" y="24"/>
                </a:moveTo>
                <a:cubicBezTo>
                  <a:pt x="13" y="24"/>
                  <a:pt x="10" y="21"/>
                  <a:pt x="10" y="17"/>
                </a:cubicBezTo>
                <a:cubicBezTo>
                  <a:pt x="10" y="13"/>
                  <a:pt x="13" y="9"/>
                  <a:pt x="17" y="9"/>
                </a:cubicBezTo>
                <a:cubicBezTo>
                  <a:pt x="21" y="9"/>
                  <a:pt x="25" y="13"/>
                  <a:pt x="25" y="17"/>
                </a:cubicBezTo>
                <a:cubicBezTo>
                  <a:pt x="25" y="21"/>
                  <a:pt x="21" y="24"/>
                  <a:pt x="17" y="24"/>
                </a:cubicBezTo>
                <a:close/>
                <a:moveTo>
                  <a:pt x="64" y="48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1"/>
                  <a:pt x="10" y="41"/>
                  <a:pt x="10" y="41"/>
                </a:cubicBezTo>
                <a:cubicBezTo>
                  <a:pt x="22" y="29"/>
                  <a:pt x="22" y="29"/>
                  <a:pt x="22" y="29"/>
                </a:cubicBezTo>
                <a:cubicBezTo>
                  <a:pt x="28" y="35"/>
                  <a:pt x="28" y="35"/>
                  <a:pt x="28" y="35"/>
                </a:cubicBezTo>
                <a:cubicBezTo>
                  <a:pt x="48" y="15"/>
                  <a:pt x="48" y="15"/>
                  <a:pt x="48" y="15"/>
                </a:cubicBezTo>
                <a:cubicBezTo>
                  <a:pt x="64" y="31"/>
                  <a:pt x="64" y="31"/>
                  <a:pt x="64" y="31"/>
                </a:cubicBezTo>
                <a:lnTo>
                  <a:pt x="64" y="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689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требования</a:t>
            </a:r>
            <a:endParaRPr lang="en-UA" b="1" dirty="0"/>
          </a:p>
        </p:txBody>
      </p:sp>
      <p:grpSp>
        <p:nvGrpSpPr>
          <p:cNvPr id="4" name="组合 1">
            <a:extLst>
              <a:ext uri="{FF2B5EF4-FFF2-40B4-BE49-F238E27FC236}">
                <a16:creationId xmlns:a16="http://schemas.microsoft.com/office/drawing/2014/main" id="{2CF13DF9-9D71-FE42-AF70-897C1C1DDA1C}"/>
              </a:ext>
            </a:extLst>
          </p:cNvPr>
          <p:cNvGrpSpPr/>
          <p:nvPr/>
        </p:nvGrpSpPr>
        <p:grpSpPr>
          <a:xfrm>
            <a:off x="5186310" y="1734460"/>
            <a:ext cx="1819380" cy="3776112"/>
            <a:chOff x="4923304" y="1684213"/>
            <a:chExt cx="2229277" cy="4626854"/>
          </a:xfrm>
        </p:grpSpPr>
        <p:sp>
          <p:nvSpPr>
            <p:cNvPr id="5" name="Freeform 4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71CEFFB3-47C7-9F42-940E-4532F34282FE}"/>
                </a:ext>
              </a:extLst>
            </p:cNvPr>
            <p:cNvSpPr/>
            <p:nvPr/>
          </p:nvSpPr>
          <p:spPr>
            <a:xfrm>
              <a:off x="5793154" y="2315778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6" name="Freeform 5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4923B1A9-4BDE-6945-AA3B-2466172733B1}"/>
                </a:ext>
              </a:extLst>
            </p:cNvPr>
            <p:cNvSpPr/>
            <p:nvPr/>
          </p:nvSpPr>
          <p:spPr>
            <a:xfrm>
              <a:off x="5306522" y="3320269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sp>
          <p:nvSpPr>
            <p:cNvPr id="7" name="Freeform 6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EC874660-1513-6B4C-A80F-AD05AC09EF91}"/>
                </a:ext>
              </a:extLst>
            </p:cNvPr>
            <p:cNvSpPr/>
            <p:nvPr/>
          </p:nvSpPr>
          <p:spPr>
            <a:xfrm>
              <a:off x="5793154" y="4299283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 b="1" kern="1200">
                <a:solidFill>
                  <a:srgbClr val="595959">
                    <a:hueOff val="0"/>
                    <a:satOff val="0"/>
                    <a:lumOff val="0"/>
                    <a:alphaOff val="0"/>
                  </a:srgb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8" name="Freeform 7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3508B5E7-F1C4-5840-B4ED-8A32086E06B6}"/>
                </a:ext>
              </a:extLst>
            </p:cNvPr>
            <p:cNvSpPr/>
            <p:nvPr/>
          </p:nvSpPr>
          <p:spPr>
            <a:xfrm>
              <a:off x="5306522" y="5329250"/>
              <a:ext cx="973591" cy="486745"/>
            </a:xfrm>
            <a:custGeom>
              <a:avLst/>
              <a:gdLst>
                <a:gd name="connsiteX0" fmla="*/ 0 w 973591"/>
                <a:gd name="connsiteY0" fmla="*/ 0 h 486745"/>
                <a:gd name="connsiteX1" fmla="*/ 973591 w 973591"/>
                <a:gd name="connsiteY1" fmla="*/ 0 h 486745"/>
                <a:gd name="connsiteX2" fmla="*/ 973591 w 973591"/>
                <a:gd name="connsiteY2" fmla="*/ 486745 h 486745"/>
                <a:gd name="connsiteX3" fmla="*/ 0 w 973591"/>
                <a:gd name="connsiteY3" fmla="*/ 486745 h 486745"/>
                <a:gd name="connsiteX4" fmla="*/ 0 w 973591"/>
                <a:gd name="connsiteY4" fmla="*/ 0 h 48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3591" h="486745">
                  <a:moveTo>
                    <a:pt x="0" y="0"/>
                  </a:moveTo>
                  <a:lnTo>
                    <a:pt x="973591" y="0"/>
                  </a:lnTo>
                  <a:lnTo>
                    <a:pt x="973591" y="486745"/>
                  </a:lnTo>
                  <a:lnTo>
                    <a:pt x="0" y="48674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100" b="1" kern="1200" dirty="0">
                  <a:solidFill>
                    <a:srgbClr val="595959">
                      <a:hueOff val="0"/>
                      <a:satOff val="0"/>
                      <a:lumOff val="0"/>
                      <a:alphaOff val="0"/>
                    </a:srgb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 </a:t>
              </a:r>
            </a:p>
          </p:txBody>
        </p:sp>
        <p:grpSp>
          <p:nvGrpSpPr>
            <p:cNvPr id="9" name="Group 8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6078E9E7-6F42-AA41-B27E-49151C597E61}"/>
                </a:ext>
              </a:extLst>
            </p:cNvPr>
            <p:cNvGrpSpPr/>
            <p:nvPr/>
          </p:nvGrpSpPr>
          <p:grpSpPr>
            <a:xfrm>
              <a:off x="5407972" y="3693193"/>
              <a:ext cx="1744609" cy="1744787"/>
              <a:chOff x="5466028" y="3573608"/>
              <a:chExt cx="1744609" cy="1744787"/>
            </a:xfrm>
          </p:grpSpPr>
          <p:sp>
            <p:nvSpPr>
              <p:cNvPr id="19" name="Circular Arrow 18">
                <a:extLst>
                  <a:ext uri="{FF2B5EF4-FFF2-40B4-BE49-F238E27FC236}">
                    <a16:creationId xmlns:a16="http://schemas.microsoft.com/office/drawing/2014/main" id="{5902EFAC-1100-0B4D-B407-081ABAE3A1BA}"/>
                  </a:ext>
                </a:extLst>
              </p:cNvPr>
              <p:cNvSpPr/>
              <p:nvPr/>
            </p:nvSpPr>
            <p:spPr>
              <a:xfrm>
                <a:off x="5466028" y="357360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3500000"/>
                  <a:gd name="adj5" fmla="val 12500"/>
                </a:avLst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071EED87-77EF-6F44-B9CE-7EA034B2AE80}"/>
                  </a:ext>
                </a:extLst>
              </p:cNvPr>
              <p:cNvSpPr/>
              <p:nvPr/>
            </p:nvSpPr>
            <p:spPr>
              <a:xfrm>
                <a:off x="6018081" y="4121528"/>
                <a:ext cx="584388" cy="584388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C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0" name="Group 9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EC07C967-B5E6-C74E-AD2A-BD40C8779A11}"/>
                </a:ext>
              </a:extLst>
            </p:cNvPr>
            <p:cNvGrpSpPr/>
            <p:nvPr/>
          </p:nvGrpSpPr>
          <p:grpSpPr>
            <a:xfrm>
              <a:off x="5047662" y="4811504"/>
              <a:ext cx="1498839" cy="1499563"/>
              <a:chOff x="5105718" y="4691919"/>
              <a:chExt cx="1498839" cy="1499563"/>
            </a:xfrm>
          </p:grpSpPr>
          <p:sp>
            <p:nvSpPr>
              <p:cNvPr id="17" name="Block Arc 16">
                <a:extLst>
                  <a:ext uri="{FF2B5EF4-FFF2-40B4-BE49-F238E27FC236}">
                    <a16:creationId xmlns:a16="http://schemas.microsoft.com/office/drawing/2014/main" id="{08140BC7-A757-D249-BBA3-C76DDE88ECC3}"/>
                  </a:ext>
                </a:extLst>
              </p:cNvPr>
              <p:cNvSpPr/>
              <p:nvPr/>
            </p:nvSpPr>
            <p:spPr>
              <a:xfrm>
                <a:off x="5105718" y="4691919"/>
                <a:ext cx="1498839" cy="1499563"/>
              </a:xfrm>
              <a:prstGeom prst="blockArc">
                <a:avLst>
                  <a:gd name="adj1" fmla="val 0"/>
                  <a:gd name="adj2" fmla="val 18900000"/>
                  <a:gd name="adj3" fmla="val 12740"/>
                </a:avLst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6143A44-E28B-A447-93A8-496C9D0434CE}"/>
                  </a:ext>
                </a:extLst>
              </p:cNvPr>
              <p:cNvSpPr/>
              <p:nvPr/>
            </p:nvSpPr>
            <p:spPr>
              <a:xfrm>
                <a:off x="5576543" y="5163711"/>
                <a:ext cx="584388" cy="584388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D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1" name="Group 10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BF41C622-7D5B-1F47-A66C-11A27984D68B}"/>
                </a:ext>
              </a:extLst>
            </p:cNvPr>
            <p:cNvGrpSpPr/>
            <p:nvPr/>
          </p:nvGrpSpPr>
          <p:grpSpPr>
            <a:xfrm>
              <a:off x="4923304" y="2686852"/>
              <a:ext cx="1744609" cy="1744787"/>
              <a:chOff x="4981360" y="2567267"/>
              <a:chExt cx="1744609" cy="1744787"/>
            </a:xfrm>
          </p:grpSpPr>
          <p:sp>
            <p:nvSpPr>
              <p:cNvPr id="15" name="Shape 14">
                <a:extLst>
                  <a:ext uri="{FF2B5EF4-FFF2-40B4-BE49-F238E27FC236}">
                    <a16:creationId xmlns:a16="http://schemas.microsoft.com/office/drawing/2014/main" id="{E6D6344C-31DC-3946-8046-46F889444BA7}"/>
                  </a:ext>
                </a:extLst>
              </p:cNvPr>
              <p:cNvSpPr/>
              <p:nvPr/>
            </p:nvSpPr>
            <p:spPr>
              <a:xfrm>
                <a:off x="4981360" y="2567267"/>
                <a:ext cx="1744609" cy="1744787"/>
              </a:xfrm>
              <a:prstGeom prst="leftCircularArrow">
                <a:avLst>
                  <a:gd name="adj1" fmla="val 10980"/>
                  <a:gd name="adj2" fmla="val 1142322"/>
                  <a:gd name="adj3" fmla="val 6300000"/>
                  <a:gd name="adj4" fmla="val 18900000"/>
                  <a:gd name="adj5" fmla="val 12500"/>
                </a:avLst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BAE6471-CFF3-B945-8CF5-5C02EB1795E7}"/>
                  </a:ext>
                </a:extLst>
              </p:cNvPr>
              <p:cNvSpPr/>
              <p:nvPr/>
            </p:nvSpPr>
            <p:spPr>
              <a:xfrm>
                <a:off x="5576543" y="3163803"/>
                <a:ext cx="584388" cy="584388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B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  <p:grpSp>
          <p:nvGrpSpPr>
            <p:cNvPr id="12" name="Group 11" descr="e7d195523061f1c0f55f9af68525816972d868573ada39bc763F3977967589A5F92C178830C92595A6CE4D0132F8C206B2B04C416AAA86B7FD80AB023F78DAEB544E2F013E11B2B95AD21703D1C90034A379EC9026EFAAF5D8D3F6EDD7215B015B463D656B0929A814A5414683A393A7CC9BB506C975E20AD17C211CA623623BC48209FD1E344B18C2900D8641C9B362">
              <a:extLst>
                <a:ext uri="{FF2B5EF4-FFF2-40B4-BE49-F238E27FC236}">
                  <a16:creationId xmlns:a16="http://schemas.microsoft.com/office/drawing/2014/main" id="{163EDCB4-DCC1-3045-92AB-BF51E47552F4}"/>
                </a:ext>
              </a:extLst>
            </p:cNvPr>
            <p:cNvGrpSpPr/>
            <p:nvPr/>
          </p:nvGrpSpPr>
          <p:grpSpPr>
            <a:xfrm>
              <a:off x="5407972" y="1684213"/>
              <a:ext cx="1744609" cy="1744787"/>
              <a:chOff x="5466028" y="1564628"/>
              <a:chExt cx="1744609" cy="1744787"/>
            </a:xfrm>
          </p:grpSpPr>
          <p:sp>
            <p:nvSpPr>
              <p:cNvPr id="13" name="Circular Arrow 12">
                <a:extLst>
                  <a:ext uri="{FF2B5EF4-FFF2-40B4-BE49-F238E27FC236}">
                    <a16:creationId xmlns:a16="http://schemas.microsoft.com/office/drawing/2014/main" id="{83C2A2E4-05E2-EB4D-8DD5-4DC8E18C862B}"/>
                  </a:ext>
                </a:extLst>
              </p:cNvPr>
              <p:cNvSpPr/>
              <p:nvPr/>
            </p:nvSpPr>
            <p:spPr>
              <a:xfrm>
                <a:off x="5466028" y="1564628"/>
                <a:ext cx="1744609" cy="1744787"/>
              </a:xfrm>
              <a:prstGeom prst="circularArrow">
                <a:avLst>
                  <a:gd name="adj1" fmla="val 10980"/>
                  <a:gd name="adj2" fmla="val 1142322"/>
                  <a:gd name="adj3" fmla="val 4500000"/>
                  <a:gd name="adj4" fmla="val 10800000"/>
                  <a:gd name="adj5" fmla="val 12500"/>
                </a:avLst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595AE00-7FD9-3E42-893F-83785B60F62B}"/>
                  </a:ext>
                </a:extLst>
              </p:cNvPr>
              <p:cNvSpPr/>
              <p:nvPr/>
            </p:nvSpPr>
            <p:spPr>
              <a:xfrm>
                <a:off x="6050547" y="2147096"/>
                <a:ext cx="584388" cy="584388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371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20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npin heiti" panose="00000500000000000000" pitchFamily="2" charset="-122"/>
                    <a:ea typeface="inpin heiti" panose="00000500000000000000" pitchFamily="2" charset="-122"/>
                    <a:sym typeface="inpin heiti" panose="00000500000000000000" pitchFamily="2" charset="-122"/>
                  </a:rPr>
                  <a:t>A</a:t>
                </a:r>
                <a:endParaRPr kumimoji="0" lang="en-US" sz="20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endParaRPr>
              </a:p>
            </p:txBody>
          </p:sp>
        </p:grpSp>
      </p:grpSp>
      <p:grpSp>
        <p:nvGrpSpPr>
          <p:cNvPr id="21" name="组合 33">
            <a:extLst>
              <a:ext uri="{FF2B5EF4-FFF2-40B4-BE49-F238E27FC236}">
                <a16:creationId xmlns:a16="http://schemas.microsoft.com/office/drawing/2014/main" id="{AB3F148F-6E87-5B42-BA04-3BC69914313D}"/>
              </a:ext>
            </a:extLst>
          </p:cNvPr>
          <p:cNvGrpSpPr/>
          <p:nvPr/>
        </p:nvGrpSpPr>
        <p:grpSpPr>
          <a:xfrm>
            <a:off x="7150970" y="1917459"/>
            <a:ext cx="3724176" cy="909396"/>
            <a:chOff x="874712" y="3451823"/>
            <a:chExt cx="3724176" cy="909396"/>
          </a:xfrm>
        </p:grpSpPr>
        <p:sp>
          <p:nvSpPr>
            <p:cNvPr id="22" name="矩形 34">
              <a:extLst>
                <a:ext uri="{FF2B5EF4-FFF2-40B4-BE49-F238E27FC236}">
                  <a16:creationId xmlns:a16="http://schemas.microsoft.com/office/drawing/2014/main" id="{E89AE25D-A166-8C47-9C23-5F94FB141FA3}"/>
                </a:ext>
              </a:extLst>
            </p:cNvPr>
            <p:cNvSpPr/>
            <p:nvPr/>
          </p:nvSpPr>
          <p:spPr>
            <a:xfrm>
              <a:off x="874712" y="3998427"/>
              <a:ext cx="3724176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10-12 страниц (плюс приложения)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3" name="矩形 35">
              <a:extLst>
                <a:ext uri="{FF2B5EF4-FFF2-40B4-BE49-F238E27FC236}">
                  <a16:creationId xmlns:a16="http://schemas.microsoft.com/office/drawing/2014/main" id="{39A755D7-D049-4F44-8DD1-7C70AB604316}"/>
                </a:ext>
              </a:extLst>
            </p:cNvPr>
            <p:cNvSpPr/>
            <p:nvPr/>
          </p:nvSpPr>
          <p:spPr>
            <a:xfrm>
              <a:off x="874713" y="3451823"/>
              <a:ext cx="2241974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ru-RU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Объем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26" name="矩形 41">
            <a:extLst>
              <a:ext uri="{FF2B5EF4-FFF2-40B4-BE49-F238E27FC236}">
                <a16:creationId xmlns:a16="http://schemas.microsoft.com/office/drawing/2014/main" id="{45901CF8-3E82-2249-A55F-E65587DB8B94}"/>
              </a:ext>
            </a:extLst>
          </p:cNvPr>
          <p:cNvSpPr/>
          <p:nvPr/>
        </p:nvSpPr>
        <p:spPr>
          <a:xfrm>
            <a:off x="7150970" y="3615083"/>
            <a:ext cx="3644277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ru-RU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Научный стиль речи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grpSp>
        <p:nvGrpSpPr>
          <p:cNvPr id="27" name="组合 42">
            <a:extLst>
              <a:ext uri="{FF2B5EF4-FFF2-40B4-BE49-F238E27FC236}">
                <a16:creationId xmlns:a16="http://schemas.microsoft.com/office/drawing/2014/main" id="{A9D422EA-1810-434F-AD1C-C6EFD4D7926B}"/>
              </a:ext>
            </a:extLst>
          </p:cNvPr>
          <p:cNvGrpSpPr/>
          <p:nvPr/>
        </p:nvGrpSpPr>
        <p:grpSpPr>
          <a:xfrm>
            <a:off x="1091953" y="2530696"/>
            <a:ext cx="3896581" cy="910999"/>
            <a:chOff x="571780" y="3451823"/>
            <a:chExt cx="3896581" cy="910999"/>
          </a:xfrm>
        </p:grpSpPr>
        <p:sp>
          <p:nvSpPr>
            <p:cNvPr id="28" name="矩形 43">
              <a:extLst>
                <a:ext uri="{FF2B5EF4-FFF2-40B4-BE49-F238E27FC236}">
                  <a16:creationId xmlns:a16="http://schemas.microsoft.com/office/drawing/2014/main" id="{82704E1F-46D9-6B43-97A4-2F15CECE3B46}"/>
                </a:ext>
              </a:extLst>
            </p:cNvPr>
            <p:cNvSpPr/>
            <p:nvPr/>
          </p:nvSpPr>
          <p:spPr>
            <a:xfrm>
              <a:off x="571780" y="4000030"/>
              <a:ext cx="3896581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Текст пишется на английском языке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29" name="矩形 44">
              <a:extLst>
                <a:ext uri="{FF2B5EF4-FFF2-40B4-BE49-F238E27FC236}">
                  <a16:creationId xmlns:a16="http://schemas.microsoft.com/office/drawing/2014/main" id="{5F473D60-3840-964A-AE77-4B3A3E9A8C54}"/>
                </a:ext>
              </a:extLst>
            </p:cNvPr>
            <p:cNvSpPr/>
            <p:nvPr/>
          </p:nvSpPr>
          <p:spPr>
            <a:xfrm>
              <a:off x="1871572" y="3451823"/>
              <a:ext cx="2537554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ru-RU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Язык работы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30" name="组合 45">
            <a:extLst>
              <a:ext uri="{FF2B5EF4-FFF2-40B4-BE49-F238E27FC236}">
                <a16:creationId xmlns:a16="http://schemas.microsoft.com/office/drawing/2014/main" id="{B319FABD-12D4-9F47-BB31-547FED1FC8BD}"/>
              </a:ext>
            </a:extLst>
          </p:cNvPr>
          <p:cNvGrpSpPr/>
          <p:nvPr/>
        </p:nvGrpSpPr>
        <p:grpSpPr>
          <a:xfrm>
            <a:off x="1242874" y="4465729"/>
            <a:ext cx="3774053" cy="958716"/>
            <a:chOff x="646454" y="3451823"/>
            <a:chExt cx="3774053" cy="958716"/>
          </a:xfrm>
        </p:grpSpPr>
        <p:sp>
          <p:nvSpPr>
            <p:cNvPr id="31" name="矩形 46">
              <a:extLst>
                <a:ext uri="{FF2B5EF4-FFF2-40B4-BE49-F238E27FC236}">
                  <a16:creationId xmlns:a16="http://schemas.microsoft.com/office/drawing/2014/main" id="{2AF631A7-3775-1E48-B488-C1601D94D94D}"/>
                </a:ext>
              </a:extLst>
            </p:cNvPr>
            <p:cNvSpPr/>
            <p:nvPr/>
          </p:nvSpPr>
          <p:spPr>
            <a:xfrm>
              <a:off x="646454" y="4047747"/>
              <a:ext cx="3774053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ru-RU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Выступление на английском языке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32" name="矩形 47">
              <a:extLst>
                <a:ext uri="{FF2B5EF4-FFF2-40B4-BE49-F238E27FC236}">
                  <a16:creationId xmlns:a16="http://schemas.microsoft.com/office/drawing/2014/main" id="{B87F231D-97BD-884B-99C6-7D2EE964690C}"/>
                </a:ext>
              </a:extLst>
            </p:cNvPr>
            <p:cNvSpPr/>
            <p:nvPr/>
          </p:nvSpPr>
          <p:spPr>
            <a:xfrm>
              <a:off x="1493637" y="3451823"/>
              <a:ext cx="2915489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ru-RU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Защита проекта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pic>
        <p:nvPicPr>
          <p:cNvPr id="33" name="Picture 4">
            <a:extLst>
              <a:ext uri="{FF2B5EF4-FFF2-40B4-BE49-F238E27FC236}">
                <a16:creationId xmlns:a16="http://schemas.microsoft.com/office/drawing/2014/main" id="{C3E64D2A-EDD6-4E2A-96FA-63A7FDA90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5046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4" name="矩形 46">
            <a:extLst>
              <a:ext uri="{FF2B5EF4-FFF2-40B4-BE49-F238E27FC236}">
                <a16:creationId xmlns:a16="http://schemas.microsoft.com/office/drawing/2014/main" id="{A2A410DA-0F8B-434B-8C92-656A1E0B0861}"/>
              </a:ext>
            </a:extLst>
          </p:cNvPr>
          <p:cNvSpPr/>
          <p:nvPr/>
        </p:nvSpPr>
        <p:spPr>
          <a:xfrm>
            <a:off x="7005690" y="4290646"/>
            <a:ext cx="4047068" cy="6582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ru-RU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нейтральность лексики, логичность, однозначность и объективность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898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9603EB-DE16-4AF2-BC0B-3517DA081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cap="none" spc="0" dirty="0">
                <a:solidFill>
                  <a:schemeClr val="tx1"/>
                </a:solidFill>
                <a:latin typeface="+mn-lt"/>
              </a:rPr>
              <a:t>Структура проекта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69C476-C479-4946-850B-5A3B29575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F00733-0E89-404F-B20E-B0EB14202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" name="Group 7">
            <a:extLst>
              <a:ext uri="{FF2B5EF4-FFF2-40B4-BE49-F238E27FC236}">
                <a16:creationId xmlns:a16="http://schemas.microsoft.com/office/drawing/2014/main" id="{67A96804-E101-4BBE-A07D-9A0B972A8DA8}"/>
              </a:ext>
            </a:extLst>
          </p:cNvPr>
          <p:cNvGrpSpPr>
            <a:grpSpLocks/>
          </p:cNvGrpSpPr>
          <p:nvPr/>
        </p:nvGrpSpPr>
        <p:grpSpPr bwMode="auto">
          <a:xfrm>
            <a:off x="3548086" y="1804000"/>
            <a:ext cx="6759617" cy="502920"/>
            <a:chOff x="1251" y="2044"/>
            <a:chExt cx="3213" cy="336"/>
          </a:xfrm>
        </p:grpSpPr>
        <p:sp>
          <p:nvSpPr>
            <p:cNvPr id="6" name="Line 8">
              <a:extLst>
                <a:ext uri="{FF2B5EF4-FFF2-40B4-BE49-F238E27FC236}">
                  <a16:creationId xmlns:a16="http://schemas.microsoft.com/office/drawing/2014/main" id="{9A6D18BC-6B93-4637-9D4B-6C1F2DCB683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79C21013-BDBD-495F-8CC2-531BAEB8D18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43" y="2055"/>
              <a:ext cx="302" cy="28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" name="Text Box 10">
              <a:extLst>
                <a:ext uri="{FF2B5EF4-FFF2-40B4-BE49-F238E27FC236}">
                  <a16:creationId xmlns:a16="http://schemas.microsoft.com/office/drawing/2014/main" id="{B8946838-E94F-4FBD-A61A-773252C7D19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374" y="2072"/>
              <a:ext cx="139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Титульный лист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" name="Text Box 11">
              <a:extLst>
                <a:ext uri="{FF2B5EF4-FFF2-40B4-BE49-F238E27FC236}">
                  <a16:creationId xmlns:a16="http://schemas.microsoft.com/office/drawing/2014/main" id="{191BD56E-A4B8-4D84-9269-3FD2B353D2A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0" name="Group 12">
            <a:extLst>
              <a:ext uri="{FF2B5EF4-FFF2-40B4-BE49-F238E27FC236}">
                <a16:creationId xmlns:a16="http://schemas.microsoft.com/office/drawing/2014/main" id="{233DB879-B218-415F-8736-B14DA9ADFEB0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2621245"/>
            <a:ext cx="6765925" cy="555625"/>
            <a:chOff x="1248" y="2640"/>
            <a:chExt cx="4262" cy="350"/>
          </a:xfrm>
        </p:grpSpPr>
        <p:sp>
          <p:nvSpPr>
            <p:cNvPr id="11" name="Line 13">
              <a:extLst>
                <a:ext uri="{FF2B5EF4-FFF2-40B4-BE49-F238E27FC236}">
                  <a16:creationId xmlns:a16="http://schemas.microsoft.com/office/drawing/2014/main" id="{1EA7F40A-21A1-42FB-A539-794CE5092F2A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0" y="2967"/>
              <a:ext cx="4070" cy="2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id="{BA04F4BD-B203-4A41-BE7A-512C01547A70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3" name="Text Box 15">
              <a:extLst>
                <a:ext uri="{FF2B5EF4-FFF2-40B4-BE49-F238E27FC236}">
                  <a16:creationId xmlns:a16="http://schemas.microsoft.com/office/drawing/2014/main" id="{0424DE10-B97F-4E5F-B015-5EB842E681F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866" y="2648"/>
              <a:ext cx="108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Оглавление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 Box 16">
              <a:extLst>
                <a:ext uri="{FF2B5EF4-FFF2-40B4-BE49-F238E27FC236}">
                  <a16:creationId xmlns:a16="http://schemas.microsoft.com/office/drawing/2014/main" id="{DE8C13DB-26F0-4C0D-9FD9-A09F95C21BF4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5" name="Group 17">
            <a:extLst>
              <a:ext uri="{FF2B5EF4-FFF2-40B4-BE49-F238E27FC236}">
                <a16:creationId xmlns:a16="http://schemas.microsoft.com/office/drawing/2014/main" id="{3698A7D4-F13B-49FE-8A12-9CF49C661CBE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3402300"/>
            <a:ext cx="6765925" cy="611188"/>
            <a:chOff x="1248" y="3194"/>
            <a:chExt cx="4262" cy="385"/>
          </a:xfrm>
        </p:grpSpPr>
        <p:sp>
          <p:nvSpPr>
            <p:cNvPr id="16" name="Line 18">
              <a:extLst>
                <a:ext uri="{FF2B5EF4-FFF2-40B4-BE49-F238E27FC236}">
                  <a16:creationId xmlns:a16="http://schemas.microsoft.com/office/drawing/2014/main" id="{6FC75F8B-9309-4A43-89D5-05B7E62514A9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1" y="3566"/>
              <a:ext cx="4069" cy="1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Rectangle 19">
              <a:extLst>
                <a:ext uri="{FF2B5EF4-FFF2-40B4-BE49-F238E27FC236}">
                  <a16:creationId xmlns:a16="http://schemas.microsoft.com/office/drawing/2014/main" id="{305FE5E1-24EA-49B4-A041-1B4DF0C5158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8" name="Text Box 20">
              <a:extLst>
                <a:ext uri="{FF2B5EF4-FFF2-40B4-BE49-F238E27FC236}">
                  <a16:creationId xmlns:a16="http://schemas.microsoft.com/office/drawing/2014/main" id="{EF5C75C1-D281-4091-B8DE-08D92ACECDA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82" y="3194"/>
              <a:ext cx="91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Введение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 Box 21">
              <a:extLst>
                <a:ext uri="{FF2B5EF4-FFF2-40B4-BE49-F238E27FC236}">
                  <a16:creationId xmlns:a16="http://schemas.microsoft.com/office/drawing/2014/main" id="{FD597AEC-B332-4274-9DF1-85EA6DC1C17F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0" name="Group 2">
            <a:extLst>
              <a:ext uri="{FF2B5EF4-FFF2-40B4-BE49-F238E27FC236}">
                <a16:creationId xmlns:a16="http://schemas.microsoft.com/office/drawing/2014/main" id="{0667FCD0-35EC-4981-9BA5-C2D905D785D1}"/>
              </a:ext>
            </a:extLst>
          </p:cNvPr>
          <p:cNvGrpSpPr>
            <a:grpSpLocks/>
          </p:cNvGrpSpPr>
          <p:nvPr/>
        </p:nvGrpSpPr>
        <p:grpSpPr bwMode="auto">
          <a:xfrm>
            <a:off x="3541776" y="4297645"/>
            <a:ext cx="6888167" cy="555625"/>
            <a:chOff x="1248" y="1440"/>
            <a:chExt cx="4339" cy="350"/>
          </a:xfrm>
        </p:grpSpPr>
        <p:sp>
          <p:nvSpPr>
            <p:cNvPr id="21" name="Line 3">
              <a:extLst>
                <a:ext uri="{FF2B5EF4-FFF2-40B4-BE49-F238E27FC236}">
                  <a16:creationId xmlns:a16="http://schemas.microsoft.com/office/drawing/2014/main" id="{2EA74301-D309-4278-BE18-666AE6181054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0" y="1772"/>
              <a:ext cx="4070" cy="1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F847F395-2C61-4660-8A26-0A9C3A457762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" name="Text Box 5">
              <a:extLst>
                <a:ext uri="{FF2B5EF4-FFF2-40B4-BE49-F238E27FC236}">
                  <a16:creationId xmlns:a16="http://schemas.microsoft.com/office/drawing/2014/main" id="{91AAA521-0FFC-4DEB-A3B4-3D75703039A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736" y="1471"/>
              <a:ext cx="385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Основная часть (2 части – Теория и Практика)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 Box 6">
              <a:extLst>
                <a:ext uri="{FF2B5EF4-FFF2-40B4-BE49-F238E27FC236}">
                  <a16:creationId xmlns:a16="http://schemas.microsoft.com/office/drawing/2014/main" id="{0BB36E3B-5BA2-4214-85BD-76866FAE799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25" name="Group 22">
            <a:extLst>
              <a:ext uri="{FF2B5EF4-FFF2-40B4-BE49-F238E27FC236}">
                <a16:creationId xmlns:a16="http://schemas.microsoft.com/office/drawing/2014/main" id="{5A1B0DF3-E793-430B-B499-A4835BA05F23}"/>
              </a:ext>
            </a:extLst>
          </p:cNvPr>
          <p:cNvGrpSpPr>
            <a:grpSpLocks/>
          </p:cNvGrpSpPr>
          <p:nvPr/>
        </p:nvGrpSpPr>
        <p:grpSpPr bwMode="auto">
          <a:xfrm>
            <a:off x="3530664" y="5153312"/>
            <a:ext cx="6777038" cy="560388"/>
            <a:chOff x="1241" y="3227"/>
            <a:chExt cx="4269" cy="353"/>
          </a:xfrm>
        </p:grpSpPr>
        <p:sp>
          <p:nvSpPr>
            <p:cNvPr id="26" name="Line 23">
              <a:extLst>
                <a:ext uri="{FF2B5EF4-FFF2-40B4-BE49-F238E27FC236}">
                  <a16:creationId xmlns:a16="http://schemas.microsoft.com/office/drawing/2014/main" id="{A7E23A0B-EECE-4F97-94F8-9E107F71737C}"/>
                </a:ext>
              </a:extLst>
            </p:cNvPr>
            <p:cNvSpPr>
              <a:spLocks noChangeShapeType="1"/>
            </p:cNvSpPr>
            <p:nvPr/>
          </p:nvSpPr>
          <p:spPr bwMode="gray">
            <a:xfrm flipV="1">
              <a:off x="1440" y="3560"/>
              <a:ext cx="4070" cy="2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5B656FE1-0187-45E4-8DC4-C16681E74086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74" y="3194"/>
              <a:ext cx="277" cy="344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8" name="Text Box 25">
              <a:extLst>
                <a:ext uri="{FF2B5EF4-FFF2-40B4-BE49-F238E27FC236}">
                  <a16:creationId xmlns:a16="http://schemas.microsoft.com/office/drawing/2014/main" id="{E21F6157-7E28-4C23-A047-09F0EE7D626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944" y="3282"/>
              <a:ext cx="11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Заключение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9" name="Text Box 26">
              <a:extLst>
                <a:ext uri="{FF2B5EF4-FFF2-40B4-BE49-F238E27FC236}">
                  <a16:creationId xmlns:a16="http://schemas.microsoft.com/office/drawing/2014/main" id="{AAD6FF99-6EB5-4BDF-86DB-18D76040C94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30" name="Group 22">
            <a:extLst>
              <a:ext uri="{FF2B5EF4-FFF2-40B4-BE49-F238E27FC236}">
                <a16:creationId xmlns:a16="http://schemas.microsoft.com/office/drawing/2014/main" id="{9FD6DAC5-E870-437A-9BFE-722806151058}"/>
              </a:ext>
            </a:extLst>
          </p:cNvPr>
          <p:cNvGrpSpPr>
            <a:grpSpLocks/>
          </p:cNvGrpSpPr>
          <p:nvPr/>
        </p:nvGrpSpPr>
        <p:grpSpPr bwMode="auto">
          <a:xfrm>
            <a:off x="3583129" y="6002250"/>
            <a:ext cx="6608435" cy="558801"/>
            <a:chOff x="1268" y="3228"/>
            <a:chExt cx="3196" cy="352"/>
          </a:xfrm>
        </p:grpSpPr>
        <p:sp>
          <p:nvSpPr>
            <p:cNvPr id="31" name="Line 23">
              <a:extLst>
                <a:ext uri="{FF2B5EF4-FFF2-40B4-BE49-F238E27FC236}">
                  <a16:creationId xmlns:a16="http://schemas.microsoft.com/office/drawing/2014/main" id="{7FCA12F0-D06B-48E0-9B4D-77CBB2D96BE2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Rectangle 24">
              <a:extLst>
                <a:ext uri="{FF2B5EF4-FFF2-40B4-BE49-F238E27FC236}">
                  <a16:creationId xmlns:a16="http://schemas.microsoft.com/office/drawing/2014/main" id="{CDE949D6-8271-434C-93A2-9CA47F7FEF40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3419336">
              <a:off x="1249" y="3247"/>
              <a:ext cx="345" cy="307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 prstMaterial="matte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33" name="Text Box 25">
              <a:extLst>
                <a:ext uri="{FF2B5EF4-FFF2-40B4-BE49-F238E27FC236}">
                  <a16:creationId xmlns:a16="http://schemas.microsoft.com/office/drawing/2014/main" id="{0B340B85-C33A-487A-9BF8-37343E39A57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327" y="3260"/>
              <a:ext cx="13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Список литературы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4" name="Text Box 26">
              <a:extLst>
                <a:ext uri="{FF2B5EF4-FFF2-40B4-BE49-F238E27FC236}">
                  <a16:creationId xmlns:a16="http://schemas.microsoft.com/office/drawing/2014/main" id="{CCDA49A8-2038-496B-8CEC-9C08B4DA30D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balanced" dir="t"/>
            </a:scene3d>
            <a:sp3d prstMaterial="matte"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5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D2DAC2-D45C-4D08-9531-75BEE7ED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Титульный лист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1B7F71-9BFC-4DDC-A591-2215B7E9F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B4E86C6-CDCB-44E0-B253-B9677B4D7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0C0A34-E99D-4AD2-B25B-8332C890D3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52" y="1072052"/>
            <a:ext cx="3884145" cy="5430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8EC11D0-5B35-4003-BC33-57BEC8A2F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04775"/>
            <a:ext cx="3900452" cy="5597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3882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469AD-0C53-4412-A591-284D94591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Содержание (Contents)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59647-5A08-4E38-83BF-89F523D1A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EB96A6C-6A93-48E3-8A86-C0713D62F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3D85-F0DA-4E9A-9C0B-268281053C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201" y="1314080"/>
            <a:ext cx="9733547" cy="47596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868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4D46C-1D23-8547-BB33-F0756F889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/>
              <a:t>Введение (</a:t>
            </a:r>
            <a:r>
              <a:rPr lang="en-US" b="1" dirty="0"/>
              <a:t>Introduction) </a:t>
            </a:r>
            <a:endParaRPr lang="en-UA" dirty="0"/>
          </a:p>
        </p:txBody>
      </p:sp>
      <p:sp>
        <p:nvSpPr>
          <p:cNvPr id="33" name="Freeform 6">
            <a:extLst>
              <a:ext uri="{FF2B5EF4-FFF2-40B4-BE49-F238E27FC236}">
                <a16:creationId xmlns:a16="http://schemas.microsoft.com/office/drawing/2014/main" id="{34253427-EFD1-6E43-AFAF-052371FB986E}"/>
              </a:ext>
            </a:extLst>
          </p:cNvPr>
          <p:cNvSpPr>
            <a:spLocks/>
          </p:cNvSpPr>
          <p:nvPr/>
        </p:nvSpPr>
        <p:spPr bwMode="auto">
          <a:xfrm>
            <a:off x="5481340" y="2205357"/>
            <a:ext cx="1199467" cy="1042233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The methods</a:t>
            </a:r>
            <a:endParaRPr lang="zh-CN" altLang="en-US" sz="1200" dirty="0">
              <a:solidFill>
                <a:schemeClr val="bg1"/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F8B45CE9-9445-1140-997E-16D8262D8437}"/>
              </a:ext>
            </a:extLst>
          </p:cNvPr>
          <p:cNvSpPr>
            <a:spLocks/>
          </p:cNvSpPr>
          <p:nvPr/>
        </p:nvSpPr>
        <p:spPr bwMode="auto">
          <a:xfrm>
            <a:off x="5068039" y="3467719"/>
            <a:ext cx="2026066" cy="489671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The objectives </a:t>
            </a:r>
          </a:p>
        </p:txBody>
      </p:sp>
      <p:sp>
        <p:nvSpPr>
          <p:cNvPr id="35" name="Freeform 8">
            <a:extLst>
              <a:ext uri="{FF2B5EF4-FFF2-40B4-BE49-F238E27FC236}">
                <a16:creationId xmlns:a16="http://schemas.microsoft.com/office/drawing/2014/main" id="{0F9AA6C4-8DF3-3A40-AF39-6C9D57957940}"/>
              </a:ext>
            </a:extLst>
          </p:cNvPr>
          <p:cNvSpPr>
            <a:spLocks/>
          </p:cNvSpPr>
          <p:nvPr/>
        </p:nvSpPr>
        <p:spPr bwMode="auto">
          <a:xfrm>
            <a:off x="4663726" y="4182005"/>
            <a:ext cx="2843679" cy="485178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chemeClr val="bg1"/>
                </a:solidFill>
              </a:rPr>
              <a:t>               </a:t>
            </a:r>
            <a:r>
              <a:rPr lang="en-US" b="1" dirty="0">
                <a:solidFill>
                  <a:schemeClr val="bg1"/>
                </a:solidFill>
              </a:rPr>
              <a:t>The purpose</a:t>
            </a:r>
          </a:p>
        </p:txBody>
      </p:sp>
      <p:sp>
        <p:nvSpPr>
          <p:cNvPr id="36" name="Freeform 9">
            <a:extLst>
              <a:ext uri="{FF2B5EF4-FFF2-40B4-BE49-F238E27FC236}">
                <a16:creationId xmlns:a16="http://schemas.microsoft.com/office/drawing/2014/main" id="{779E0FA4-476E-4748-828E-888EEF69081C}"/>
              </a:ext>
            </a:extLst>
          </p:cNvPr>
          <p:cNvSpPr>
            <a:spLocks/>
          </p:cNvSpPr>
          <p:nvPr/>
        </p:nvSpPr>
        <p:spPr bwMode="auto">
          <a:xfrm>
            <a:off x="4152307" y="4891802"/>
            <a:ext cx="3984029" cy="862538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                      </a:t>
            </a:r>
            <a:r>
              <a:rPr lang="en-US" sz="2000" b="1" dirty="0">
                <a:solidFill>
                  <a:schemeClr val="bg1"/>
                </a:solidFill>
              </a:rPr>
              <a:t>The relevance</a:t>
            </a:r>
          </a:p>
        </p:txBody>
      </p:sp>
      <p:sp>
        <p:nvSpPr>
          <p:cNvPr id="37" name="Freeform 10">
            <a:extLst>
              <a:ext uri="{FF2B5EF4-FFF2-40B4-BE49-F238E27FC236}">
                <a16:creationId xmlns:a16="http://schemas.microsoft.com/office/drawing/2014/main" id="{887C9421-1E38-E449-833B-544C7EC7AE5D}"/>
              </a:ext>
            </a:extLst>
          </p:cNvPr>
          <p:cNvSpPr>
            <a:spLocks/>
          </p:cNvSpPr>
          <p:nvPr/>
        </p:nvSpPr>
        <p:spPr bwMode="auto">
          <a:xfrm>
            <a:off x="5481339" y="3247589"/>
            <a:ext cx="1325254" cy="220128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8" name="Freeform 11">
            <a:extLst>
              <a:ext uri="{FF2B5EF4-FFF2-40B4-BE49-F238E27FC236}">
                <a16:creationId xmlns:a16="http://schemas.microsoft.com/office/drawing/2014/main" id="{4CE898C7-D520-A14C-9E71-37495CA9297B}"/>
              </a:ext>
            </a:extLst>
          </p:cNvPr>
          <p:cNvSpPr>
            <a:spLocks/>
          </p:cNvSpPr>
          <p:nvPr/>
        </p:nvSpPr>
        <p:spPr bwMode="auto">
          <a:xfrm>
            <a:off x="5068039" y="3957387"/>
            <a:ext cx="2156344" cy="224619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39" name="Freeform 12">
            <a:extLst>
              <a:ext uri="{FF2B5EF4-FFF2-40B4-BE49-F238E27FC236}">
                <a16:creationId xmlns:a16="http://schemas.microsoft.com/office/drawing/2014/main" id="{3F59445E-C967-5147-82EA-D8A1BC3C5D23}"/>
              </a:ext>
            </a:extLst>
          </p:cNvPr>
          <p:cNvSpPr>
            <a:spLocks/>
          </p:cNvSpPr>
          <p:nvPr/>
        </p:nvSpPr>
        <p:spPr bwMode="auto">
          <a:xfrm>
            <a:off x="4663726" y="4667184"/>
            <a:ext cx="2973957" cy="224619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0" name="Oval 13">
            <a:extLst>
              <a:ext uri="{FF2B5EF4-FFF2-40B4-BE49-F238E27FC236}">
                <a16:creationId xmlns:a16="http://schemas.microsoft.com/office/drawing/2014/main" id="{D63688FA-5873-B447-8D1F-5CDF3B19D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2243457"/>
            <a:ext cx="489671" cy="489671"/>
          </a:xfrm>
          <a:prstGeom prst="ellipse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1" name="Oval 14">
            <a:extLst>
              <a:ext uri="{FF2B5EF4-FFF2-40B4-BE49-F238E27FC236}">
                <a16:creationId xmlns:a16="http://schemas.microsoft.com/office/drawing/2014/main" id="{1565EF96-D39F-F240-AFF8-91F806F77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3505819"/>
            <a:ext cx="489671" cy="480687"/>
          </a:xfrm>
          <a:prstGeom prst="ellipse">
            <a:avLst/>
          </a:prstGeom>
          <a:solidFill>
            <a:schemeClr val="accent2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2" name="Oval 15">
            <a:extLst>
              <a:ext uri="{FF2B5EF4-FFF2-40B4-BE49-F238E27FC236}">
                <a16:creationId xmlns:a16="http://schemas.microsoft.com/office/drawing/2014/main" id="{A1891355-814D-E149-AF08-64582717A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008" y="4759192"/>
            <a:ext cx="489671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3" name="Oval 16">
            <a:extLst>
              <a:ext uri="{FF2B5EF4-FFF2-40B4-BE49-F238E27FC236}">
                <a16:creationId xmlns:a16="http://schemas.microsoft.com/office/drawing/2014/main" id="{DFEB96DF-B4E8-0541-ADD6-82025D057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2243457"/>
            <a:ext cx="485177" cy="489671"/>
          </a:xfrm>
          <a:prstGeom prst="ellipse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4" name="Oval 17">
            <a:extLst>
              <a:ext uri="{FF2B5EF4-FFF2-40B4-BE49-F238E27FC236}">
                <a16:creationId xmlns:a16="http://schemas.microsoft.com/office/drawing/2014/main" id="{BCB8FD3F-B1CF-7749-8430-D96347297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3505819"/>
            <a:ext cx="485177" cy="480687"/>
          </a:xfrm>
          <a:prstGeom prst="ellipse">
            <a:avLst/>
          </a:prstGeom>
          <a:solidFill>
            <a:schemeClr val="accent4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45" name="Oval 18">
            <a:extLst>
              <a:ext uri="{FF2B5EF4-FFF2-40B4-BE49-F238E27FC236}">
                <a16:creationId xmlns:a16="http://schemas.microsoft.com/office/drawing/2014/main" id="{A4FCA197-1756-F049-99EB-53058FA0D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0782" y="4759192"/>
            <a:ext cx="485177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10C89B-0E65-4C4F-9E3C-C5DAAC9BFE66}"/>
              </a:ext>
            </a:extLst>
          </p:cNvPr>
          <p:cNvSpPr txBox="1"/>
          <p:nvPr/>
        </p:nvSpPr>
        <p:spPr>
          <a:xfrm>
            <a:off x="1749501" y="2240685"/>
            <a:ext cx="2952328" cy="6251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ru-RU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Методы, методики, объект исследования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039E851-9979-EF49-8E3E-DFC06DC4E898}"/>
              </a:ext>
            </a:extLst>
          </p:cNvPr>
          <p:cNvSpPr txBox="1"/>
          <p:nvPr/>
        </p:nvSpPr>
        <p:spPr>
          <a:xfrm>
            <a:off x="1749501" y="3494063"/>
            <a:ext cx="2664296" cy="3450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ru-RU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Задачи исследования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518837-7C7D-1242-B6B4-2B2E5E7ADBCF}"/>
              </a:ext>
            </a:extLst>
          </p:cNvPr>
          <p:cNvSpPr txBox="1"/>
          <p:nvPr/>
        </p:nvSpPr>
        <p:spPr>
          <a:xfrm>
            <a:off x="1749501" y="4657778"/>
            <a:ext cx="2304256" cy="6251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ru-RU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Новизна работы (что и зачем рассматривается)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B2A9912-1858-9D42-BE00-FEECE9D87FDF}"/>
              </a:ext>
            </a:extLst>
          </p:cNvPr>
          <p:cNvSpPr txBox="1"/>
          <p:nvPr/>
        </p:nvSpPr>
        <p:spPr>
          <a:xfrm>
            <a:off x="7442026" y="2345835"/>
            <a:ext cx="3270892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The scientific methods of a research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7249123-3DB8-FA4A-9A0E-391329E8BA7B}"/>
              </a:ext>
            </a:extLst>
          </p:cNvPr>
          <p:cNvSpPr txBox="1"/>
          <p:nvPr/>
        </p:nvSpPr>
        <p:spPr>
          <a:xfrm>
            <a:off x="7730058" y="3494063"/>
            <a:ext cx="2664296" cy="3450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ru-RU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Цель исследования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25C06A6-FEED-7346-96B7-D9C0C813B717}"/>
              </a:ext>
            </a:extLst>
          </p:cNvPr>
          <p:cNvSpPr txBox="1"/>
          <p:nvPr/>
        </p:nvSpPr>
        <p:spPr>
          <a:xfrm>
            <a:off x="8090098" y="4657778"/>
            <a:ext cx="2304256" cy="9052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ru-RU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Актуальность рассматриваемого вопроса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28" name="Picture 4">
            <a:extLst>
              <a:ext uri="{FF2B5EF4-FFF2-40B4-BE49-F238E27FC236}">
                <a16:creationId xmlns:a16="http://schemas.microsoft.com/office/drawing/2014/main" id="{1F3358EC-318D-4791-AC19-75F8C859E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4" name="Соединитель: изогнутый 13">
            <a:extLst>
              <a:ext uri="{FF2B5EF4-FFF2-40B4-BE49-F238E27FC236}">
                <a16:creationId xmlns:a16="http://schemas.microsoft.com/office/drawing/2014/main" id="{3788F0AD-4E3D-4FF6-822C-7F25757A4EF3}"/>
              </a:ext>
            </a:extLst>
          </p:cNvPr>
          <p:cNvCxnSpPr/>
          <p:nvPr/>
        </p:nvCxnSpPr>
        <p:spPr>
          <a:xfrm>
            <a:off x="1848051" y="5282949"/>
            <a:ext cx="2088682" cy="47139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Рисунок 57" descr="Чат со сплошной заливкой">
            <a:extLst>
              <a:ext uri="{FF2B5EF4-FFF2-40B4-BE49-F238E27FC236}">
                <a16:creationId xmlns:a16="http://schemas.microsoft.com/office/drawing/2014/main" id="{F9B7B0A8-4E33-430A-B90F-74A1C8C057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6624" y="4809417"/>
            <a:ext cx="393489" cy="393489"/>
          </a:xfrm>
          <a:prstGeom prst="rect">
            <a:avLst/>
          </a:prstGeom>
        </p:spPr>
      </p:pic>
      <p:pic>
        <p:nvPicPr>
          <p:cNvPr id="16" name="Рисунок 15" descr="Корона со сплошной заливкой">
            <a:extLst>
              <a:ext uri="{FF2B5EF4-FFF2-40B4-BE49-F238E27FC236}">
                <a16:creationId xmlns:a16="http://schemas.microsoft.com/office/drawing/2014/main" id="{61F8286D-3FE0-476C-8897-6B63225F3A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31887" y="4808307"/>
            <a:ext cx="347668" cy="347668"/>
          </a:xfrm>
          <a:prstGeom prst="rect">
            <a:avLst/>
          </a:prstGeom>
        </p:spPr>
      </p:pic>
      <p:cxnSp>
        <p:nvCxnSpPr>
          <p:cNvPr id="20" name="Соединитель: изогнутый 19">
            <a:extLst>
              <a:ext uri="{FF2B5EF4-FFF2-40B4-BE49-F238E27FC236}">
                <a16:creationId xmlns:a16="http://schemas.microsoft.com/office/drawing/2014/main" id="{29B51BA1-FD50-411E-BF29-5FAA8046F4AA}"/>
              </a:ext>
            </a:extLst>
          </p:cNvPr>
          <p:cNvCxnSpPr/>
          <p:nvPr/>
        </p:nvCxnSpPr>
        <p:spPr>
          <a:xfrm rot="10800000">
            <a:off x="8136337" y="5323071"/>
            <a:ext cx="2085693" cy="35583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В яблочко со сплошной заливкой">
            <a:extLst>
              <a:ext uri="{FF2B5EF4-FFF2-40B4-BE49-F238E27FC236}">
                <a16:creationId xmlns:a16="http://schemas.microsoft.com/office/drawing/2014/main" id="{0C7CD90A-46F1-4A64-A451-5DF2B464D0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18532" y="3505819"/>
            <a:ext cx="489671" cy="489671"/>
          </a:xfrm>
          <a:prstGeom prst="rect">
            <a:avLst/>
          </a:prstGeom>
        </p:spPr>
      </p:pic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57990CD4-14E9-40B4-A55E-337060FF2A1C}"/>
              </a:ext>
            </a:extLst>
          </p:cNvPr>
          <p:cNvCxnSpPr>
            <a:cxnSpLocks/>
          </p:cNvCxnSpPr>
          <p:nvPr/>
        </p:nvCxnSpPr>
        <p:spPr>
          <a:xfrm flipH="1">
            <a:off x="7507406" y="3887544"/>
            <a:ext cx="885823" cy="537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464DACD6-AF8F-4E9E-8969-2A31AC188697}"/>
              </a:ext>
            </a:extLst>
          </p:cNvPr>
          <p:cNvCxnSpPr>
            <a:cxnSpLocks/>
          </p:cNvCxnSpPr>
          <p:nvPr/>
        </p:nvCxnSpPr>
        <p:spPr>
          <a:xfrm flipV="1">
            <a:off x="3583785" y="3806648"/>
            <a:ext cx="1411727" cy="80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 descr="Флажок со сплошной заливкой">
            <a:extLst>
              <a:ext uri="{FF2B5EF4-FFF2-40B4-BE49-F238E27FC236}">
                <a16:creationId xmlns:a16="http://schemas.microsoft.com/office/drawing/2014/main" id="{87CE549C-6DD7-4B1F-909D-3C99BF4F5D3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91456" y="3569288"/>
            <a:ext cx="388099" cy="388099"/>
          </a:xfrm>
          <a:prstGeom prst="rect">
            <a:avLst/>
          </a:prstGeom>
        </p:spPr>
      </p:pic>
      <p:pic>
        <p:nvPicPr>
          <p:cNvPr id="31" name="Рисунок 30" descr="Линейчатая диаграмма со сплошной заливкой">
            <a:extLst>
              <a:ext uri="{FF2B5EF4-FFF2-40B4-BE49-F238E27FC236}">
                <a16:creationId xmlns:a16="http://schemas.microsoft.com/office/drawing/2014/main" id="{3F932858-70B2-4E19-8582-546DB59AA91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572014" y="2294242"/>
            <a:ext cx="388099" cy="388099"/>
          </a:xfrm>
          <a:prstGeom prst="rect">
            <a:avLst/>
          </a:prstGeom>
        </p:spPr>
      </p:pic>
      <p:pic>
        <p:nvPicPr>
          <p:cNvPr id="59" name="Рисунок 58" descr="Линейчатая диаграмма со сплошной заливкой">
            <a:extLst>
              <a:ext uri="{FF2B5EF4-FFF2-40B4-BE49-F238E27FC236}">
                <a16:creationId xmlns:a16="http://schemas.microsoft.com/office/drawing/2014/main" id="{D6491BF0-C6B5-4FC8-A139-03A4100E99F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11671" y="2314457"/>
            <a:ext cx="347668" cy="347668"/>
          </a:xfrm>
          <a:prstGeom prst="rect">
            <a:avLst/>
          </a:prstGeom>
        </p:spPr>
      </p:pic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04897EE2-C74F-4B4A-9E2E-9F9A213F2B9C}"/>
              </a:ext>
            </a:extLst>
          </p:cNvPr>
          <p:cNvCxnSpPr/>
          <p:nvPr/>
        </p:nvCxnSpPr>
        <p:spPr>
          <a:xfrm>
            <a:off x="4413797" y="2569945"/>
            <a:ext cx="928224" cy="295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id="{2DBCACC7-9954-4F51-8CF7-86BC7CD51F94}"/>
              </a:ext>
            </a:extLst>
          </p:cNvPr>
          <p:cNvCxnSpPr/>
          <p:nvPr/>
        </p:nvCxnSpPr>
        <p:spPr>
          <a:xfrm flipH="1">
            <a:off x="6680807" y="2650841"/>
            <a:ext cx="809366" cy="332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7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EC5EA-14A2-4B2E-97C0-6806916DB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Основная часть (</a:t>
            </a:r>
            <a:r>
              <a:rPr lang="en-US" b="1" dirty="0"/>
              <a:t>the main part)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B7036D-05B2-4991-A553-6BE7BDA55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5400" dirty="0"/>
              <a:t>Theoretical part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5400" dirty="0"/>
              <a:t>Practical part</a:t>
            </a:r>
            <a:endParaRPr lang="ru-RU" sz="5400" dirty="0"/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796989F-846E-4700-8052-492DDB2EE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4024" y="106533"/>
            <a:ext cx="1155086" cy="1124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1C7056-7FC3-4939-B094-D67E178C59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8287" y="3335152"/>
            <a:ext cx="5835706" cy="234375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47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C7387"/>
      </a:accent1>
      <a:accent2>
        <a:srgbClr val="A0DCF9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713</Words>
  <Application>Microsoft Office PowerPoint</Application>
  <PresentationFormat>Широкоэкранный</PresentationFormat>
  <Paragraphs>194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微软雅黑</vt:lpstr>
      <vt:lpstr>华文新魏</vt:lpstr>
      <vt:lpstr>Arial</vt:lpstr>
      <vt:lpstr>Calibri</vt:lpstr>
      <vt:lpstr>Calibri Light</vt:lpstr>
      <vt:lpstr>Courier New</vt:lpstr>
      <vt:lpstr>inpin heiti</vt:lpstr>
      <vt:lpstr>Segoe UI Black</vt:lpstr>
      <vt:lpstr>Times New Roman</vt:lpstr>
      <vt:lpstr>Wingdings</vt:lpstr>
      <vt:lpstr>Office Theme</vt:lpstr>
      <vt:lpstr>Методические  рекомендации по подготовке  проекта  на английском языке </vt:lpstr>
      <vt:lpstr>Метод проектов – развитие иноязычной коммуникативной компетенции</vt:lpstr>
      <vt:lpstr>Тематика проектов</vt:lpstr>
      <vt:lpstr>Основные требования</vt:lpstr>
      <vt:lpstr>Структура проекта</vt:lpstr>
      <vt:lpstr>Титульный лист</vt:lpstr>
      <vt:lpstr> Содержание (Contents) </vt:lpstr>
      <vt:lpstr>Введение (Introduction) </vt:lpstr>
      <vt:lpstr>Основная часть (the main part)</vt:lpstr>
      <vt:lpstr>Заключение (Conclusion)</vt:lpstr>
      <vt:lpstr>Список литературы (References)</vt:lpstr>
      <vt:lpstr>Приложение (Appendix)</vt:lpstr>
      <vt:lpstr>Требования к оформлению</vt:lpstr>
      <vt:lpstr>Критерии оценивания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Михаил Синицын</cp:lastModifiedBy>
  <cp:revision>84</cp:revision>
  <dcterms:created xsi:type="dcterms:W3CDTF">2023-02-11T11:18:35Z</dcterms:created>
  <dcterms:modified xsi:type="dcterms:W3CDTF">2024-06-03T16:52:57Z</dcterms:modified>
</cp:coreProperties>
</file>