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84" r:id="rId2"/>
    <p:sldId id="277" r:id="rId3"/>
    <p:sldId id="257" r:id="rId4"/>
    <p:sldId id="261" r:id="rId5"/>
    <p:sldId id="268" r:id="rId6"/>
    <p:sldId id="266" r:id="rId7"/>
    <p:sldId id="274" r:id="rId8"/>
    <p:sldId id="270" r:id="rId9"/>
    <p:sldId id="269" r:id="rId10"/>
    <p:sldId id="278" r:id="rId11"/>
    <p:sldId id="271" r:id="rId12"/>
    <p:sldId id="272" r:id="rId13"/>
    <p:sldId id="280" r:id="rId14"/>
    <p:sldId id="273" r:id="rId15"/>
    <p:sldId id="281" r:id="rId16"/>
    <p:sldId id="282" r:id="rId17"/>
    <p:sldId id="265" r:id="rId18"/>
    <p:sldId id="279" r:id="rId19"/>
    <p:sldId id="275" r:id="rId20"/>
    <p:sldId id="283" r:id="rId21"/>
    <p:sldId id="276" r:id="rId22"/>
    <p:sldId id="264" r:id="rId23"/>
  </p:sldIdLst>
  <p:sldSz cx="9144000" cy="6858000" type="screen4x3"/>
  <p:notesSz cx="6784975" cy="9906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3338" y="0"/>
            <a:ext cx="29400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37447-4B02-4F3E-9DA1-130227B26EE3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3338" y="9409113"/>
            <a:ext cx="29400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1A39C-B6A1-4C39-8271-16243F987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49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249" y="0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C6531-A6E0-4D3B-9EB5-1C43C10ADF3A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498" y="4705350"/>
            <a:ext cx="542798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249" y="9408981"/>
            <a:ext cx="294015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F6EFD-8DEF-4711-B03F-B573BFE34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96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Откроем тетради,  запишем сегодняшнее число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Начать урок я хочу с вопроса к вам. Как вы думаете, что самое ценное на Земле? (выслушиваются варианты ответов учеников).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Этот вопрос волновал человечество не одну тысячу лет.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Вот какой ответ, дал известный учёный   Аль – Бируни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703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Будем учиться применять алгоритм деления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С. 57, объяснение.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№ 206 (1,2 коллективно; 3- 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 парах «Учитель – ученик»; 4 - самостоятельно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).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Какие трудности испытали?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Повторите алгоритм.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187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Прочитайте задачу. Как удобнее составить краткую запись?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Составить таблицу.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Что обозначают числа 20 и 36? (Количество дней).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Что обозначает число 2800? (Общее количество машин).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Что обозначает число 12? (На сколько машин увеличилась норма выпуска).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Что надо узнать в задаче?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Запишите решение самостоятельно.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96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 предлагаю проверить, насколько вы самостоятельно можете выполнять деление.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скажете?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Это уравнения.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Эти задания разной ступени трудности.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Выберите себе любое и выполните его.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Кто выбрал 1-е задание? Почему?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Кто выбрал 2-е задание? Почему?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Кто выбрал 3-е задание? Почему?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А теперь подойдите друг к другу и проверьте.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Назовите ответы.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( Если не возьмут 3-е уравнение, то можно решить его у доски.)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717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Рефлексия.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Какую цель мы поставили в начале урока?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Нам удалось достичь результатов?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Что нового для себя вы узнали на уроке?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Где можно применить новые знания?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Что на уроке у вас хорошо получалось?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Над чем ещё надо поработать?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Какую цель мы поставим на следующий урок?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r>
              <a:rPr lang="ru-RU" sz="1200" dirty="0" smtClean="0">
                <a:effectLst/>
                <a:latin typeface="Times New Roman"/>
                <a:ea typeface="Times New Roman"/>
              </a:rPr>
              <a:t>Как вы  оцениваете свою работу на уроке 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569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нужно делать для того, чтобы пришло знание?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(учиться, работать)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Начнем работу с устного счета..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Проведём устный счёт в виде игры “ Русское лото” она помогает вам не только формировать вычислительные навыки, но и развивает внимание.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62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83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Times New Roman"/>
              </a:rPr>
              <a:t>Какие числа зачеркнули?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33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Как нашли неизвестное число?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Как делили?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Деление и умножение – это обратные действия. Значит, обратные действия. Значит, можно подобрать такое число, чтобы при умножении его на делитель  получилось делимое.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r>
              <a:rPr lang="ru-RU" sz="1200" dirty="0" smtClean="0">
                <a:effectLst/>
                <a:latin typeface="Times New Roman"/>
                <a:ea typeface="Times New Roman"/>
              </a:rPr>
              <a:t>Какой метод вы использовали? (Метод подбора).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49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скажете?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Записаны выражения деления многозначных чисел на двузначные, оканчивающиеся нулями.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вы ничего не заметили ещё?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Есть выражения, которые мы ещё  не решали.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77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нужно знать, чтобы решить выражения первой группы?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Что нужно знать, чтобы решить выражения первой группы?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Таблица умножения, алгоритм  деления,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умение использовать в речи названия компонентов деления и умножения.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Сейчас потренируемся воспроизвести алгоритм. Кто нам его напомнит? Найти первое неполное делимое;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Определить число цифр в частном;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Найти цифры в каждом разряде частного.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Решите примеры.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Кто поможет справиться с этой работой?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Можно попробовать.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 предлагаю работать за закрытой доской, а потом объяснить остальным ребятам. А ребята попробуют сделать самостоятельно.  (проверяются работы)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9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Могли бы вы решить пример из второй группы?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Я предлагаю разделиться по группам и попробовать решить это выражение.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Какое открытие сделали?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Деление на двузначное число выполняют, пользуясь тем же алгоритмом.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Ребята, насколько хорошо вы справились с заданием? Как вы считаете? Можно ли не выполнять такие задания?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Нет, нам надо решать такие  примеры.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А кто может сказать, какая тема сегодняшнего урока?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Деление многозначных чисел на двузначное,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когда цифру частного находят способом подбора.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Какую цель поставим на уроке?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Научиться делить многозначное число на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двузначное,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когда цифру частного находят способом подбора.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09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 нашего урока – воспроизвести алгоритм деления многозначных чисел на двузначное,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когда цифру частного находят способом подбора.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Уметь им пользоваться в типовых ситуациях.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F6EFD-8DEF-4711-B03F-B573BFE340F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3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4401" y="2348880"/>
            <a:ext cx="56148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45024"/>
            <a:ext cx="2238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15" y="199261"/>
            <a:ext cx="3098358" cy="212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7689" y="5579194"/>
            <a:ext cx="5807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  учитель начальных классов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Бокова Елена Викторовна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№461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66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196752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624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1196752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8698" y="2171461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779912" y="1484784"/>
            <a:ext cx="0" cy="1656184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879796" y="2204864"/>
            <a:ext cx="1224136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83526" y="2110783"/>
            <a:ext cx="8996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rgbClr val="002060"/>
                </a:solidFill>
              </a:rPr>
              <a:t>. 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486" y="2151969"/>
            <a:ext cx="156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624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513670" y="2312876"/>
            <a:ext cx="629816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224482" y="3290917"/>
            <a:ext cx="1368152" cy="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59843" y="3308735"/>
            <a:ext cx="7200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65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1.Нахожу первое неполное делимое.</a:t>
            </a:r>
            <a:endParaRPr lang="ru-RU" alt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Определяю количество цифр в  частном.</a:t>
            </a:r>
            <a:endParaRPr lang="ru-RU" alt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3.Определяю первую цифру частного.</a:t>
            </a:r>
            <a:endParaRPr lang="ru-RU" alt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4.Нахожу второе неполное делимое.</a:t>
            </a:r>
            <a:endParaRPr lang="ru-RU" alt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5.Определяю вторую цифру частного…..</a:t>
            </a:r>
            <a:endParaRPr lang="ru-RU" alt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6000" dirty="0">
                <a:solidFill>
                  <a:srgbClr val="002060"/>
                </a:solidFill>
                <a:effectLst/>
                <a:latin typeface="Calibri"/>
              </a:rPr>
              <a:t>Алгоритм деления: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2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88032"/>
          </a:xfrm>
        </p:spPr>
        <p:txBody>
          <a:bodyPr>
            <a:normAutofit/>
          </a:bodyPr>
          <a:lstStyle/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1.Нахожу </a:t>
            </a: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неполное делимое.</a:t>
            </a:r>
            <a:endParaRPr lang="ru-RU" alt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Определяю количество цифр в  частном.</a:t>
            </a: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3.Определяю первую цифру частного.</a:t>
            </a:r>
            <a:endParaRPr lang="ru-RU" alt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.Пробую подходит ли пробная цифра частного.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6000" dirty="0">
                <a:solidFill>
                  <a:srgbClr val="002060"/>
                </a:solidFill>
                <a:effectLst/>
                <a:latin typeface="Calibri"/>
              </a:rPr>
              <a:t>Алгоритм деления: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16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495" y="2132856"/>
            <a:ext cx="87414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altLang="ru-RU" sz="4800" b="1" kern="0" dirty="0" smtClean="0">
                <a:solidFill>
                  <a:srgbClr val="C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Деление </a:t>
            </a:r>
            <a:r>
              <a:rPr lang="ru-RU" altLang="ru-RU" sz="4800" b="1" kern="0" dirty="0">
                <a:solidFill>
                  <a:srgbClr val="C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многозначного числа </a:t>
            </a:r>
            <a:endParaRPr lang="ru-RU" altLang="ru-RU" sz="4800" b="1" kern="0" dirty="0" smtClean="0">
              <a:solidFill>
                <a:srgbClr val="C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  <a:p>
            <a:pPr algn="ctr"/>
            <a:r>
              <a:rPr lang="ru-RU" altLang="ru-RU" sz="4800" b="1" kern="0" dirty="0" smtClean="0">
                <a:solidFill>
                  <a:srgbClr val="C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на двузначное</a:t>
            </a:r>
            <a:r>
              <a:rPr lang="ru-RU" altLang="ru-RU" sz="4800" b="1" kern="0" dirty="0">
                <a:solidFill>
                  <a:srgbClr val="C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.</a:t>
            </a:r>
            <a:endParaRPr lang="ru-RU" altLang="ru-RU" sz="4800" b="1" kern="0" dirty="0" smtClean="0">
              <a:solidFill>
                <a:srgbClr val="C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1202849"/>
            <a:ext cx="2968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ru-RU" sz="4000" b="1" dirty="0" smtClean="0">
                <a:solidFill>
                  <a:srgbClr val="002060"/>
                </a:solidFill>
              </a:rPr>
              <a:t>: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7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с. 57  </a:t>
            </a:r>
          </a:p>
          <a:p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№ 206</a:t>
            </a:r>
          </a:p>
          <a:p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Работа по учебнику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58" y="1844824"/>
            <a:ext cx="2238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6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3"/>
          </a:xfrm>
        </p:spPr>
        <p:txBody>
          <a:bodyPr>
            <a:normAutofit/>
          </a:bodyPr>
          <a:lstStyle/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Проверка 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0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88032"/>
          </a:xfrm>
        </p:spPr>
        <p:txBody>
          <a:bodyPr>
            <a:normAutofit/>
          </a:bodyPr>
          <a:lstStyle/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1.Нахожу </a:t>
            </a: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неполное делимое.</a:t>
            </a:r>
            <a:endParaRPr lang="ru-RU" alt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Определяю количество цифр в  частном.</a:t>
            </a: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3.Определяю первую цифру частного.</a:t>
            </a:r>
            <a:endParaRPr lang="ru-RU" altLang="ru-RU" sz="4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3050" lvl="0" indent="-2730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 sz="4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.Пробую подходит ли пробная цифра частного.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6000" dirty="0">
                <a:solidFill>
                  <a:srgbClr val="002060"/>
                </a:solidFill>
                <a:effectLst/>
                <a:latin typeface="Calibri"/>
              </a:rPr>
              <a:t>Алгоритм деления: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0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849109"/>
              </p:ext>
            </p:extLst>
          </p:nvPr>
        </p:nvGraphicFramePr>
        <p:xfrm>
          <a:off x="467544" y="1628800"/>
          <a:ext cx="8353623" cy="3816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5071"/>
                <a:gridCol w="2736304"/>
                <a:gridCol w="2232248"/>
              </a:tblGrid>
              <a:tr h="127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Норма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выпуска в день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Количество дней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Количество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машин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  <a:tr h="12721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(одинаковая)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76250" algn="l"/>
                        </a:tabLs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2800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шт.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76250" algn="l"/>
                        </a:tabLst>
                      </a:pPr>
                      <a:endParaRPr lang="ru-RU" sz="2800" b="1" baseline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  <a:tr h="1272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?,</a:t>
                      </a:r>
                      <a:r>
                        <a:rPr lang="ru-RU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на 12 м </a:t>
                      </a:r>
                      <a:r>
                        <a:rPr lang="en-US" sz="2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&gt;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9994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/>
                </a:tc>
              </a:tr>
            </a:tbl>
          </a:graphicData>
        </a:graphic>
      </p:graphicFrame>
      <p:sp>
        <p:nvSpPr>
          <p:cNvPr id="19" name="Стрелка углом вверх 18"/>
          <p:cNvSpPr/>
          <p:nvPr/>
        </p:nvSpPr>
        <p:spPr>
          <a:xfrm rot="16200000">
            <a:off x="2597499" y="3357342"/>
            <a:ext cx="1368153" cy="731520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400410"/>
            <a:ext cx="47387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Задача №207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59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2800 : 20=140 (м.)- норма выпуска в день в первые 20 дней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 + 12= 152 (м.)- увеличенная норма выпуска в день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152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•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36= 5472 (м.)</a:t>
            </a:r>
          </a:p>
          <a:p>
            <a:pPr marL="109728" indent="0">
              <a:buClr>
                <a:srgbClr val="002060"/>
              </a:buCl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5472 машины.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Проверка 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72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4525963"/>
          </a:xfrm>
        </p:spPr>
        <p:txBody>
          <a:bodyPr/>
          <a:lstStyle/>
          <a:p>
            <a:pPr lvl="0">
              <a:buClr>
                <a:srgbClr val="2DA2BF"/>
              </a:buClr>
              <a:buFont typeface="Wingdings" panose="05000000000000000000" pitchFamily="2" charset="2"/>
              <a:buChar char="§"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651 </a:t>
            </a:r>
            <a:r>
              <a:rPr lang="ru-RU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Х = 93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(38 + 23)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•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 = 488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•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 = 2010 - 1798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Самостоятельная работа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66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6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Тринадцатое апреля.</a:t>
            </a:r>
          </a:p>
          <a:p>
            <a:pPr marL="109728" indent="0" algn="ctr">
              <a:buNone/>
            </a:pPr>
            <a:r>
              <a:rPr lang="ru-RU" sz="6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6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3375" y="1888610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Х=8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68163" y="3165068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Х=7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4533219"/>
            <a:ext cx="18341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Х=4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7023" y="476672"/>
            <a:ext cx="3427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Проверка</a:t>
            </a:r>
            <a:endParaRPr lang="ru-RU" sz="6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16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Проверьте 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dirty="0" smtClean="0"/>
              <a:t>            </a:t>
            </a:r>
            <a:endParaRPr lang="ru-RU" altLang="ru-RU" dirty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dirty="0" smtClean="0"/>
              <a:t>  </a:t>
            </a:r>
            <a:endParaRPr lang="ru-RU" altLang="ru-RU" sz="5400" b="1" dirty="0">
              <a:solidFill>
                <a:srgbClr val="0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552054"/>
            <a:ext cx="12506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 162</a:t>
            </a:r>
            <a:endParaRPr lang="ru-RU" altLang="ru-RU" sz="5400" b="1" dirty="0">
              <a:solidFill>
                <a:srgbClr val="0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36833" y="2348880"/>
            <a:ext cx="12506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 162</a:t>
            </a:r>
            <a:endParaRPr lang="ru-RU" altLang="ru-RU" sz="5400" b="1" dirty="0">
              <a:solidFill>
                <a:srgbClr val="0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552054"/>
            <a:ext cx="7938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54</a:t>
            </a:r>
            <a:endParaRPr lang="ru-RU" altLang="ru-RU" sz="5400" b="1" dirty="0">
              <a:solidFill>
                <a:srgbClr val="0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5905739" y="1663080"/>
            <a:ext cx="0" cy="1371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905739" y="2348880"/>
            <a:ext cx="1143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auto">
          <a:xfrm flipH="1">
            <a:off x="4179719" y="2465552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4113351" y="3140968"/>
            <a:ext cx="1600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80913" y="3140968"/>
            <a:ext cx="4555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32621" y="2348880"/>
            <a:ext cx="4892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3</a:t>
            </a:r>
            <a:endParaRPr lang="ru-RU" altLang="ru-RU" sz="5400" b="1" dirty="0">
              <a:solidFill>
                <a:srgbClr val="00000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39552" y="2527981"/>
            <a:ext cx="235800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</a:rPr>
              <a:t>1 38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539552" y="1663080"/>
            <a:ext cx="2286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</a:rPr>
              <a:t>1 38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2033609" y="2339574"/>
            <a:ext cx="2286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000000"/>
                </a:solidFill>
                <a:latin typeface="Monotype Corsiva" pitchFamily="66" charset="0"/>
              </a:rPr>
              <a:t>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69122" y="1663675"/>
            <a:ext cx="7938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dirty="0">
                <a:solidFill>
                  <a:srgbClr val="000000"/>
                </a:solidFill>
                <a:latin typeface="Monotype Corsiva" pitchFamily="66" charset="0"/>
                <a:cs typeface="Arial" charset="0"/>
              </a:rPr>
              <a:t>46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1333061" y="3355281"/>
            <a:ext cx="685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 smtClean="0">
                <a:solidFill>
                  <a:srgbClr val="000000"/>
                </a:solidFill>
                <a:latin typeface="Monotype Corsiva" pitchFamily="66" charset="0"/>
              </a:rPr>
              <a:t>0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72" y="3318768"/>
            <a:ext cx="1597025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440" y="1663675"/>
            <a:ext cx="36513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768" y="2348880"/>
            <a:ext cx="1139825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27" y="2386176"/>
            <a:ext cx="377825" cy="3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9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" descr="MCj042811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9499"/>
            <a:ext cx="16017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Рисунок 1" descr="MCj042448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292600"/>
            <a:ext cx="13858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9"/>
          <p:cNvSpPr txBox="1">
            <a:spLocks noChangeArrowheads="1"/>
          </p:cNvSpPr>
          <p:nvPr/>
        </p:nvSpPr>
        <p:spPr bwMode="auto">
          <a:xfrm>
            <a:off x="4384779" y="1008183"/>
            <a:ext cx="3744913" cy="10858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dirty="0" smtClean="0">
                <a:solidFill>
                  <a:schemeClr val="bg1"/>
                </a:solidFill>
              </a:rPr>
              <a:t>Понял, могу объяснить другим</a:t>
            </a:r>
            <a:endParaRPr lang="ru-RU" altLang="ru-RU" sz="3200" dirty="0">
              <a:solidFill>
                <a:schemeClr val="bg1"/>
              </a:solidFill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3924300" y="2420938"/>
            <a:ext cx="4032250" cy="965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>
                <a:solidFill>
                  <a:schemeClr val="bg1"/>
                </a:solidFill>
              </a:rPr>
              <a:t>Понял, но нужен тренинг</a:t>
            </a:r>
          </a:p>
        </p:txBody>
      </p:sp>
      <p:sp>
        <p:nvSpPr>
          <p:cNvPr id="23558" name="Text Box 11"/>
          <p:cNvSpPr txBox="1">
            <a:spLocks noChangeArrowheads="1"/>
          </p:cNvSpPr>
          <p:nvPr/>
        </p:nvSpPr>
        <p:spPr bwMode="auto">
          <a:xfrm>
            <a:off x="4067175" y="4365625"/>
            <a:ext cx="4033838" cy="1179513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 smtClean="0">
                <a:solidFill>
                  <a:schemeClr val="bg1"/>
                </a:solidFill>
              </a:rPr>
              <a:t>Нужна</a:t>
            </a:r>
            <a:endParaRPr lang="ru-RU" altLang="ru-RU" sz="28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800" dirty="0">
                <a:solidFill>
                  <a:schemeClr val="bg1"/>
                </a:solidFill>
              </a:rPr>
              <a:t>консультация</a:t>
            </a:r>
          </a:p>
        </p:txBody>
      </p:sp>
      <p:sp>
        <p:nvSpPr>
          <p:cNvPr id="23559" name="Line 12"/>
          <p:cNvSpPr>
            <a:spLocks noChangeShapeType="1"/>
          </p:cNvSpPr>
          <p:nvPr/>
        </p:nvSpPr>
        <p:spPr bwMode="auto">
          <a:xfrm>
            <a:off x="2987675" y="4797425"/>
            <a:ext cx="36036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0" name="Line 13"/>
          <p:cNvSpPr>
            <a:spLocks noChangeShapeType="1"/>
          </p:cNvSpPr>
          <p:nvPr/>
        </p:nvSpPr>
        <p:spPr bwMode="auto">
          <a:xfrm>
            <a:off x="3059113" y="2708275"/>
            <a:ext cx="360362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14"/>
          <p:cNvSpPr>
            <a:spLocks noChangeShapeType="1"/>
          </p:cNvSpPr>
          <p:nvPr/>
        </p:nvSpPr>
        <p:spPr bwMode="auto">
          <a:xfrm>
            <a:off x="3059113" y="1125538"/>
            <a:ext cx="360362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8214">
            <a:off x="775857" y="583889"/>
            <a:ext cx="1302371" cy="1302371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008" y="692150"/>
            <a:ext cx="4048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64244" y="75898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endParaRPr lang="ru-RU" altLang="ru-RU" sz="32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779044" y="2529347"/>
            <a:ext cx="4032250" cy="1077218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t>Понял, но нужен тренинг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764244" y="4365625"/>
            <a:ext cx="4033838" cy="1323439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t>Нужна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t>консультация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05907" y="1297591"/>
            <a:ext cx="431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07" y="3055256"/>
            <a:ext cx="433387" cy="127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320" y="5027344"/>
            <a:ext cx="433387" cy="127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3779044" y="692149"/>
            <a:ext cx="4019038" cy="1077218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cs typeface="Arial" charset="0"/>
              </a:rPr>
              <a:t>Понял, могу объяснить другим</a:t>
            </a:r>
          </a:p>
        </p:txBody>
      </p:sp>
    </p:spTree>
    <p:extLst>
      <p:ext uri="{BB962C8B-B14F-4D97-AF65-F5344CB8AC3E}">
        <p14:creationId xmlns:p14="http://schemas.microsoft.com/office/powerpoint/2010/main" val="268238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756592" y="332656"/>
            <a:ext cx="10461848" cy="4525963"/>
          </a:xfrm>
        </p:spPr>
        <p:txBody>
          <a:bodyPr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i="1" kern="0" dirty="0">
                <a:solidFill>
                  <a:srgbClr val="002060"/>
                </a:solidFill>
                <a:latin typeface="Arial"/>
              </a:rPr>
              <a:t>«Знание – самое </a:t>
            </a:r>
            <a:endParaRPr lang="ru-RU" altLang="ru-RU" sz="4800" b="1" i="1" kern="0" dirty="0" smtClean="0">
              <a:solidFill>
                <a:srgbClr val="002060"/>
              </a:solidFill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i="1" kern="0" dirty="0" smtClean="0">
                <a:solidFill>
                  <a:srgbClr val="002060"/>
                </a:solidFill>
                <a:latin typeface="Arial"/>
              </a:rPr>
              <a:t>превосходное из владений</a:t>
            </a:r>
            <a:r>
              <a:rPr lang="ru-RU" altLang="ru-RU" sz="4800" b="1" i="1" kern="0" dirty="0">
                <a:solidFill>
                  <a:srgbClr val="002060"/>
                </a:solidFill>
                <a:latin typeface="Arial"/>
              </a:rPr>
              <a:t>. </a:t>
            </a:r>
            <a:endParaRPr lang="ru-RU" altLang="ru-RU" sz="4800" b="1" i="1" kern="0" dirty="0" smtClean="0">
              <a:solidFill>
                <a:srgbClr val="002060"/>
              </a:solidFill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i="1" kern="0" dirty="0" smtClean="0">
                <a:solidFill>
                  <a:srgbClr val="002060"/>
                </a:solidFill>
                <a:latin typeface="Arial"/>
              </a:rPr>
              <a:t>Все </a:t>
            </a:r>
            <a:r>
              <a:rPr lang="ru-RU" altLang="ru-RU" sz="4800" b="1" i="1" kern="0" dirty="0">
                <a:solidFill>
                  <a:srgbClr val="002060"/>
                </a:solidFill>
                <a:latin typeface="Arial"/>
              </a:rPr>
              <a:t>стремятся к нему, </a:t>
            </a:r>
            <a:endParaRPr lang="ru-RU" altLang="ru-RU" sz="4800" b="1" i="1" kern="0" dirty="0" smtClean="0">
              <a:solidFill>
                <a:srgbClr val="002060"/>
              </a:solidFill>
              <a:latin typeface="Arial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i="1" kern="0" dirty="0" smtClean="0">
                <a:solidFill>
                  <a:srgbClr val="002060"/>
                </a:solidFill>
                <a:latin typeface="Arial"/>
              </a:rPr>
              <a:t>само </a:t>
            </a:r>
            <a:r>
              <a:rPr lang="ru-RU" altLang="ru-RU" sz="4800" b="1" i="1" kern="0" dirty="0">
                <a:solidFill>
                  <a:srgbClr val="002060"/>
                </a:solidFill>
                <a:latin typeface="Arial"/>
              </a:rPr>
              <a:t>же оно не приходит».</a:t>
            </a:r>
            <a:endParaRPr lang="ru-RU" altLang="ru-RU" sz="4800" b="1" kern="0" dirty="0">
              <a:solidFill>
                <a:srgbClr val="002060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301208"/>
            <a:ext cx="39160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dirty="0" smtClean="0">
                <a:solidFill>
                  <a:srgbClr val="002060"/>
                </a:solidFill>
                <a:latin typeface="Arial" charset="0"/>
              </a:rPr>
              <a:t>  </a:t>
            </a:r>
            <a:r>
              <a:rPr lang="ru-RU" altLang="ru-RU" sz="4000" b="1" i="1" dirty="0" smtClean="0">
                <a:solidFill>
                  <a:srgbClr val="002060"/>
                </a:solidFill>
                <a:latin typeface="Arial" charset="0"/>
              </a:rPr>
              <a:t>Аль </a:t>
            </a:r>
            <a:r>
              <a:rPr lang="ru-RU" altLang="ru-RU" sz="4000" b="1" i="1" dirty="0">
                <a:solidFill>
                  <a:srgbClr val="002060"/>
                </a:solidFill>
                <a:latin typeface="Arial" charset="0"/>
              </a:rPr>
              <a:t>– Бируни</a:t>
            </a:r>
            <a:r>
              <a:rPr lang="ru-RU" altLang="ru-RU" sz="4000" dirty="0">
                <a:solidFill>
                  <a:srgbClr val="002060"/>
                </a:solidFill>
                <a:latin typeface="Arial" charset="0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1428750" cy="1905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193802"/>
              </p:ext>
            </p:extLst>
          </p:nvPr>
        </p:nvGraphicFramePr>
        <p:xfrm>
          <a:off x="539552" y="2060848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87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800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Русское лото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3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частное 640 и 8.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увеличьте в 5 раз.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произведение 20 и 6.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неизвестному числу прибавить 45, то получим 845. Найдите неизвестное число.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множитель 9, второй – 50, найдите произведение.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увеличьте на столько же.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100 больше 37?</a:t>
            </a:r>
          </a:p>
          <a:p>
            <a:pPr marL="624078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умножить на 30.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Устный счет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12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378295"/>
              </p:ext>
            </p:extLst>
          </p:nvPr>
        </p:nvGraphicFramePr>
        <p:xfrm>
          <a:off x="457200" y="1481138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87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800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350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80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90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Проверка</a:t>
            </a:r>
            <a:r>
              <a:rPr lang="ru-RU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6075" y="2957869"/>
            <a:ext cx="541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66075" y="1872533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2921169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54507" y="3454026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62991" y="2390752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4005064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930794" y="3454026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78566" y="2921169"/>
            <a:ext cx="49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ln w="18000">
                  <a:solidFill>
                    <a:srgbClr val="DA1F28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sz="40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818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12777"/>
            <a:ext cx="5832648" cy="1728192"/>
          </a:xfrm>
        </p:spPr>
        <p:txBody>
          <a:bodyPr/>
          <a:lstStyle/>
          <a:p>
            <a:pPr marL="109728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1. 85 17</a:t>
            </a:r>
          </a:p>
          <a:p>
            <a:pPr marL="109728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5</a:t>
            </a:r>
          </a:p>
          <a:p>
            <a:pPr marL="109728" indent="0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Проверка </a:t>
            </a:r>
            <a:endParaRPr lang="ru-RU" sz="6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982867" y="1412776"/>
            <a:ext cx="0" cy="1296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82867" y="1988840"/>
            <a:ext cx="11489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835696" y="3487136"/>
            <a:ext cx="0" cy="1454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835696" y="4214152"/>
            <a:ext cx="10801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3459" y="3487136"/>
            <a:ext cx="273215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9728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56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14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4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13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2170:70=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6480:90=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3240:60=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624:78=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u="sng" kern="0" dirty="0">
                <a:solidFill>
                  <a:srgbClr val="990000"/>
                </a:solidFill>
                <a:latin typeface="Arial"/>
              </a:rPr>
              <a:t>1 группа: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2170:70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6480:90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3240:60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u="sng" kern="0" dirty="0">
                <a:solidFill>
                  <a:srgbClr val="990000"/>
                </a:solidFill>
                <a:latin typeface="Arial"/>
              </a:rPr>
              <a:t>2группа:</a:t>
            </a:r>
          </a:p>
          <a:p>
            <a:pPr marL="342900" lvl="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4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624:78</a:t>
            </a:r>
            <a:endParaRPr lang="ru-RU" altLang="ru-RU" sz="48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5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SHITYP"/>
  <p:tag name="RESPONSE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ResponseDetails&quot; msdata:UseCurrentLocale=&quot;true&quot;&gt;&lt;xs:complexType&gt;&lt;xs:choice minOccurs=&quot;0&quot; maxOccurs=&quot;unbounded&quot;&gt;&lt;xs:element name=&quot;ResponseDetails&quot;&gt;&lt;xs:complexType&gt;&lt;xs:sequence&gt;&lt;xs:element name=&quot;Response_List_Id&quot; type=&quot;xs:string&quot; minOccurs=&quot;0&quot; /&gt;&lt;xs:element name=&quot;Activity_ID&quot; type=&quot;xs:string&quot; minOccurs=&quot;0&quot; /&gt;&lt;xs:element name=&quot;Response_List_Name&quot; type=&quot;xs:string&quot; minOccurs=&quot;0&quot; /&gt;&lt;xs:element name=&quot;Slide_Type&quot; type=&quot;xs:string&quot; minOccurs=&quot;0&quot; /&gt;&lt;xs:element name=&quot;Response_List&quot; type=&quot;xs:string&quot; minOccurs=&quot;0&quot; /&gt;&lt;/xs:sequence&gt;&lt;/xs:complexType&gt;&lt;/xs:element&gt;&lt;/xs:choice&gt;&lt;/xs:complexType&gt;&lt;/xs:element&gt;&lt;/xs:schema&gt;&lt;ResponseDetails&gt;&lt;Response_List_Id&gt;Default&lt;/Response_List_Id&gt;&lt;Activity_ID /&gt;&lt;Response_List_Name&gt;Default&lt;/Response_List_Name&gt;&lt;Slide_Type&gt;LikertScale&lt;/Slide_Type&gt;&lt;Response_List&gt;Strongly AgreeÜAgreeÜNeither Agree Nor DisagreeÜDisagreeÜStrongly Disagree&lt;/Response_List&gt;&lt;/ResponseDetails&gt;&lt;ResponseDetails&gt;&lt;Response_List_Id&gt;Custom1&lt;/Response_List_Id&gt;&lt;Activity_ID /&gt;&lt;Response_List_Name&gt;Custom1&lt;/Response_List_Name&gt;&lt;Slide_Type&gt;LikertScale&lt;/Slide_Type&gt;&lt;Response_List /&gt;&lt;/ResponseDetails&gt;&lt;ResponseDetails&gt;&lt;Response_List_Id&gt;Custom2&lt;/Response_List_Id&gt;&lt;Activity_ID /&gt;&lt;Response_List_Name&gt;Custom2&lt;/Response_List_Name&gt;&lt;Slide_Type&gt;LikertScale&lt;/Slide_Type&gt;&lt;Response_List /&gt;&lt;/ResponseDetails&gt;&lt;ResponseDetails&gt;&lt;Response_List_Id&gt;Custom3&lt;/Response_List_Id&gt;&lt;Activity_ID /&gt;&lt;Response_List_Name&gt;Custom3&lt;/Response_List_Name&gt;&lt;Slide_Type&gt;LikertScale&lt;/Slide_Type&gt;&lt;Response_List /&gt;&lt;/ResponseDetails&gt;&lt;ResponseDetails&gt;&lt;Response_List_Id&gt;Custom4&lt;/Response_List_Id&gt;&lt;Activity_ID /&gt;&lt;Response_List_Name&gt;Custom4&lt;/Response_List_Name&gt;&lt;Slide_Type&gt;LikertScale&lt;/Slide_Type&gt;&lt;Response_List /&gt;&lt;/ResponseDetails&gt;&lt;ResponseDetails&gt;&lt;Response_List_Id&gt;Custom5&lt;/Response_List_Id&gt;&lt;Activity_ID /&gt;&lt;Response_List_Name&gt;Custom5&lt;/Response_List_Name&gt;&lt;Slide_Type&gt;LikertScale&lt;/Slide_Type&gt;&lt;Response_List /&gt;&lt;/ResponseDetails&gt;&lt;ResponseDetails&gt;&lt;Response_List_Id&gt;Text&lt;/Response_List_Id&gt;&lt;Activity_ID /&gt;&lt;Response_List_Name&gt;Text (Essay)&lt;/Response_List_Name&gt;&lt;Slide_Type&gt;LikertScale&lt;/Slide_Type&gt;&lt;Response_List /&gt;&lt;/ResponseDetails&gt;&lt;/NewDataSet&gt;"/>
  <p:tag name="DEMOGRAPHIC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DemographicDetails&quot; msdata:UseCurrentLocale=&quot;true&quot;&gt;&lt;xs:complexType&gt;&lt;xs:choice minOccurs=&quot;0&quot; maxOccurs=&quot;unbounded&quot;&gt;&lt;xs:element name=&quot;DemographicDetails&quot;&gt;&lt;xs:complexType&gt;&lt;xs:sequence&gt;&lt;xs:element name=&quot;Demographic_Id&quot; type=&quot;xs:int&quot; minOccurs=&quot;0&quot; /&gt;&lt;xs:element name=&quot;Demographic_Value&quot; type=&quot;xs:string&quot; minOccurs=&quot;0&quot; /&gt;&lt;/xs:sequence&gt;&lt;/xs:complexType&gt;&lt;/xs:element&gt;&lt;/xs:choice&gt;&lt;/xs:complexType&gt;&lt;/xs:element&gt;&lt;/xs:schema&gt;&lt;DemographicDetails&gt;&lt;Demographic_Id&gt;1&lt;/Demographic_Id&gt;&lt;Demographic_Value&gt;Возраст&lt;/Demographic_Value&gt;&lt;/DemographicDetails&gt;&lt;DemographicDetails&gt;&lt;Demographic_Id&gt;2&lt;/Demographic_Id&gt;&lt;Demographic_Value&gt;Внешность&lt;/Demographic_Value&gt;&lt;/DemographicDetails&gt;&lt;DemographicDetails&gt;&lt;Demographic_Id&gt;3&lt;/Demographic_Id&gt;&lt;Demographic_Value&gt;Пол&lt;/Demographic_Value&gt;&lt;/DemographicDetails&gt;&lt;DemographicDetails&gt;&lt;Demographic_Id&gt;4&lt;/Demographic_Id&gt;&lt;Demographic_Value&gt;Язык&lt;/Demographic_Value&gt;&lt;/DemographicDetails&gt;&lt;DemographicDetails&gt;&lt;Demographic_Id&gt;5&lt;/Demographic_Id&gt;&lt;Demographic_Value&gt;Семейное положение&lt;/Demographic_Value&gt;&lt;/DemographicDetails&gt;&lt;DemographicDetails&gt;&lt;Demographic_Id&gt;6&lt;/Demographic_Id&gt;&lt;Demographic_Value&gt;Национальность&lt;/Demographic_Value&gt;&lt;/DemographicDetails&gt;&lt;DemographicDetails&gt;&lt;Demographic_Id&gt;7&lt;/Demographic_Id&gt;&lt;Demographic_Value&gt;оккупация&lt;/Demographic_Value&gt;&lt;/DemographicDetails&gt;&lt;DemographicDetails&gt;&lt;Demographic_Id&gt;8&lt;/Demographic_Id&gt;&lt;Demographic_Value&gt;религия&lt;/Demographic_Value&gt;&lt;/DemographicDetails&gt;&lt;/NewDataSe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PONSE_TIM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PONSE_TIME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383</TotalTime>
  <Words>921</Words>
  <Application>Microsoft Office PowerPoint</Application>
  <PresentationFormat>Экран (4:3)</PresentationFormat>
  <Paragraphs>265</Paragraphs>
  <Slides>22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3" baseType="lpstr">
      <vt:lpstr>MS Gothic</vt:lpstr>
      <vt:lpstr>Arial</vt:lpstr>
      <vt:lpstr>Calibri</vt:lpstr>
      <vt:lpstr>Lucida Sans Unicode</vt:lpstr>
      <vt:lpstr>Monotype Corsiva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Русское лото</vt:lpstr>
      <vt:lpstr>Устный счет</vt:lpstr>
      <vt:lpstr>Проверка </vt:lpstr>
      <vt:lpstr>Проверка </vt:lpstr>
      <vt:lpstr>Презентация PowerPoint</vt:lpstr>
      <vt:lpstr>Презентация PowerPoint</vt:lpstr>
      <vt:lpstr>Презентация PowerPoint</vt:lpstr>
      <vt:lpstr>Алгоритм деления:</vt:lpstr>
      <vt:lpstr>Алгоритм деления:</vt:lpstr>
      <vt:lpstr>Презентация PowerPoint</vt:lpstr>
      <vt:lpstr>Работа по учебнику</vt:lpstr>
      <vt:lpstr>Проверка </vt:lpstr>
      <vt:lpstr>Алгоритм деления:</vt:lpstr>
      <vt:lpstr>Презентация PowerPoint</vt:lpstr>
      <vt:lpstr>Проверка </vt:lpstr>
      <vt:lpstr>Самостоятельная работа</vt:lpstr>
      <vt:lpstr>Презентация PowerPoint</vt:lpstr>
      <vt:lpstr>Проверьте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многозначного числа на двузначное</dc:title>
  <dc:creator>папа</dc:creator>
  <cp:lastModifiedBy>каб 3</cp:lastModifiedBy>
  <cp:revision>41</cp:revision>
  <cp:lastPrinted>2015-10-09T11:26:47Z</cp:lastPrinted>
  <dcterms:created xsi:type="dcterms:W3CDTF">2015-04-09T20:20:09Z</dcterms:created>
  <dcterms:modified xsi:type="dcterms:W3CDTF">2021-11-17T13:42:06Z</dcterms:modified>
</cp:coreProperties>
</file>