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72" r:id="rId4"/>
    <p:sldId id="271" r:id="rId5"/>
    <p:sldId id="270" r:id="rId6"/>
    <p:sldId id="269" r:id="rId7"/>
    <p:sldId id="258" r:id="rId8"/>
    <p:sldId id="273" r:id="rId9"/>
    <p:sldId id="259" r:id="rId10"/>
    <p:sldId id="260" r:id="rId11"/>
    <p:sldId id="274" r:id="rId12"/>
    <p:sldId id="261" r:id="rId13"/>
    <p:sldId id="275" r:id="rId14"/>
    <p:sldId id="276" r:id="rId15"/>
    <p:sldId id="262" r:id="rId16"/>
    <p:sldId id="267" r:id="rId17"/>
    <p:sldId id="277" r:id="rId18"/>
    <p:sldId id="263" r:id="rId19"/>
    <p:sldId id="268" r:id="rId20"/>
    <p:sldId id="265" r:id="rId21"/>
    <p:sldId id="278" r:id="rId22"/>
  </p:sldIdLst>
  <p:sldSz cx="9144000" cy="6858000" type="screen4x3"/>
  <p:notesSz cx="6858000" cy="9144000"/>
  <p:custDataLst>
    <p:tags r:id="rId2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381" autoAdjust="0"/>
  </p:normalViewPr>
  <p:slideViewPr>
    <p:cSldViewPr>
      <p:cViewPr varScale="1">
        <p:scale>
          <a:sx n="105" d="100"/>
          <a:sy n="105" d="100"/>
        </p:scale>
        <p:origin x="179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68B1821-6DB5-4FFD-87CC-E7934B8D1070}" type="datetimeFigureOut">
              <a:rPr lang="ru-RU" smtClean="0"/>
              <a:t>06.06.2024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307D300-0A72-4BFF-BD2F-C6E34FC5077D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5910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1821-6DB5-4FFD-87CC-E7934B8D1070}" type="datetimeFigureOut">
              <a:rPr lang="ru-RU" smtClean="0"/>
              <a:t>06.06.2024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7D300-0A72-4BFF-BD2F-C6E34FC50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260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1821-6DB5-4FFD-87CC-E7934B8D1070}" type="datetimeFigureOut">
              <a:rPr lang="ru-RU" smtClean="0"/>
              <a:t>06.06.2024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7D300-0A72-4BFF-BD2F-C6E34FC50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028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1821-6DB5-4FFD-87CC-E7934B8D1070}" type="datetimeFigureOut">
              <a:rPr lang="ru-RU" smtClean="0"/>
              <a:t>06.06.2024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7D300-0A72-4BFF-BD2F-C6E34FC50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883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1821-6DB5-4FFD-87CC-E7934B8D1070}" type="datetimeFigureOut">
              <a:rPr lang="ru-RU" smtClean="0"/>
              <a:t>06.06.2024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7D300-0A72-4BFF-BD2F-C6E34FC5077D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6039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1821-6DB5-4FFD-87CC-E7934B8D1070}" type="datetimeFigureOut">
              <a:rPr lang="ru-RU" smtClean="0"/>
              <a:t>06.06.2024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7D300-0A72-4BFF-BD2F-C6E34FC50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9090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1821-6DB5-4FFD-87CC-E7934B8D1070}" type="datetimeFigureOut">
              <a:rPr lang="ru-RU" smtClean="0"/>
              <a:t>06.06.2024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7D300-0A72-4BFF-BD2F-C6E34FC50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9982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1821-6DB5-4FFD-87CC-E7934B8D1070}" type="datetimeFigureOut">
              <a:rPr lang="ru-RU" smtClean="0"/>
              <a:t>06.06.2024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7D300-0A72-4BFF-BD2F-C6E34FC50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625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1821-6DB5-4FFD-87CC-E7934B8D1070}" type="datetimeFigureOut">
              <a:rPr lang="ru-RU" smtClean="0"/>
              <a:t>06.06.2024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7D300-0A72-4BFF-BD2F-C6E34FC50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8525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1821-6DB5-4FFD-87CC-E7934B8D1070}" type="datetimeFigureOut">
              <a:rPr lang="ru-RU" smtClean="0"/>
              <a:t>06.06.2024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7D300-0A72-4BFF-BD2F-C6E34FC50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6319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1821-6DB5-4FFD-87CC-E7934B8D1070}" type="datetimeFigureOut">
              <a:rPr lang="ru-RU" smtClean="0"/>
              <a:t>06.06.2024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7D300-0A72-4BFF-BD2F-C6E34FC50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8075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A68B1821-6DB5-4FFD-87CC-E7934B8D1070}" type="datetimeFigureOut">
              <a:rPr lang="ru-RU" smtClean="0"/>
              <a:t>06.06.2024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0307D300-0A72-4BFF-BD2F-C6E34FC50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2695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cdn.static1.rtr-vesti.ru/vh/pictures/gallery/800/906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2485" y="620688"/>
            <a:ext cx="7475220" cy="2592288"/>
          </a:xfrm>
        </p:spPr>
        <p:txBody>
          <a:bodyPr>
            <a:norm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ЗНАКИ ПРЕПИНАНИЯ </a:t>
            </a:r>
            <a:b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ПРОСТОМ ОСЛОЖНЁННОМ</a:t>
            </a:r>
            <a:b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ПРЕДЛОЖЕНИИ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3933056"/>
            <a:ext cx="6192688" cy="1512168"/>
          </a:xfrm>
        </p:spPr>
        <p:txBody>
          <a:bodyPr>
            <a:noAutofit/>
          </a:bodyPr>
          <a:lstStyle/>
          <a:p>
            <a:pPr algn="r"/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1828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1" y="152636"/>
            <a:ext cx="6264695" cy="6516724"/>
          </a:xfrm>
        </p:spPr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Однородные члены, 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соединённые двойными союзами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ru-RU" sz="1400" b="1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ts val="600"/>
              </a:spcBef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Вид большой реки представляет                не только величественное но и страшное зрелище.</a:t>
            </a:r>
          </a:p>
          <a:p>
            <a:pPr marL="0" indent="0" algn="just">
              <a:lnSpc>
                <a:spcPct val="100000"/>
              </a:lnSpc>
              <a:spcBef>
                <a:spcPts val="600"/>
              </a:spcBef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Все окна как в барском доме так и                 в людских отворены настежь.</a:t>
            </a:r>
          </a:p>
          <a:p>
            <a:pPr marL="0" indent="0" algn="just">
              <a:lnSpc>
                <a:spcPct val="100000"/>
              </a:lnSpc>
              <a:spcBef>
                <a:spcPts val="600"/>
              </a:spcBef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 тишине ожидания примешивался    не столько слышимый сколько угадываемый шум движения поезда.</a:t>
            </a:r>
          </a:p>
          <a:p>
            <a:pPr marL="0" indent="0" algn="just">
              <a:lnSpc>
                <a:spcPct val="100000"/>
              </a:lnSpc>
              <a:spcBef>
                <a:spcPts val="600"/>
              </a:spcBef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Алевтины Васильевны хотя и привычна но тяжела была власть Ерофея Кузьмича.</a:t>
            </a: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6516217" y="332656"/>
            <a:ext cx="0" cy="58326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6804248" y="14799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5927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4096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Обобщающие слова 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однородных членах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2732" y="1340768"/>
            <a:ext cx="8529748" cy="5184576"/>
          </a:xfrm>
        </p:spPr>
        <p:txBody>
          <a:bodyPr/>
          <a:lstStyle/>
          <a:p>
            <a:endParaRPr lang="ru-RU" dirty="0" smtClean="0"/>
          </a:p>
          <a:p>
            <a:pPr marL="34290" indent="0">
              <a:buNone/>
            </a:pPr>
            <a:r>
              <a:rPr lang="ru-RU" dirty="0" smtClean="0"/>
              <a:t>              :            ,           ,           .                                         ,             ,              -            .</a:t>
            </a:r>
          </a:p>
          <a:p>
            <a:pPr marL="34290" indent="0">
              <a:buNone/>
            </a:pPr>
            <a:endParaRPr lang="ru-RU" dirty="0"/>
          </a:p>
          <a:p>
            <a:pPr marL="34290" indent="0">
              <a:buNone/>
            </a:pPr>
            <a:r>
              <a:rPr lang="ru-RU" dirty="0" smtClean="0"/>
              <a:t>                                                      :             ,            ,              - …. </a:t>
            </a:r>
          </a:p>
          <a:p>
            <a:pPr marL="34290" indent="0">
              <a:buNone/>
            </a:pPr>
            <a:endParaRPr lang="ru-RU" dirty="0"/>
          </a:p>
          <a:p>
            <a:pPr marL="34290" indent="0">
              <a:buNone/>
            </a:pPr>
            <a:endParaRPr lang="ru-RU" dirty="0" smtClean="0"/>
          </a:p>
          <a:p>
            <a:pPr marL="3429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, вв. сл.:            ,             ,             .                      ,            ,             - </a:t>
            </a:r>
            <a:r>
              <a:rPr lang="ru-RU" dirty="0" err="1" smtClean="0"/>
              <a:t>вв.сл</a:t>
            </a:r>
            <a:r>
              <a:rPr lang="ru-RU" dirty="0" smtClean="0"/>
              <a:t>.,            .     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617372" y="1649117"/>
            <a:ext cx="504056" cy="504056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349853" y="1649117"/>
            <a:ext cx="504056" cy="504056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965121" y="1649117"/>
            <a:ext cx="504056" cy="504056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617098" y="1649117"/>
            <a:ext cx="504056" cy="504056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730366" y="1670185"/>
            <a:ext cx="504056" cy="504056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914034" y="3578070"/>
            <a:ext cx="504056" cy="504056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157950" y="3584600"/>
            <a:ext cx="504056" cy="504056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707829" y="3578070"/>
            <a:ext cx="504056" cy="504056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4768639" y="2503658"/>
            <a:ext cx="504056" cy="504056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4098663" y="2493157"/>
            <a:ext cx="504056" cy="504056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3387696" y="2474165"/>
            <a:ext cx="504056" cy="504056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2716726" y="2461522"/>
            <a:ext cx="504056" cy="504056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893765" y="1672292"/>
            <a:ext cx="504056" cy="504056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6145492" y="1670185"/>
            <a:ext cx="504056" cy="504056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5413760" y="1670185"/>
            <a:ext cx="504056" cy="504056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3604164" y="3584600"/>
            <a:ext cx="504056" cy="504056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7657046" y="3571111"/>
            <a:ext cx="504056" cy="504056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6121792" y="3571111"/>
            <a:ext cx="504056" cy="504056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5411554" y="3571111"/>
            <a:ext cx="504056" cy="504056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4798350" y="3578070"/>
            <a:ext cx="504056" cy="504056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744947" y="1757129"/>
            <a:ext cx="252028" cy="288032"/>
          </a:xfrm>
          <a:prstGeom prst="ellips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2842740" y="2569534"/>
            <a:ext cx="252028" cy="288032"/>
          </a:xfrm>
          <a:prstGeom prst="ellips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7019779" y="1788012"/>
            <a:ext cx="252028" cy="288032"/>
          </a:xfrm>
          <a:prstGeom prst="ellips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7783060" y="3678165"/>
            <a:ext cx="252028" cy="288032"/>
          </a:xfrm>
          <a:prstGeom prst="ellips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827725" y="3679123"/>
            <a:ext cx="252028" cy="288032"/>
          </a:xfrm>
          <a:prstGeom prst="ellips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597795" y="4245855"/>
            <a:ext cx="37706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u="sng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Вводные слова:</a:t>
            </a:r>
          </a:p>
          <a:p>
            <a:pPr algn="ctr"/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как-то, например, а именно</a:t>
            </a: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302405" y="4245031"/>
            <a:ext cx="38878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u="sng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Вводные слова:</a:t>
            </a:r>
          </a:p>
          <a:p>
            <a:pPr algn="ctr"/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словом, одним словом, короче говоря</a:t>
            </a: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9595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1" y="332656"/>
            <a:ext cx="5832647" cy="6192688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Лошади с заиндевевшими боками везли разный хозяйственный груз сено дрова глину.</a:t>
            </a:r>
          </a:p>
          <a:p>
            <a:pPr algn="just"/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Гости говорили о многих приятных и полезных вещах как-то о природе о собаках о пшенице.</a:t>
            </a:r>
          </a:p>
          <a:p>
            <a:pPr algn="just"/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Из подвалов и погребов из чуланов и чердаков выползли отовсюду перепуганные крестьяне.</a:t>
            </a:r>
          </a:p>
          <a:p>
            <a:pPr algn="just"/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Ни столба ни стога ни забора словом ничего не было видно.</a:t>
            </a:r>
          </a:p>
          <a:p>
            <a:pPr algn="just"/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Много интересных произведений рассказов очерков повестей опубликовано в последнем номере журнала.</a:t>
            </a: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6228185" y="332656"/>
            <a:ext cx="0" cy="61926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6804248" y="14799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4496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31483"/>
            <a:ext cx="5832647" cy="6192688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Ничего не было слышно ни голосов людей ни пения птиц.</a:t>
            </a:r>
          </a:p>
          <a:p>
            <a:pPr algn="just"/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лавке продаются стеклянные игрушки как-то уточки дудочки брызгалки.</a:t>
            </a:r>
          </a:p>
          <a:p>
            <a:pPr algn="just"/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Стол кресла стулья всё было самого беспокойного свойства.</a:t>
            </a:r>
          </a:p>
          <a:p>
            <a:pPr algn="just"/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траве на соломинках словом всюду блестела роса.</a:t>
            </a:r>
          </a:p>
          <a:p>
            <a:pPr algn="just"/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Миллионы людей французов чехов русских украинцев белорусов узбеков азербайджанцев вдоль и поперёк прошагали Европу и увидели все преступления фашизма.</a:t>
            </a: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6228185" y="332656"/>
            <a:ext cx="0" cy="61926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6804248" y="14799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3780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4582" y="260648"/>
            <a:ext cx="7406640" cy="3711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Обособленные определения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836712"/>
            <a:ext cx="8568952" cy="5688632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Причастный оборот или прилагательное                                 с зависимыми словами после определяемого слова:</a:t>
            </a:r>
          </a:p>
          <a:p>
            <a:pPr marL="34290" indent="0" algn="ctr">
              <a:buNone/>
            </a:pPr>
            <a:r>
              <a:rPr lang="ru-RU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крыльца стояло несколько повозок, </a:t>
            </a:r>
            <a:r>
              <a:rPr lang="ru-RU" sz="2800" i="1" u="wavy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запряжённых гуськом.</a:t>
            </a: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Любое определение, если оно относится к личному местоимению: 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</a:t>
            </a:r>
            <a:r>
              <a:rPr lang="ru-RU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бросились за нами, </a:t>
            </a:r>
            <a:r>
              <a:rPr lang="ru-RU" sz="2800" i="1" u="wavy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очарованные</a:t>
            </a:r>
            <a:r>
              <a:rPr lang="ru-RU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имеет добавочное значение причины:</a:t>
            </a:r>
          </a:p>
          <a:p>
            <a:pPr marL="34290" indent="0" algn="ctr">
              <a:buNone/>
            </a:pPr>
            <a:r>
              <a:rPr lang="ru-RU" sz="2800" i="1" u="wavy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Привлечённые светом</a:t>
            </a:r>
            <a:r>
              <a:rPr lang="ru-RU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бабочки</a:t>
            </a:r>
            <a:r>
              <a:rPr lang="ru-RU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прилетели и кружились около фонарей.</a:t>
            </a: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Определение оторвано от определяемого слова одним или несколькими словами:</a:t>
            </a:r>
          </a:p>
          <a:p>
            <a:pPr marL="34290" indent="0" algn="ctr">
              <a:buNone/>
            </a:pPr>
            <a:r>
              <a:rPr lang="ru-RU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марте, </a:t>
            </a:r>
            <a:r>
              <a:rPr lang="ru-RU" sz="2800" i="1" u="wavy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овеянные первой оттепелью</a:t>
            </a:r>
            <a:r>
              <a:rPr lang="ru-RU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хорошо пахнут вишнёвые </a:t>
            </a:r>
            <a:r>
              <a:rPr lang="ru-RU" sz="28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сады</a:t>
            </a:r>
            <a:r>
              <a:rPr lang="ru-RU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4049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6142456" cy="6336704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Науки чуждые музыке были постылы мне.</a:t>
            </a:r>
          </a:p>
          <a:p>
            <a:pPr algn="just"/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Небольшой армячок надетый внакидку чуть держался на узеньких плечах мальчика.</a:t>
            </a:r>
          </a:p>
          <a:p>
            <a:pPr algn="just"/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Поражённая внезапностью печального открытия девочка горько заплакала.</a:t>
            </a:r>
          </a:p>
          <a:p>
            <a:pPr algn="just"/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Совершенно обессиленный мальчик присел.</a:t>
            </a:r>
          </a:p>
          <a:p>
            <a:pPr algn="just"/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Шёпот ветвей раздавался отчётливо ничем не отдалённый и не прикрытый.</a:t>
            </a:r>
          </a:p>
          <a:p>
            <a:pPr algn="just"/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Небо раскрылось в вышине прозрачно-льдистое и голубое.</a:t>
            </a:r>
          </a:p>
          <a:p>
            <a:pPr marL="34290" indent="0" algn="just">
              <a:buNone/>
            </a:pP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6321968" y="260648"/>
            <a:ext cx="8254" cy="63367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804248" y="14799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347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46255"/>
            <a:ext cx="5544616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4625" indent="-174625" algn="just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Окрестность исчезла во мгле мутной и жёлтой.</a:t>
            </a:r>
          </a:p>
          <a:p>
            <a:pPr marL="174625" indent="-174625" algn="just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Две барышни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сильно взволнованные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подбежали ко мне с вопросами.</a:t>
            </a:r>
          </a:p>
          <a:p>
            <a:pPr marL="174625" indent="-174625" algn="just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Сконфуженный Миронов поклонился его спине.</a:t>
            </a:r>
          </a:p>
          <a:p>
            <a:pPr marL="174625" indent="-174625" algn="just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Отобранные для выставки картины скоро будут экспонироваться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174625" indent="-174625" algn="just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Высокие стены каньона очень узкого в этом месте были круты для подъёма.</a:t>
            </a:r>
          </a:p>
          <a:p>
            <a:pPr marL="174625" indent="-174625" algn="just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Вечером усталый я возвращался домой.</a:t>
            </a: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5940152" y="404664"/>
            <a:ext cx="0" cy="55446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6804248" y="14799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8952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46255"/>
            <a:ext cx="5544616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4625" indent="-174625" algn="just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Сорванная с деревьев листва закружилась в вихре и стала подниматься кверху.</a:t>
            </a:r>
          </a:p>
          <a:p>
            <a:pPr marL="174625" indent="-174625" algn="just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Ворота крепости выходившие                 на Фонтанку распахнулись, и сани запряжённые тройкой понеслись стремительной рысью.</a:t>
            </a:r>
          </a:p>
          <a:p>
            <a:pPr marL="174625" indent="-174625" algn="just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Издалека заглушённый расстоянием доносился топот стреноженных коней.</a:t>
            </a:r>
          </a:p>
          <a:p>
            <a:pPr marL="174625" indent="-174625" algn="just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высшей степени холодно-любезный он умел держать людей на расстоянии.</a:t>
            </a:r>
          </a:p>
          <a:p>
            <a:pPr marL="174625" indent="-174625" algn="just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земле подгоняемый порывами ветра полз тяжёлый туман.</a:t>
            </a: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5940152" y="260648"/>
            <a:ext cx="0" cy="64412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6372200" y="26064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000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87896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Обособленные обстоятельства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794" y="670384"/>
            <a:ext cx="6192688" cy="6187616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 иногда присмиреет сидя возле няньки и смотрит на всё так внимательно.</a:t>
            </a:r>
          </a:p>
          <a:p>
            <a:pPr algn="just"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Ворча и оглядываясь Каштанка вошла                   в комнату.</a:t>
            </a:r>
          </a:p>
          <a:p>
            <a:pPr algn="just"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Временами по реке пробегала лёгкая зыбь сверкая на солнце.</a:t>
            </a:r>
          </a:p>
          <a:p>
            <a:pPr algn="just"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Однажды в лесу я провалился в глубокую яму распоров себе бок и поранив затылок.</a:t>
            </a:r>
          </a:p>
          <a:p>
            <a:pPr algn="just"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Будучи генералом он не считался                            с мнением подчинённых.</a:t>
            </a:r>
          </a:p>
          <a:p>
            <a:pPr algn="just"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НО: Ужинали не спеша и почти молча.</a:t>
            </a:r>
          </a:p>
          <a:p>
            <a:pPr algn="just"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НО: Ученик отвечал на вопросы                                  не задумываясь.</a:t>
            </a:r>
          </a:p>
          <a:p>
            <a:pPr algn="just"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НО: Слушатели сидели затаив дыхание.</a:t>
            </a: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6300192" y="715008"/>
            <a:ext cx="30290" cy="59543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637131" y="583253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6248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3122712"/>
            <a:ext cx="2862235" cy="34746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12968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Расставьте недостающие знаки препинания.</a:t>
            </a:r>
            <a:br>
              <a:rPr lang="ru-RU" sz="3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 Суворов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496944" cy="5544616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Суворов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детства мечтал стать военным.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Однако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был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слабым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болезненным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ребёнком. Маленький Саша начал закаляться. Он много ходил 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хорошо научился ездить верхом. </a:t>
            </a:r>
            <a:endParaRPr lang="ru-RU" sz="24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Будучи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любознательным мальчик с жадностью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читал жизнеописания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великих полководцев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прошлого 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Александра Македонского Ганнибала 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Юлия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Цезаря и в мечтах неоднократно </a:t>
            </a:r>
            <a:endParaRPr lang="ru-RU" sz="24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видел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себя на бранном поле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 </a:t>
            </a:r>
            <a:endParaRPr lang="ru-RU" sz="24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детской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появляются предметы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относящиеся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военному делу планы сражений карты глобусы.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ru-RU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8228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503920" cy="57606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Тире между подлежащим и сказуемым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365" y="572592"/>
            <a:ext cx="6294172" cy="5760640"/>
          </a:xfrm>
        </p:spPr>
        <p:txBody>
          <a:bodyPr>
            <a:noAutofit/>
          </a:bodyPr>
          <a:lstStyle/>
          <a:p>
            <a:pPr indent="0" algn="just">
              <a:lnSpc>
                <a:spcPct val="150000"/>
              </a:lnSpc>
              <a:spcBef>
                <a:spcPts val="0"/>
              </a:spcBef>
            </a:pPr>
            <a:r>
              <a:rPr lang="ru-RU" sz="2800" dirty="0" smtClean="0"/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Геология наука о строении составе и истории земной коры.</a:t>
            </a:r>
          </a:p>
          <a:p>
            <a:pPr indent="0" algn="just">
              <a:lnSpc>
                <a:spcPct val="150000"/>
              </a:lnSpc>
              <a:spcBef>
                <a:spcPts val="0"/>
              </a:spcBef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Правда свет разума.</a:t>
            </a:r>
          </a:p>
          <a:p>
            <a:pPr indent="0" algn="just">
              <a:lnSpc>
                <a:spcPct val="150000"/>
              </a:lnSpc>
              <a:spcBef>
                <a:spcPts val="0"/>
              </a:spcBef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Услуга в дружбе вещь святая.</a:t>
            </a:r>
          </a:p>
          <a:p>
            <a:pPr indent="0" algn="just">
              <a:lnSpc>
                <a:spcPct val="150000"/>
              </a:lnSpc>
              <a:spcBef>
                <a:spcPts val="0"/>
              </a:spcBef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Лень и трусость самые дурные пороки.</a:t>
            </a:r>
          </a:p>
          <a:p>
            <a:pPr indent="0" algn="just">
              <a:lnSpc>
                <a:spcPct val="150000"/>
              </a:lnSpc>
              <a:spcBef>
                <a:spcPts val="0"/>
              </a:spcBef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Лучшие друзья это люди, которые не любят говорить, но умеют понятно молчать.</a:t>
            </a:r>
          </a:p>
          <a:p>
            <a:pPr indent="0" algn="just">
              <a:lnSpc>
                <a:spcPct val="150000"/>
              </a:lnSpc>
              <a:spcBef>
                <a:spcPts val="0"/>
              </a:spcBef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лётчиков наших такая порука, такое заветное правило есть: врага уничтожить большая заслуга, но друга спасти это высшая честь.</a:t>
            </a:r>
          </a:p>
          <a:p>
            <a:pPr marL="34290" indent="0" algn="just">
              <a:lnSpc>
                <a:spcPct val="100000"/>
              </a:lnSpc>
              <a:buNone/>
            </a:pPr>
            <a:endParaRPr lang="ru-RU" sz="28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6516216" y="1052736"/>
            <a:ext cx="0" cy="5400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6473684" y="1412776"/>
            <a:ext cx="249080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ru-RU" sz="2000" b="1" u="sng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- </a:t>
            </a:r>
            <a:r>
              <a:rPr lang="ru-RU" sz="2000" b="1" u="dbl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СУЩ. </a:t>
            </a:r>
            <a:endParaRPr lang="ru-RU" sz="2000" u="dbl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200000"/>
              </a:lnSpc>
            </a:pP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</a:p>
          <a:p>
            <a:pPr algn="ctr">
              <a:lnSpc>
                <a:spcPct val="200000"/>
              </a:lnSpc>
            </a:pP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</a:t>
            </a:r>
          </a:p>
          <a:p>
            <a:pPr algn="ctr">
              <a:lnSpc>
                <a:spcPct val="200000"/>
              </a:lnSpc>
            </a:pP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ЭТО, ЗНАЧИТ, ВОТ, ЭТО ЗНАЧИТ, </a:t>
            </a:r>
          </a:p>
          <a:p>
            <a:pPr algn="ctr">
              <a:lnSpc>
                <a:spcPct val="200000"/>
              </a:lnSpc>
            </a:pP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ВОТ</a:t>
            </a:r>
          </a:p>
        </p:txBody>
      </p:sp>
    </p:spTree>
    <p:extLst>
      <p:ext uri="{BB962C8B-B14F-4D97-AF65-F5344CB8AC3E}">
        <p14:creationId xmlns:p14="http://schemas.microsoft.com/office/powerpoint/2010/main" val="3852054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712968" cy="6552728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Ни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уговоры ни убеждения ни угрозы родителей ничто не могло отклонить Александра от намеченной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цели. Суворов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добился своего.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окреп и вскоре поступил на военную службу.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С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этого момента начинается новая жизнь гениального русского полководца полная трудов и величия.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Семьдесят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 прожил Суворов.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Более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пятидесяти из них он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провел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армии.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службу простым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солдатом а окончил фельдмаршалом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генералиссимусом.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Тридцать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пять больших боев и сражений провел Суворов.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каждом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них он был победителем. </a:t>
            </a:r>
          </a:p>
        </p:txBody>
      </p:sp>
    </p:spTree>
    <p:extLst>
      <p:ext uri="{BB962C8B-B14F-4D97-AF65-F5344CB8AC3E}">
        <p14:creationId xmlns:p14="http://schemas.microsoft.com/office/powerpoint/2010/main" val="3558644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58715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6114" y="1340768"/>
            <a:ext cx="8208911" cy="4038600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Розенталь Д.Э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язык. Пособие для поступающих в вузы. – М., 1967.</a:t>
            </a: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Русский язык на отлично. Правила и упражнения/ Д.Э. Розенталь. – М., 2009.</a:t>
            </a: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Алексеев С. Рассказы о Суворове.  - М., 1986.</a:t>
            </a: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cdn.static1.rtr-vesti.ru/vh/pictures/gallery/800/906.jpg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" indent="0" algn="just">
              <a:buNone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" indent="0" algn="just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051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5904656" cy="6094556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Долг наш защищать крепость.</a:t>
            </a:r>
          </a:p>
          <a:p>
            <a:pPr algn="just">
              <a:lnSpc>
                <a:spcPct val="15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Назначение каждого человека развивать  в себе всё человеческое.</a:t>
            </a:r>
          </a:p>
          <a:p>
            <a:pPr algn="just">
              <a:lnSpc>
                <a:spcPct val="15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Девятью сорок триста шестьдесят.</a:t>
            </a:r>
          </a:p>
          <a:p>
            <a:pPr algn="just">
              <a:lnSpc>
                <a:spcPct val="150000"/>
              </a:lnSpc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Жизнь прожить не поле перейти.</a:t>
            </a:r>
          </a:p>
          <a:p>
            <a:pPr algn="just">
              <a:lnSpc>
                <a:spcPct val="150000"/>
              </a:lnSpc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Дело чести оправдать доверие.</a:t>
            </a:r>
          </a:p>
          <a:p>
            <a:pPr algn="just">
              <a:lnSpc>
                <a:spcPct val="150000"/>
              </a:lnSpc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Ходить в лес удовольствие.</a:t>
            </a:r>
          </a:p>
          <a:p>
            <a:pPr algn="just">
              <a:lnSpc>
                <a:spcPct val="150000"/>
              </a:lnSpc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Говорить с вами слова тратить.</a:t>
            </a:r>
          </a:p>
          <a:p>
            <a:pPr algn="just">
              <a:lnSpc>
                <a:spcPct val="15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Мой долг предостеречь тебя от ошибки.</a:t>
            </a:r>
          </a:p>
          <a:p>
            <a:pPr algn="just">
              <a:lnSpc>
                <a:spcPct val="150000"/>
              </a:lnSpc>
            </a:pP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72200" y="402499"/>
            <a:ext cx="2490804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СУЩ. – ФРАЗЕОЛОГИЗМ.</a:t>
            </a:r>
          </a:p>
          <a:p>
            <a:pPr algn="ctr"/>
            <a:endParaRPr lang="ru-RU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СУЩ. – ИНФИНИТИВ.</a:t>
            </a:r>
          </a:p>
          <a:p>
            <a:pPr algn="ctr">
              <a:lnSpc>
                <a:spcPct val="200000"/>
              </a:lnSpc>
            </a:pP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ЧИСЛ. – ЧИСЛ.</a:t>
            </a:r>
          </a:p>
          <a:p>
            <a:pPr algn="ctr">
              <a:lnSpc>
                <a:spcPct val="200000"/>
              </a:lnSpc>
            </a:pP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ИНФИН. – ИНФИН.</a:t>
            </a:r>
          </a:p>
          <a:p>
            <a:pPr algn="ctr">
              <a:lnSpc>
                <a:spcPct val="200000"/>
              </a:lnSpc>
            </a:pP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</a:t>
            </a:r>
          </a:p>
          <a:p>
            <a:pPr algn="ctr">
              <a:lnSpc>
                <a:spcPct val="200000"/>
              </a:lnSpc>
            </a:pP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ЭТО, ЗНАЧИТ, ВОТ, ЭТО ЗНАЧИТ, </a:t>
            </a:r>
          </a:p>
          <a:p>
            <a:pPr algn="ctr">
              <a:lnSpc>
                <a:spcPct val="200000"/>
              </a:lnSpc>
            </a:pP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ВОТ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372200" y="476672"/>
            <a:ext cx="0" cy="60486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106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8680" y="260648"/>
            <a:ext cx="7406640" cy="58715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Тире не ставится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856070"/>
            <a:ext cx="8784976" cy="5885297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СУЩ. (им. п.) 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СУЩ. (им. п.): </a:t>
            </a:r>
          </a:p>
          <a:p>
            <a:pPr marL="34290" indent="0" algn="ctr">
              <a:buNone/>
            </a:pPr>
            <a:r>
              <a:rPr lang="ru-RU" sz="2800" i="1" u="sng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Старость</a:t>
            </a:r>
            <a:r>
              <a:rPr lang="ru-RU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u="dbl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радость</a:t>
            </a:r>
            <a:r>
              <a:rPr lang="ru-RU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СУЩ. (им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 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СУЩ. (им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.):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" indent="0" algn="ctr">
              <a:buNone/>
            </a:pPr>
            <a:r>
              <a:rPr lang="ru-RU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Ваша </a:t>
            </a:r>
            <a:r>
              <a:rPr lang="ru-RU" sz="2800" i="1" u="sng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болезнь</a:t>
            </a:r>
            <a:r>
              <a:rPr lang="ru-RU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u="dbl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 следствие</a:t>
            </a:r>
            <a:r>
              <a:rPr lang="ru-RU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плохого климата.</a:t>
            </a:r>
          </a:p>
          <a:p>
            <a:pPr algn="just"/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 подлежащим и сказуемым стоит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союз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как, словно, будто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частица, наречие или вводное слово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4290" indent="0" algn="ctr">
              <a:buNone/>
            </a:pPr>
            <a:r>
              <a:rPr lang="ru-RU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Льды как льды.</a:t>
            </a:r>
          </a:p>
          <a:p>
            <a:pPr marL="34290" indent="0" algn="ctr">
              <a:buNone/>
            </a:pPr>
            <a:r>
              <a:rPr lang="ru-RU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Ртуть тоже металл.</a:t>
            </a:r>
          </a:p>
          <a:p>
            <a:pPr marL="34290" indent="0" algn="ctr">
              <a:buNone/>
            </a:pPr>
            <a:r>
              <a:rPr lang="ru-RU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Кино по-прежнему самый массовый вид искусства.</a:t>
            </a:r>
            <a:endParaRPr lang="ru-RU" sz="2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Подлежащее выражено личным местоимением: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" indent="0" algn="ctr">
              <a:buNone/>
            </a:pPr>
            <a:r>
              <a:rPr lang="ru-RU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врач.</a:t>
            </a:r>
          </a:p>
          <a:p>
            <a:pPr algn="just"/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Сказуемое выражено прилагательным: </a:t>
            </a:r>
          </a:p>
          <a:p>
            <a:pPr marL="34290" indent="0" algn="ctr">
              <a:buNone/>
            </a:pPr>
            <a:r>
              <a:rPr lang="ru-RU" sz="28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 красивый. День ясен.</a:t>
            </a:r>
          </a:p>
          <a:p>
            <a:pPr algn="just"/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2573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76672"/>
            <a:ext cx="8280920" cy="5878532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Бедность не порок.</a:t>
            </a:r>
          </a:p>
          <a:p>
            <a:pPr algn="just">
              <a:lnSpc>
                <a:spcPct val="150000"/>
              </a:lnSpc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Солнце ярко, небо сине.</a:t>
            </a:r>
          </a:p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Лёд словно зеркало.</a:t>
            </a:r>
          </a:p>
          <a:p>
            <a:pPr algn="just">
              <a:lnSpc>
                <a:spcPct val="150000"/>
              </a:lnSpc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Июнь лишь начало лета.</a:t>
            </a:r>
          </a:p>
          <a:p>
            <a:pPr algn="just">
              <a:lnSpc>
                <a:spcPct val="150000"/>
              </a:lnSpc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Иванов, безусловно, талант.</a:t>
            </a:r>
          </a:p>
          <a:p>
            <a:pPr algn="just">
              <a:lnSpc>
                <a:spcPct val="150000"/>
              </a:lnSpc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Обман всегда обман.</a:t>
            </a:r>
          </a:p>
          <a:p>
            <a:pPr algn="just">
              <a:lnSpc>
                <a:spcPct val="150000"/>
              </a:lnSpc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неё сердце очень доброе, но голова бедовая.</a:t>
            </a:r>
          </a:p>
          <a:p>
            <a:pPr marL="34290" indent="0" algn="just">
              <a:lnSpc>
                <a:spcPct val="150000"/>
              </a:lnSpc>
              <a:buNone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0407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6407" y="318990"/>
            <a:ext cx="8568952" cy="86409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расстановки знаков препинания 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однородных членах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6406" y="1385790"/>
            <a:ext cx="8778081" cy="5472210"/>
          </a:xfrm>
        </p:spPr>
        <p:txBody>
          <a:bodyPr/>
          <a:lstStyle/>
          <a:p>
            <a:pPr marL="34290" indent="0">
              <a:buNone/>
            </a:pPr>
            <a:r>
              <a:rPr lang="ru-RU" dirty="0" smtClean="0">
                <a:solidFill>
                  <a:srgbClr val="000000"/>
                </a:solidFill>
              </a:rPr>
              <a:t>             ,           .                 , а/ но/ да (=но)/ однако           .              и/ да (=и)/ или           .</a:t>
            </a:r>
          </a:p>
          <a:p>
            <a:endParaRPr lang="ru-RU" dirty="0" smtClean="0">
              <a:solidFill>
                <a:srgbClr val="000000"/>
              </a:solidFill>
            </a:endParaRPr>
          </a:p>
          <a:p>
            <a:pPr marL="34290" indent="0">
              <a:buNone/>
            </a:pPr>
            <a:r>
              <a:rPr lang="ru-RU" dirty="0" smtClean="0">
                <a:solidFill>
                  <a:srgbClr val="000000"/>
                </a:solidFill>
              </a:rPr>
              <a:t>             ,            и          .                   , и           , и           .              … и           , и            , и           .</a:t>
            </a:r>
          </a:p>
          <a:p>
            <a:pPr marL="34290" indent="0">
              <a:buNone/>
            </a:pP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smtClean="0">
                <a:solidFill>
                  <a:srgbClr val="000000"/>
                </a:solidFill>
              </a:rPr>
              <a:t>          </a:t>
            </a:r>
          </a:p>
          <a:p>
            <a:pPr marL="34290" indent="0">
              <a:buNone/>
            </a:pP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smtClean="0">
                <a:solidFill>
                  <a:srgbClr val="000000"/>
                </a:solidFill>
              </a:rPr>
              <a:t>                                                 и           ,             и           .</a:t>
            </a:r>
          </a:p>
          <a:p>
            <a:pPr marL="34290" indent="0">
              <a:buNone/>
            </a:pPr>
            <a:endParaRPr lang="ru-RU" dirty="0">
              <a:solidFill>
                <a:srgbClr val="000000"/>
              </a:solidFill>
            </a:endParaRPr>
          </a:p>
          <a:p>
            <a:pPr marL="34290" indent="0">
              <a:buNone/>
            </a:pPr>
            <a:r>
              <a:rPr lang="ru-RU" dirty="0" smtClean="0">
                <a:solidFill>
                  <a:srgbClr val="000000"/>
                </a:solidFill>
              </a:rPr>
              <a:t>    … то           , то            .                  … или          , или            .            … ни           , ни           .</a:t>
            </a:r>
          </a:p>
          <a:p>
            <a:pPr marL="34290" indent="0" algn="just"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НО: ни то ни сё, ни рыба ни мясо, ни дать ни взять, ни себе        ни людям, и смех и грех, и так и эдак, и стар и млад и т.п.</a:t>
            </a:r>
          </a:p>
          <a:p>
            <a:pPr marL="34290" indent="0">
              <a:buNone/>
            </a:pPr>
            <a:endParaRPr lang="ru-RU" dirty="0">
              <a:solidFill>
                <a:srgbClr val="000000"/>
              </a:solidFill>
            </a:endParaRPr>
          </a:p>
          <a:p>
            <a:pPr marL="34290" indent="0">
              <a:buNone/>
            </a:pPr>
            <a:r>
              <a:rPr lang="ru-RU" dirty="0" smtClean="0">
                <a:solidFill>
                  <a:srgbClr val="000000"/>
                </a:solidFill>
              </a:rPr>
              <a:t>… как          , так и           .      … не только          , но и          .    … хотя и           , но           .</a:t>
            </a:r>
          </a:p>
          <a:p>
            <a:pPr marL="34290" indent="0">
              <a:buNone/>
            </a:pP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smtClean="0">
                <a:solidFill>
                  <a:srgbClr val="000000"/>
                </a:solidFill>
              </a:rPr>
              <a:t>                                                   … не столько           , сколько           .</a:t>
            </a:r>
          </a:p>
        </p:txBody>
      </p:sp>
      <p:sp>
        <p:nvSpPr>
          <p:cNvPr id="4" name="Овал 3"/>
          <p:cNvSpPr/>
          <p:nvPr/>
        </p:nvSpPr>
        <p:spPr>
          <a:xfrm>
            <a:off x="483100" y="1348979"/>
            <a:ext cx="432048" cy="432048"/>
          </a:xfrm>
          <a:prstGeom prst="ellips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139333" y="1355860"/>
            <a:ext cx="432048" cy="435717"/>
          </a:xfrm>
          <a:prstGeom prst="ellips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90164" y="1983731"/>
            <a:ext cx="432048" cy="432048"/>
          </a:xfrm>
          <a:prstGeom prst="ellips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026112" y="1345868"/>
            <a:ext cx="432048" cy="445709"/>
          </a:xfrm>
          <a:prstGeom prst="ellips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863094" y="1999771"/>
            <a:ext cx="432048" cy="432048"/>
          </a:xfrm>
          <a:prstGeom prst="ellips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106867" y="1974669"/>
            <a:ext cx="432048" cy="432048"/>
          </a:xfrm>
          <a:prstGeom prst="ellips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 flipH="1">
            <a:off x="5108187" y="1363315"/>
            <a:ext cx="432048" cy="432048"/>
          </a:xfrm>
          <a:prstGeom prst="ellips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5885044" y="1345310"/>
            <a:ext cx="432048" cy="432048"/>
          </a:xfrm>
          <a:prstGeom prst="ellips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7974238" y="1359529"/>
            <a:ext cx="432048" cy="432048"/>
          </a:xfrm>
          <a:prstGeom prst="ellips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2838436" y="1999771"/>
            <a:ext cx="432048" cy="432048"/>
          </a:xfrm>
          <a:prstGeom prst="ellips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3660584" y="1983731"/>
            <a:ext cx="432048" cy="432048"/>
          </a:xfrm>
          <a:prstGeom prst="ellips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2024475" y="3723413"/>
            <a:ext cx="432048" cy="432048"/>
          </a:xfrm>
          <a:prstGeom prst="ellips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5324211" y="3723413"/>
            <a:ext cx="432048" cy="432048"/>
          </a:xfrm>
          <a:prstGeom prst="ellips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4514019" y="2830886"/>
            <a:ext cx="432048" cy="432048"/>
          </a:xfrm>
          <a:prstGeom prst="ellips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3704810" y="2830886"/>
            <a:ext cx="432048" cy="432048"/>
          </a:xfrm>
          <a:prstGeom prst="ellips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3073153" y="2835050"/>
            <a:ext cx="432048" cy="432048"/>
          </a:xfrm>
          <a:prstGeom prst="ellips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2318401" y="2835050"/>
            <a:ext cx="432048" cy="432048"/>
          </a:xfrm>
          <a:prstGeom prst="ellips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7891262" y="2034526"/>
            <a:ext cx="432048" cy="432048"/>
          </a:xfrm>
          <a:prstGeom prst="ellips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7009145" y="2030414"/>
            <a:ext cx="432048" cy="432048"/>
          </a:xfrm>
          <a:prstGeom prst="ellips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6186997" y="2030414"/>
            <a:ext cx="432048" cy="432048"/>
          </a:xfrm>
          <a:prstGeom prst="ellips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4482732" y="1974669"/>
            <a:ext cx="432048" cy="432048"/>
          </a:xfrm>
          <a:prstGeom prst="ellips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4228046" y="3727282"/>
            <a:ext cx="433794" cy="428179"/>
          </a:xfrm>
          <a:prstGeom prst="ellips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1078171" y="3723413"/>
            <a:ext cx="432048" cy="432048"/>
          </a:xfrm>
          <a:prstGeom prst="ellips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7097480" y="3754527"/>
            <a:ext cx="432048" cy="432048"/>
          </a:xfrm>
          <a:prstGeom prst="ellips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8029747" y="3754527"/>
            <a:ext cx="432048" cy="432048"/>
          </a:xfrm>
          <a:prstGeom prst="ellips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5970973" y="5743876"/>
            <a:ext cx="432048" cy="432048"/>
          </a:xfrm>
          <a:prstGeom prst="ellips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4465041" y="5746239"/>
            <a:ext cx="432048" cy="432048"/>
          </a:xfrm>
          <a:prstGeom prst="ellips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8146298" y="5279018"/>
            <a:ext cx="432048" cy="432048"/>
          </a:xfrm>
          <a:prstGeom prst="ellips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7218447" y="5277380"/>
            <a:ext cx="432048" cy="432048"/>
          </a:xfrm>
          <a:prstGeom prst="ellips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5503297" y="5278099"/>
            <a:ext cx="432048" cy="432048"/>
          </a:xfrm>
          <a:prstGeom prst="ellips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4359422" y="5277380"/>
            <a:ext cx="432048" cy="432048"/>
          </a:xfrm>
          <a:prstGeom prst="ellips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2105986" y="5277380"/>
            <a:ext cx="432048" cy="432048"/>
          </a:xfrm>
          <a:prstGeom prst="ellips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923309" y="5256133"/>
            <a:ext cx="432048" cy="432048"/>
          </a:xfrm>
          <a:prstGeom prst="ellips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7547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34400" cy="65489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Знаки препинания в предложениях                       с однородными членами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24744"/>
            <a:ext cx="6552728" cy="5544616"/>
          </a:xfrm>
        </p:spPr>
        <p:txBody>
          <a:bodyPr>
            <a:normAutofit fontScale="92500"/>
          </a:bodyPr>
          <a:lstStyle/>
          <a:p>
            <a:pPr algn="just">
              <a:lnSpc>
                <a:spcPct val="100000"/>
              </a:lnSpc>
            </a:pPr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Орловский мужик невелик ростом сутуловат угрюм.</a:t>
            </a:r>
          </a:p>
          <a:p>
            <a:pPr algn="just">
              <a:lnSpc>
                <a:spcPct val="100000"/>
              </a:lnSpc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Борьба учила хитрости осторожности смелости.</a:t>
            </a:r>
          </a:p>
          <a:p>
            <a:pPr algn="just">
              <a:lnSpc>
                <a:spcPct val="100000"/>
              </a:lnSpc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Вопросы восклицания рассказы сыпались наперебой.</a:t>
            </a:r>
          </a:p>
          <a:p>
            <a:pPr algn="just">
              <a:lnSpc>
                <a:spcPct val="100000"/>
              </a:lnSpc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обладал вечной несомненной истиной.</a:t>
            </a:r>
          </a:p>
          <a:p>
            <a:pPr algn="just">
              <a:lnSpc>
                <a:spcPct val="100000"/>
              </a:lnSpc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НО: Старый чёрный шёлковый платок окутывал её шею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8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НО: Эти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озёра пересыхали осенью и зимой и наполнялись водой весной и летом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6732240" y="1124744"/>
            <a:ext cx="0" cy="51845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913712" y="94007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7728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517322"/>
            <a:ext cx="6336705" cy="6008022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Однажды Лебедь Рак да Щука везти                с поклажей воз взялись.</a:t>
            </a:r>
          </a:p>
          <a:p>
            <a:pPr algn="just"/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Мал золотник да дорог.</a:t>
            </a:r>
          </a:p>
          <a:p>
            <a:pPr algn="just"/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Зима была снежная но холодная.</a:t>
            </a:r>
          </a:p>
          <a:p>
            <a:pPr algn="just"/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Вот уж и стука и крика и бубенцов                   не слыхать.</a:t>
            </a:r>
          </a:p>
          <a:p>
            <a:pPr algn="just"/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Молчали небеса и берег и море.</a:t>
            </a:r>
          </a:p>
          <a:p>
            <a:pPr algn="just"/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Молчали и небеса и берег и море.</a:t>
            </a:r>
          </a:p>
          <a:p>
            <a:pPr algn="just"/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знакомой сакле огонёк то трепетал то гас.</a:t>
            </a:r>
          </a:p>
          <a:p>
            <a:pPr algn="just"/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бездны времени дошли до нас радость и страдания людские смех и слёзы любовь и гнев вера и безверие.</a:t>
            </a: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6588224" y="332656"/>
            <a:ext cx="0" cy="62646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804248" y="14799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6169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6214464" cy="6336704"/>
          </a:xfrm>
        </p:spPr>
        <p:txBody>
          <a:bodyPr>
            <a:noAutofit/>
          </a:bodyPr>
          <a:lstStyle/>
          <a:p>
            <a:pPr marL="0" algn="just">
              <a:lnSpc>
                <a:spcPct val="100000"/>
              </a:lnSpc>
              <a:spcBef>
                <a:spcPts val="0"/>
              </a:spcBef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видел только верхушки лозняка да извилистый край берега.</a:t>
            </a:r>
          </a:p>
          <a:p>
            <a:pPr marL="0" algn="just">
              <a:lnSpc>
                <a:spcPct val="100000"/>
              </a:lnSpc>
              <a:spcBef>
                <a:spcPts val="0"/>
              </a:spcBef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взгляд-то он хорош да зелен.</a:t>
            </a:r>
          </a:p>
          <a:p>
            <a:pPr marL="0" algn="just">
              <a:lnSpc>
                <a:spcPct val="100000"/>
              </a:lnSpc>
              <a:spcBef>
                <a:spcPts val="0"/>
              </a:spcBef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Дни стояли пасмурные однако теплые.</a:t>
            </a:r>
          </a:p>
          <a:p>
            <a:pPr marL="0" algn="just">
              <a:lnSpc>
                <a:spcPct val="100000"/>
              </a:lnSpc>
              <a:spcBef>
                <a:spcPts val="0"/>
              </a:spcBef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Там белые рубахи баб да пёстрые рубахи мужиков да голоса да звяканье проворных кос. </a:t>
            </a:r>
          </a:p>
          <a:p>
            <a:pPr marL="0" algn="just">
              <a:lnSpc>
                <a:spcPct val="100000"/>
              </a:lnSpc>
              <a:spcBef>
                <a:spcPts val="0"/>
              </a:spcBef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Дорога то проваливалась между гор то поднималась на округлые холмы.</a:t>
            </a:r>
          </a:p>
          <a:p>
            <a:pPr marL="0" algn="just">
              <a:lnSpc>
                <a:spcPct val="100000"/>
              </a:lnSpc>
              <a:spcBef>
                <a:spcPts val="0"/>
              </a:spcBef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Он слеп упрям нетерпелив и легкомыслен и кичлив.</a:t>
            </a:r>
          </a:p>
          <a:p>
            <a:pPr marL="0" algn="just">
              <a:lnSpc>
                <a:spcPct val="100000"/>
              </a:lnSpc>
              <a:spcBef>
                <a:spcPts val="0"/>
              </a:spcBef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Зазвенели чашки и ложки горшки и плошки.</a:t>
            </a:r>
          </a:p>
          <a:p>
            <a:pPr marL="0" algn="just">
              <a:lnSpc>
                <a:spcPct val="100000"/>
              </a:lnSpc>
              <a:spcBef>
                <a:spcPts val="0"/>
              </a:spcBef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гимназии Саша учился ни то ни сё.</a:t>
            </a: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6393976" y="260648"/>
            <a:ext cx="0" cy="61926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6660232" y="116632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7869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1c74eeb5f61c1d9fd33c6b5e974ab092706653a4"/>
</p:tagLst>
</file>

<file path=ppt/theme/theme1.xml><?xml version="1.0" encoding="utf-8"?>
<a:theme xmlns:a="http://schemas.openxmlformats.org/drawingml/2006/main" name="Базис">
  <a:themeElements>
    <a:clrScheme name="Другая 3">
      <a:dk1>
        <a:srgbClr val="99FFCC"/>
      </a:dk1>
      <a:lt1>
        <a:sysClr val="window" lastClr="FFFFFF"/>
      </a:lt1>
      <a:dk2>
        <a:srgbClr val="006100"/>
      </a:dk2>
      <a:lt2>
        <a:srgbClr val="EBEBEB"/>
      </a:lt2>
      <a:accent1>
        <a:srgbClr val="006632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006100"/>
      </a:hlink>
      <a:folHlink>
        <a:srgbClr val="BDE0FB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TM03457444[[fn=Основа]]</Template>
  <TotalTime>439</TotalTime>
  <Words>1352</Words>
  <Application>Microsoft Office PowerPoint</Application>
  <PresentationFormat>Экран (4:3)</PresentationFormat>
  <Paragraphs>174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5" baseType="lpstr">
      <vt:lpstr>Arial</vt:lpstr>
      <vt:lpstr>Corbel</vt:lpstr>
      <vt:lpstr>Times New Roman</vt:lpstr>
      <vt:lpstr>Базис</vt:lpstr>
      <vt:lpstr>ЗНАКИ ПРЕПИНАНИЯ  В ПРОСТОМ ОСЛОЖНЁННОМ ПРЕДЛОЖЕНИИ</vt:lpstr>
      <vt:lpstr>1. Тире между подлежащим и сказуемым</vt:lpstr>
      <vt:lpstr>Презентация PowerPoint</vt:lpstr>
      <vt:lpstr>Тире не ставится:</vt:lpstr>
      <vt:lpstr>Презентация PowerPoint</vt:lpstr>
      <vt:lpstr>Правила расстановки знаков препинания  при однородных членах</vt:lpstr>
      <vt:lpstr>2. Знаки препинания в предложениях                       с однородными членами</vt:lpstr>
      <vt:lpstr>Презентация PowerPoint</vt:lpstr>
      <vt:lpstr>Презентация PowerPoint</vt:lpstr>
      <vt:lpstr>Презентация PowerPoint</vt:lpstr>
      <vt:lpstr>Обобщающие слова  при однородных членах</vt:lpstr>
      <vt:lpstr>Презентация PowerPoint</vt:lpstr>
      <vt:lpstr>Презентация PowerPoint</vt:lpstr>
      <vt:lpstr>3. Обособленные определения</vt:lpstr>
      <vt:lpstr>Презентация PowerPoint</vt:lpstr>
      <vt:lpstr>Презентация PowerPoint</vt:lpstr>
      <vt:lpstr>Презентация PowerPoint</vt:lpstr>
      <vt:lpstr>4. Обособленные обстоятельства</vt:lpstr>
      <vt:lpstr>Расставьте недостающие знаки препинания. Александр Суворов</vt:lpstr>
      <vt:lpstr>Презентация PowerPoint</vt:lpstr>
      <vt:lpstr>Источники: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Простое предложение</dc:title>
  <dc:creator>Ира</dc:creator>
  <cp:lastModifiedBy>Татьяна Н. Малютина</cp:lastModifiedBy>
  <cp:revision>56</cp:revision>
  <dcterms:created xsi:type="dcterms:W3CDTF">2014-10-21T04:20:10Z</dcterms:created>
  <dcterms:modified xsi:type="dcterms:W3CDTF">2024-06-06T09:48:30Z</dcterms:modified>
</cp:coreProperties>
</file>