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6" r:id="rId2"/>
    <p:sldId id="258" r:id="rId3"/>
    <p:sldId id="276" r:id="rId4"/>
    <p:sldId id="271" r:id="rId5"/>
    <p:sldId id="272" r:id="rId6"/>
    <p:sldId id="275" r:id="rId7"/>
    <p:sldId id="269" r:id="rId8"/>
    <p:sldId id="277" r:id="rId9"/>
    <p:sldId id="273" r:id="rId10"/>
    <p:sldId id="274" r:id="rId11"/>
    <p:sldId id="265" r:id="rId12"/>
    <p:sldId id="260" r:id="rId13"/>
    <p:sldId id="261" r:id="rId14"/>
    <p:sldId id="267"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2448" y="-94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DF36624-4D55-4542-B658-D091D4527F7F}" type="datetimeFigureOut">
              <a:rPr lang="ru-RU" smtClean="0"/>
              <a:pPr/>
              <a:t>07.06.2024</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A174AB7-639F-45A8-A91E-B033CF756306}" type="slidenum">
              <a:rPr lang="ru-RU" smtClean="0"/>
              <a:pPr/>
              <a:t>‹#›</a:t>
            </a:fld>
            <a:endParaRPr lang="ru-RU"/>
          </a:p>
        </p:txBody>
      </p:sp>
    </p:spTree>
    <p:extLst>
      <p:ext uri="{BB962C8B-B14F-4D97-AF65-F5344CB8AC3E}">
        <p14:creationId xmlns:p14="http://schemas.microsoft.com/office/powerpoint/2010/main" val="1408970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5A174AB7-639F-45A8-A91E-B033CF756306}" type="slidenum">
              <a:rPr lang="ru-RU" smtClean="0"/>
              <a:pPr/>
              <a:t>2</a:t>
            </a:fld>
            <a:endParaRPr lang="ru-RU"/>
          </a:p>
        </p:txBody>
      </p:sp>
    </p:spTree>
    <p:extLst>
      <p:ext uri="{BB962C8B-B14F-4D97-AF65-F5344CB8AC3E}">
        <p14:creationId xmlns:p14="http://schemas.microsoft.com/office/powerpoint/2010/main" val="18220303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5A174AB7-639F-45A8-A91E-B033CF756306}" type="slidenum">
              <a:rPr lang="ru-RU" smtClean="0"/>
              <a:pPr/>
              <a:t>6</a:t>
            </a:fld>
            <a:endParaRPr lang="ru-RU"/>
          </a:p>
        </p:txBody>
      </p:sp>
    </p:spTree>
    <p:extLst>
      <p:ext uri="{BB962C8B-B14F-4D97-AF65-F5344CB8AC3E}">
        <p14:creationId xmlns:p14="http://schemas.microsoft.com/office/powerpoint/2010/main" val="18220303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5A174AB7-639F-45A8-A91E-B033CF756306}" type="slidenum">
              <a:rPr lang="ru-RU" smtClean="0"/>
              <a:pPr/>
              <a:t>7</a:t>
            </a:fld>
            <a:endParaRPr lang="ru-RU"/>
          </a:p>
        </p:txBody>
      </p:sp>
    </p:spTree>
    <p:extLst>
      <p:ext uri="{BB962C8B-B14F-4D97-AF65-F5344CB8AC3E}">
        <p14:creationId xmlns:p14="http://schemas.microsoft.com/office/powerpoint/2010/main" val="18220303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5A174AB7-639F-45A8-A91E-B033CF756306}" type="slidenum">
              <a:rPr lang="ru-RU" smtClean="0"/>
              <a:pPr/>
              <a:t>8</a:t>
            </a:fld>
            <a:endParaRPr lang="ru-RU"/>
          </a:p>
        </p:txBody>
      </p:sp>
    </p:spTree>
    <p:extLst>
      <p:ext uri="{BB962C8B-B14F-4D97-AF65-F5344CB8AC3E}">
        <p14:creationId xmlns:p14="http://schemas.microsoft.com/office/powerpoint/2010/main" val="18220303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5A174AB7-639F-45A8-A91E-B033CF756306}" type="slidenum">
              <a:rPr lang="ru-RU" smtClean="0"/>
              <a:pPr/>
              <a:t>9</a:t>
            </a:fld>
            <a:endParaRPr lang="ru-RU"/>
          </a:p>
        </p:txBody>
      </p:sp>
    </p:spTree>
    <p:extLst>
      <p:ext uri="{BB962C8B-B14F-4D97-AF65-F5344CB8AC3E}">
        <p14:creationId xmlns:p14="http://schemas.microsoft.com/office/powerpoint/2010/main" val="18220303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5A174AB7-639F-45A8-A91E-B033CF756306}" type="slidenum">
              <a:rPr lang="ru-RU" smtClean="0"/>
              <a:pPr/>
              <a:t>10</a:t>
            </a:fld>
            <a:endParaRPr lang="ru-RU"/>
          </a:p>
        </p:txBody>
      </p:sp>
    </p:spTree>
    <p:extLst>
      <p:ext uri="{BB962C8B-B14F-4D97-AF65-F5344CB8AC3E}">
        <p14:creationId xmlns:p14="http://schemas.microsoft.com/office/powerpoint/2010/main" val="18220303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07.06.2024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07.06.2024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07.06.2024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07.06.2024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pPr/>
              <a:t>07.06.2024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pPr/>
              <a:t>07.06.2024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pPr/>
              <a:t>07.06.2024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pPr/>
              <a:t>07.06.2024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pPr/>
              <a:t>07.06.2024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pPr/>
              <a:t>07.06.2024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pPr/>
              <a:t>07.06.2024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pPr/>
              <a:t>07.06.2024</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png"/><Relationship Id="rId7" Type="http://schemas.openxmlformats.org/officeDocument/2006/relationships/image" Target="../media/image15.jpeg"/><Relationship Id="rId2" Type="http://schemas.openxmlformats.org/officeDocument/2006/relationships/image" Target="../media/image10.png"/><Relationship Id="rId1" Type="http://schemas.openxmlformats.org/officeDocument/2006/relationships/slideLayout" Target="../slideLayouts/slideLayout5.xml"/><Relationship Id="rId6" Type="http://schemas.openxmlformats.org/officeDocument/2006/relationships/image" Target="../media/image14.jpeg"/><Relationship Id="rId11" Type="http://schemas.openxmlformats.org/officeDocument/2006/relationships/image" Target="../media/image19.jpeg"/><Relationship Id="rId5" Type="http://schemas.openxmlformats.org/officeDocument/2006/relationships/image" Target="../media/image13.jpeg"/><Relationship Id="rId10" Type="http://schemas.openxmlformats.org/officeDocument/2006/relationships/image" Target="../media/image18.jpeg"/><Relationship Id="rId4" Type="http://schemas.openxmlformats.org/officeDocument/2006/relationships/image" Target="../media/image12.gif"/><Relationship Id="rId9" Type="http://schemas.openxmlformats.org/officeDocument/2006/relationships/image" Target="../media/image17.png"/></Relationships>
</file>

<file path=ppt/slides/_rels/slide12.xml.rels><?xml version="1.0" encoding="UTF-8" standalone="yes"?>
<Relationships xmlns="http://schemas.openxmlformats.org/package/2006/relationships"><Relationship Id="rId8" Type="http://schemas.openxmlformats.org/officeDocument/2006/relationships/image" Target="../media/image26.jpeg"/><Relationship Id="rId3" Type="http://schemas.openxmlformats.org/officeDocument/2006/relationships/image" Target="../media/image21.jpeg"/><Relationship Id="rId7" Type="http://schemas.openxmlformats.org/officeDocument/2006/relationships/image" Target="../media/image25.jpeg"/><Relationship Id="rId2" Type="http://schemas.openxmlformats.org/officeDocument/2006/relationships/image" Target="../media/image20.jpeg"/><Relationship Id="rId1" Type="http://schemas.openxmlformats.org/officeDocument/2006/relationships/slideLayout" Target="../slideLayouts/slideLayout5.xml"/><Relationship Id="rId6" Type="http://schemas.openxmlformats.org/officeDocument/2006/relationships/image" Target="../media/image24.jpeg"/><Relationship Id="rId5" Type="http://schemas.openxmlformats.org/officeDocument/2006/relationships/image" Target="../media/image23.jpeg"/><Relationship Id="rId10" Type="http://schemas.openxmlformats.org/officeDocument/2006/relationships/image" Target="../media/image28.jpeg"/><Relationship Id="rId4" Type="http://schemas.openxmlformats.org/officeDocument/2006/relationships/image" Target="../media/image22.jpeg"/><Relationship Id="rId9" Type="http://schemas.openxmlformats.org/officeDocument/2006/relationships/image" Target="../media/image27.jpeg"/></Relationships>
</file>

<file path=ppt/slides/_rels/slide13.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5.xml"/><Relationship Id="rId5" Type="http://schemas.openxmlformats.org/officeDocument/2006/relationships/image" Target="../media/image32.jpeg"/><Relationship Id="rId4" Type="http://schemas.openxmlformats.org/officeDocument/2006/relationships/image" Target="../media/image31.jpeg"/></Relationships>
</file>

<file path=ppt/slides/_rels/slide14.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214290"/>
            <a:ext cx="8892480" cy="4071966"/>
          </a:xfrm>
        </p:spPr>
        <p:txBody>
          <a:bodyPr>
            <a:normAutofit fontScale="90000"/>
          </a:bodyPr>
          <a:lstStyle/>
          <a:p>
            <a:r>
              <a:rPr lang="ru-RU" sz="2200" b="1" dirty="0">
                <a:solidFill>
                  <a:schemeClr val="tx2">
                    <a:lumMod val="75000"/>
                  </a:schemeClr>
                </a:solidFill>
                <a:latin typeface="Gabriola" panose="04040605051002020D02" pitchFamily="82" charset="0"/>
                <a:cs typeface="Andalus" panose="02020603050405020304" pitchFamily="18" charset="-78"/>
              </a:rPr>
              <a:t/>
            </a:r>
            <a:br>
              <a:rPr lang="ru-RU" sz="2200" b="1" dirty="0">
                <a:solidFill>
                  <a:schemeClr val="tx2">
                    <a:lumMod val="75000"/>
                  </a:schemeClr>
                </a:solidFill>
                <a:latin typeface="Gabriola" panose="04040605051002020D02" pitchFamily="82" charset="0"/>
                <a:cs typeface="Andalus" panose="02020603050405020304" pitchFamily="18" charset="-78"/>
              </a:rPr>
            </a:br>
            <a:r>
              <a:rPr lang="ru-RU" sz="2200" b="1" dirty="0" smtClean="0">
                <a:solidFill>
                  <a:schemeClr val="tx2">
                    <a:lumMod val="75000"/>
                  </a:schemeClr>
                </a:solidFill>
                <a:latin typeface="Gabriola" panose="04040605051002020D02" pitchFamily="82" charset="0"/>
                <a:cs typeface="Andalus" panose="02020603050405020304" pitchFamily="18" charset="-78"/>
              </a:rPr>
              <a:t> Филиал детский сад «Сказочный городок»   МБОУ «</a:t>
            </a:r>
            <a:r>
              <a:rPr lang="ru-RU" sz="2200" b="1" dirty="0" err="1" smtClean="0">
                <a:solidFill>
                  <a:schemeClr val="tx2">
                    <a:lumMod val="75000"/>
                  </a:schemeClr>
                </a:solidFill>
                <a:latin typeface="Gabriola" panose="04040605051002020D02" pitchFamily="82" charset="0"/>
                <a:cs typeface="Andalus" panose="02020603050405020304" pitchFamily="18" charset="-78"/>
              </a:rPr>
              <a:t>Усть</a:t>
            </a:r>
            <a:r>
              <a:rPr lang="ru-RU" sz="2200" b="1" dirty="0" smtClean="0">
                <a:solidFill>
                  <a:schemeClr val="tx2">
                    <a:lumMod val="75000"/>
                  </a:schemeClr>
                </a:solidFill>
                <a:latin typeface="Gabriola" panose="04040605051002020D02" pitchFamily="82" charset="0"/>
                <a:cs typeface="Andalus" panose="02020603050405020304" pitchFamily="18" charset="-78"/>
              </a:rPr>
              <a:t> –</a:t>
            </a:r>
            <a:r>
              <a:rPr lang="ru-RU" sz="2200" b="1" dirty="0" err="1" smtClean="0">
                <a:solidFill>
                  <a:schemeClr val="tx2">
                    <a:lumMod val="75000"/>
                  </a:schemeClr>
                </a:solidFill>
                <a:latin typeface="Gabriola" panose="04040605051002020D02" pitchFamily="82" charset="0"/>
                <a:cs typeface="Andalus" panose="02020603050405020304" pitchFamily="18" charset="-78"/>
              </a:rPr>
              <a:t>Коксинская</a:t>
            </a:r>
            <a:r>
              <a:rPr lang="ru-RU" sz="2200" b="1" dirty="0" smtClean="0">
                <a:solidFill>
                  <a:schemeClr val="tx2">
                    <a:lumMod val="75000"/>
                  </a:schemeClr>
                </a:solidFill>
                <a:latin typeface="Gabriola" panose="04040605051002020D02" pitchFamily="82" charset="0"/>
                <a:cs typeface="Andalus" panose="02020603050405020304" pitchFamily="18" charset="-78"/>
              </a:rPr>
              <a:t> СОШ» </a:t>
            </a:r>
            <a:br>
              <a:rPr lang="ru-RU" sz="2200" b="1" dirty="0" smtClean="0">
                <a:solidFill>
                  <a:schemeClr val="tx2">
                    <a:lumMod val="75000"/>
                  </a:schemeClr>
                </a:solidFill>
                <a:latin typeface="Gabriola" panose="04040605051002020D02" pitchFamily="82" charset="0"/>
                <a:cs typeface="Andalus" panose="02020603050405020304" pitchFamily="18" charset="-78"/>
              </a:rPr>
            </a:br>
            <a:r>
              <a:rPr lang="ru-RU" sz="2200" b="1" dirty="0" smtClean="0">
                <a:solidFill>
                  <a:schemeClr val="tx2">
                    <a:lumMod val="75000"/>
                  </a:schemeClr>
                </a:solidFill>
                <a:latin typeface="Gabriola" panose="04040605051002020D02" pitchFamily="82" charset="0"/>
                <a:cs typeface="Andalus" panose="02020603050405020304" pitchFamily="18" charset="-78"/>
              </a:rPr>
              <a:t>имени Героя Советского Союза В.И. </a:t>
            </a:r>
            <a:r>
              <a:rPr lang="ru-RU" sz="2200" b="1" dirty="0" err="1" smtClean="0">
                <a:solidFill>
                  <a:schemeClr val="tx2">
                    <a:lumMod val="75000"/>
                  </a:schemeClr>
                </a:solidFill>
                <a:latin typeface="Gabriola" panose="04040605051002020D02" pitchFamily="82" charset="0"/>
                <a:cs typeface="Andalus" panose="02020603050405020304" pitchFamily="18" charset="-78"/>
              </a:rPr>
              <a:t>Харитошкина</a:t>
            </a:r>
            <a:r>
              <a:rPr lang="ru-RU" sz="2000" b="1" dirty="0" smtClean="0">
                <a:solidFill>
                  <a:schemeClr val="tx2">
                    <a:lumMod val="75000"/>
                  </a:schemeClr>
                </a:solidFill>
                <a:latin typeface="Gabriola" panose="04040605051002020D02" pitchFamily="82" charset="0"/>
                <a:cs typeface="Andalus" panose="02020603050405020304" pitchFamily="18" charset="-78"/>
              </a:rPr>
              <a:t/>
            </a:r>
            <a:br>
              <a:rPr lang="ru-RU" sz="2000" b="1" dirty="0" smtClean="0">
                <a:solidFill>
                  <a:schemeClr val="tx2">
                    <a:lumMod val="75000"/>
                  </a:schemeClr>
                </a:solidFill>
                <a:latin typeface="Gabriola" panose="04040605051002020D02" pitchFamily="82" charset="0"/>
                <a:cs typeface="Andalus" panose="02020603050405020304" pitchFamily="18" charset="-78"/>
              </a:rPr>
            </a:br>
            <a:r>
              <a:rPr lang="ru-RU" sz="2000" b="1" dirty="0" smtClean="0">
                <a:solidFill>
                  <a:schemeClr val="tx2">
                    <a:lumMod val="75000"/>
                  </a:schemeClr>
                </a:solidFill>
                <a:latin typeface="Gabriola" panose="04040605051002020D02" pitchFamily="82" charset="0"/>
                <a:cs typeface="Andalus" panose="02020603050405020304" pitchFamily="18" charset="-78"/>
              </a:rPr>
              <a:t/>
            </a:r>
            <a:br>
              <a:rPr lang="ru-RU" sz="2000" b="1" dirty="0" smtClean="0">
                <a:solidFill>
                  <a:schemeClr val="tx2">
                    <a:lumMod val="75000"/>
                  </a:schemeClr>
                </a:solidFill>
                <a:latin typeface="Gabriola" panose="04040605051002020D02" pitchFamily="82" charset="0"/>
                <a:cs typeface="Andalus" panose="02020603050405020304" pitchFamily="18" charset="-78"/>
              </a:rPr>
            </a:br>
            <a:r>
              <a:rPr lang="ru-RU" sz="2000" b="1" dirty="0" smtClean="0">
                <a:solidFill>
                  <a:schemeClr val="tx2">
                    <a:lumMod val="75000"/>
                  </a:schemeClr>
                </a:solidFill>
                <a:latin typeface="Gabriola" panose="04040605051002020D02" pitchFamily="82" charset="0"/>
                <a:cs typeface="Andalus" panose="02020603050405020304" pitchFamily="18" charset="-78"/>
              </a:rPr>
              <a:t/>
            </a:r>
            <a:br>
              <a:rPr lang="ru-RU" sz="2000" b="1" dirty="0" smtClean="0">
                <a:solidFill>
                  <a:schemeClr val="tx2">
                    <a:lumMod val="75000"/>
                  </a:schemeClr>
                </a:solidFill>
                <a:latin typeface="Gabriola" panose="04040605051002020D02" pitchFamily="82" charset="0"/>
                <a:cs typeface="Andalus" panose="02020603050405020304" pitchFamily="18" charset="-78"/>
              </a:rPr>
            </a:br>
            <a:r>
              <a:rPr lang="ru-RU" sz="2000" b="1" dirty="0" smtClean="0">
                <a:solidFill>
                  <a:schemeClr val="tx2">
                    <a:lumMod val="75000"/>
                  </a:schemeClr>
                </a:solidFill>
                <a:latin typeface="Gabriola" panose="04040605051002020D02" pitchFamily="82" charset="0"/>
                <a:cs typeface="Andalus" panose="02020603050405020304" pitchFamily="18" charset="-78"/>
              </a:rPr>
              <a:t/>
            </a:r>
            <a:br>
              <a:rPr lang="ru-RU" sz="2000" b="1" dirty="0" smtClean="0">
                <a:solidFill>
                  <a:schemeClr val="tx2">
                    <a:lumMod val="75000"/>
                  </a:schemeClr>
                </a:solidFill>
                <a:latin typeface="Gabriola" panose="04040605051002020D02" pitchFamily="82" charset="0"/>
                <a:cs typeface="Andalus" panose="02020603050405020304" pitchFamily="18" charset="-78"/>
              </a:rPr>
            </a:br>
            <a:r>
              <a:rPr lang="ru-RU" sz="2000" b="1" dirty="0" smtClean="0">
                <a:solidFill>
                  <a:schemeClr val="tx2">
                    <a:lumMod val="75000"/>
                  </a:schemeClr>
                </a:solidFill>
                <a:latin typeface="Gabriola" panose="04040605051002020D02" pitchFamily="82" charset="0"/>
                <a:cs typeface="Andalus" panose="02020603050405020304" pitchFamily="18" charset="-78"/>
              </a:rPr>
              <a:t/>
            </a:r>
            <a:br>
              <a:rPr lang="ru-RU" sz="2000" b="1" dirty="0" smtClean="0">
                <a:solidFill>
                  <a:schemeClr val="tx2">
                    <a:lumMod val="75000"/>
                  </a:schemeClr>
                </a:solidFill>
                <a:latin typeface="Gabriola" panose="04040605051002020D02" pitchFamily="82" charset="0"/>
                <a:cs typeface="Andalus" panose="02020603050405020304" pitchFamily="18" charset="-78"/>
              </a:rPr>
            </a:br>
            <a:r>
              <a:rPr lang="ru-RU" sz="2000" b="1" dirty="0" smtClean="0">
                <a:solidFill>
                  <a:schemeClr val="tx2">
                    <a:lumMod val="75000"/>
                  </a:schemeClr>
                </a:solidFill>
                <a:latin typeface="Gabriola" panose="04040605051002020D02" pitchFamily="82" charset="0"/>
                <a:cs typeface="Andalus" panose="02020603050405020304" pitchFamily="18" charset="-78"/>
              </a:rPr>
              <a:t/>
            </a:r>
            <a:br>
              <a:rPr lang="ru-RU" sz="2000" b="1" dirty="0" smtClean="0">
                <a:solidFill>
                  <a:schemeClr val="tx2">
                    <a:lumMod val="75000"/>
                  </a:schemeClr>
                </a:solidFill>
                <a:latin typeface="Gabriola" panose="04040605051002020D02" pitchFamily="82" charset="0"/>
                <a:cs typeface="Andalus" panose="02020603050405020304" pitchFamily="18" charset="-78"/>
              </a:rPr>
            </a:br>
            <a:r>
              <a:rPr lang="ru-RU" sz="2000" b="1" dirty="0" smtClean="0">
                <a:solidFill>
                  <a:schemeClr val="tx2">
                    <a:lumMod val="75000"/>
                  </a:schemeClr>
                </a:solidFill>
                <a:latin typeface="Gabriola" panose="04040605051002020D02" pitchFamily="82" charset="0"/>
                <a:cs typeface="Andalus" panose="02020603050405020304" pitchFamily="18" charset="-78"/>
              </a:rPr>
              <a:t/>
            </a:r>
            <a:br>
              <a:rPr lang="ru-RU" sz="2000" b="1" dirty="0" smtClean="0">
                <a:solidFill>
                  <a:schemeClr val="tx2">
                    <a:lumMod val="75000"/>
                  </a:schemeClr>
                </a:solidFill>
                <a:latin typeface="Gabriola" panose="04040605051002020D02" pitchFamily="82" charset="0"/>
                <a:cs typeface="Andalus" panose="02020603050405020304" pitchFamily="18" charset="-78"/>
              </a:rPr>
            </a:br>
            <a:r>
              <a:rPr lang="ru-RU" b="1" dirty="0" smtClean="0">
                <a:solidFill>
                  <a:schemeClr val="tx2">
                    <a:lumMod val="75000"/>
                  </a:schemeClr>
                </a:solidFill>
                <a:latin typeface="Gabriola" panose="04040605051002020D02" pitchFamily="82" charset="0"/>
                <a:cs typeface="Andalus" panose="02020603050405020304" pitchFamily="18" charset="-78"/>
              </a:rPr>
              <a:t> </a:t>
            </a:r>
            <a:r>
              <a:rPr lang="ru-RU" dirty="0" smtClean="0">
                <a:solidFill>
                  <a:schemeClr val="tx2">
                    <a:lumMod val="75000"/>
                  </a:schemeClr>
                </a:solidFill>
                <a:latin typeface="Candara" pitchFamily="34" charset="0"/>
                <a:cs typeface="Andalus" panose="02020603050405020304" pitchFamily="18" charset="-78"/>
              </a:rPr>
              <a:t>Семинар </a:t>
            </a:r>
            <a:r>
              <a:rPr lang="ru-RU" dirty="0" smtClean="0">
                <a:solidFill>
                  <a:schemeClr val="tx2">
                    <a:lumMod val="75000"/>
                  </a:schemeClr>
                </a:solidFill>
                <a:latin typeface="Candara" pitchFamily="34" charset="0"/>
              </a:rPr>
              <a:t>«Мальчики и девочки:</a:t>
            </a:r>
            <a:br>
              <a:rPr lang="ru-RU" dirty="0" smtClean="0">
                <a:solidFill>
                  <a:schemeClr val="tx2">
                    <a:lumMod val="75000"/>
                  </a:schemeClr>
                </a:solidFill>
                <a:latin typeface="Candara" pitchFamily="34" charset="0"/>
              </a:rPr>
            </a:br>
            <a:r>
              <a:rPr lang="ru-RU" dirty="0" smtClean="0">
                <a:solidFill>
                  <a:schemeClr val="tx2">
                    <a:lumMod val="75000"/>
                  </a:schemeClr>
                </a:solidFill>
                <a:latin typeface="Candara" pitchFamily="34" charset="0"/>
              </a:rPr>
              <a:t> любить по – разному,</a:t>
            </a:r>
            <a:br>
              <a:rPr lang="ru-RU" dirty="0" smtClean="0">
                <a:solidFill>
                  <a:schemeClr val="tx2">
                    <a:lumMod val="75000"/>
                  </a:schemeClr>
                </a:solidFill>
                <a:latin typeface="Candara" pitchFamily="34" charset="0"/>
              </a:rPr>
            </a:br>
            <a:r>
              <a:rPr lang="ru-RU" dirty="0" smtClean="0">
                <a:solidFill>
                  <a:schemeClr val="tx2">
                    <a:lumMod val="75000"/>
                  </a:schemeClr>
                </a:solidFill>
                <a:latin typeface="Candara" pitchFamily="34" charset="0"/>
              </a:rPr>
              <a:t> учить по – разному»</a:t>
            </a:r>
            <a:r>
              <a:rPr lang="ru-RU" sz="3600" b="1" dirty="0" smtClean="0">
                <a:solidFill>
                  <a:schemeClr val="tx2">
                    <a:lumMod val="75000"/>
                  </a:schemeClr>
                </a:solidFill>
                <a:latin typeface="Gabriola" panose="04040605051002020D02" pitchFamily="82" charset="0"/>
                <a:cs typeface="Aharoni" pitchFamily="2" charset="-79"/>
              </a:rPr>
              <a:t/>
            </a:r>
            <a:br>
              <a:rPr lang="ru-RU" sz="3600" b="1" dirty="0" smtClean="0">
                <a:solidFill>
                  <a:schemeClr val="tx2">
                    <a:lumMod val="75000"/>
                  </a:schemeClr>
                </a:solidFill>
                <a:latin typeface="Gabriola" panose="04040605051002020D02" pitchFamily="82" charset="0"/>
                <a:cs typeface="Aharoni" pitchFamily="2" charset="-79"/>
              </a:rPr>
            </a:br>
            <a:endParaRPr lang="ru-RU" sz="3600" b="1" dirty="0">
              <a:solidFill>
                <a:schemeClr val="tx2">
                  <a:lumMod val="75000"/>
                </a:schemeClr>
              </a:solidFill>
              <a:latin typeface="Gabriola" panose="04040605051002020D02" pitchFamily="82" charset="0"/>
              <a:cs typeface="Aharoni" pitchFamily="2" charset="-79"/>
            </a:endParaRPr>
          </a:p>
        </p:txBody>
      </p:sp>
      <p:sp>
        <p:nvSpPr>
          <p:cNvPr id="3" name="Подзаголовок 2"/>
          <p:cNvSpPr>
            <a:spLocks noGrp="1"/>
          </p:cNvSpPr>
          <p:nvPr>
            <p:ph type="subTitle" idx="1"/>
          </p:nvPr>
        </p:nvSpPr>
        <p:spPr>
          <a:xfrm>
            <a:off x="6429388" y="5929330"/>
            <a:ext cx="2357454" cy="784654"/>
          </a:xfrm>
        </p:spPr>
        <p:txBody>
          <a:bodyPr>
            <a:noAutofit/>
          </a:bodyPr>
          <a:lstStyle/>
          <a:p>
            <a:pPr algn="l"/>
            <a:r>
              <a:rPr lang="ru-RU" sz="1600" b="1" dirty="0" smtClean="0">
                <a:solidFill>
                  <a:schemeClr val="tx2">
                    <a:lumMod val="75000"/>
                  </a:schemeClr>
                </a:solidFill>
                <a:latin typeface="Candara" pitchFamily="34" charset="0"/>
              </a:rPr>
              <a:t>Подготовила:</a:t>
            </a:r>
          </a:p>
          <a:p>
            <a:pPr algn="l"/>
            <a:r>
              <a:rPr lang="ru-RU" sz="1600" b="1" dirty="0" smtClean="0">
                <a:solidFill>
                  <a:schemeClr val="tx2">
                    <a:lumMod val="75000"/>
                  </a:schemeClr>
                </a:solidFill>
                <a:latin typeface="Candara" pitchFamily="34" charset="0"/>
              </a:rPr>
              <a:t>методист Иванова Н.Г.</a:t>
            </a:r>
          </a:p>
        </p:txBody>
      </p:sp>
      <p:pic>
        <p:nvPicPr>
          <p:cNvPr id="5" name="Рисунок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928926" y="4071942"/>
            <a:ext cx="2786058" cy="2786058"/>
          </a:xfrm>
          <a:prstGeom prst="rect">
            <a:avLst/>
          </a:prstGeom>
        </p:spPr>
      </p:pic>
    </p:spTree>
    <p:extLst>
      <p:ext uri="{BB962C8B-B14F-4D97-AF65-F5344CB8AC3E}">
        <p14:creationId xmlns:p14="http://schemas.microsoft.com/office/powerpoint/2010/main" val="203724054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1700808"/>
            <a:ext cx="8715436" cy="5040560"/>
          </a:xfrm>
        </p:spPr>
        <p:txBody>
          <a:bodyPr>
            <a:normAutofit fontScale="90000"/>
          </a:bodyPr>
          <a:lstStyle/>
          <a:p>
            <a:pPr marL="342900" indent="-342900">
              <a:lnSpc>
                <a:spcPct val="107000"/>
              </a:lnSpc>
            </a:pPr>
            <a:r>
              <a:rPr lang="ru-RU" sz="2000" b="1" dirty="0" smtClean="0">
                <a:solidFill>
                  <a:schemeClr val="tx2">
                    <a:lumMod val="75000"/>
                  </a:schemeClr>
                </a:solidFill>
              </a:rPr>
              <a:t/>
            </a:r>
            <a:br>
              <a:rPr lang="ru-RU" sz="2000" b="1" dirty="0" smtClean="0">
                <a:solidFill>
                  <a:schemeClr val="tx2">
                    <a:lumMod val="75000"/>
                  </a:schemeClr>
                </a:solidFill>
              </a:rPr>
            </a:br>
            <a:r>
              <a:rPr lang="ru-RU" sz="2000" b="1" dirty="0" smtClean="0">
                <a:solidFill>
                  <a:schemeClr val="tx2">
                    <a:lumMod val="75000"/>
                  </a:schemeClr>
                </a:solidFill>
              </a:rPr>
              <a:t/>
            </a:r>
            <a:br>
              <a:rPr lang="ru-RU" sz="2000" b="1" dirty="0" smtClean="0">
                <a:solidFill>
                  <a:schemeClr val="tx2">
                    <a:lumMod val="75000"/>
                  </a:schemeClr>
                </a:solidFill>
              </a:rPr>
            </a:br>
            <a:r>
              <a:rPr lang="ru-RU" sz="2000" b="1" dirty="0" smtClean="0">
                <a:solidFill>
                  <a:schemeClr val="tx2">
                    <a:lumMod val="75000"/>
                  </a:schemeClr>
                </a:solidFill>
              </a:rPr>
              <a:t/>
            </a:r>
            <a:br>
              <a:rPr lang="ru-RU" sz="2000" b="1" dirty="0" smtClean="0">
                <a:solidFill>
                  <a:schemeClr val="tx2">
                    <a:lumMod val="75000"/>
                  </a:schemeClr>
                </a:solidFill>
              </a:rPr>
            </a:br>
            <a:r>
              <a:rPr lang="ru-RU" sz="2000" b="1" dirty="0" smtClean="0">
                <a:solidFill>
                  <a:schemeClr val="tx2">
                    <a:lumMod val="75000"/>
                  </a:schemeClr>
                </a:solidFill>
              </a:rPr>
              <a:t/>
            </a:r>
            <a:br>
              <a:rPr lang="ru-RU" sz="2000" b="1" dirty="0" smtClean="0">
                <a:solidFill>
                  <a:schemeClr val="tx2">
                    <a:lumMod val="75000"/>
                  </a:schemeClr>
                </a:solidFill>
              </a:rPr>
            </a:br>
            <a:r>
              <a:rPr lang="ru-RU" sz="2000" b="1" dirty="0" smtClean="0">
                <a:solidFill>
                  <a:schemeClr val="tx2">
                    <a:lumMod val="75000"/>
                  </a:schemeClr>
                </a:solidFill>
              </a:rPr>
              <a:t/>
            </a:r>
            <a:br>
              <a:rPr lang="ru-RU" sz="2000" b="1" dirty="0" smtClean="0">
                <a:solidFill>
                  <a:schemeClr val="tx2">
                    <a:lumMod val="75000"/>
                  </a:schemeClr>
                </a:solidFill>
              </a:rPr>
            </a:br>
            <a:r>
              <a:rPr lang="ru-RU" sz="2000" b="1" dirty="0" smtClean="0">
                <a:solidFill>
                  <a:schemeClr val="tx2">
                    <a:lumMod val="75000"/>
                  </a:schemeClr>
                </a:solidFill>
              </a:rPr>
              <a:t/>
            </a:r>
            <a:br>
              <a:rPr lang="ru-RU" sz="2000" b="1" dirty="0" smtClean="0">
                <a:solidFill>
                  <a:schemeClr val="tx2">
                    <a:lumMod val="75000"/>
                  </a:schemeClr>
                </a:solidFill>
              </a:rPr>
            </a:br>
            <a:r>
              <a:rPr lang="ru-RU" sz="2000" b="1" dirty="0" smtClean="0">
                <a:solidFill>
                  <a:schemeClr val="tx2">
                    <a:lumMod val="75000"/>
                  </a:schemeClr>
                </a:solidFill>
              </a:rPr>
              <a:t/>
            </a:r>
            <a:br>
              <a:rPr lang="ru-RU" sz="2000" b="1" dirty="0" smtClean="0">
                <a:solidFill>
                  <a:schemeClr val="tx2">
                    <a:lumMod val="75000"/>
                  </a:schemeClr>
                </a:solidFill>
              </a:rPr>
            </a:br>
            <a:r>
              <a:rPr lang="ru-RU" sz="2000" b="1" dirty="0" smtClean="0">
                <a:solidFill>
                  <a:schemeClr val="tx2">
                    <a:lumMod val="75000"/>
                  </a:schemeClr>
                </a:solidFill>
              </a:rPr>
              <a:t/>
            </a:r>
            <a:br>
              <a:rPr lang="ru-RU" sz="2000" b="1" dirty="0" smtClean="0">
                <a:solidFill>
                  <a:schemeClr val="tx2">
                    <a:lumMod val="75000"/>
                  </a:schemeClr>
                </a:solidFill>
              </a:rPr>
            </a:br>
            <a:r>
              <a:rPr lang="ru-RU" sz="2000" b="1" dirty="0" smtClean="0">
                <a:solidFill>
                  <a:schemeClr val="tx2">
                    <a:lumMod val="75000"/>
                  </a:schemeClr>
                </a:solidFill>
              </a:rPr>
              <a:t/>
            </a:r>
            <a:br>
              <a:rPr lang="ru-RU" sz="2000" b="1" dirty="0" smtClean="0">
                <a:solidFill>
                  <a:schemeClr val="tx2">
                    <a:lumMod val="75000"/>
                  </a:schemeClr>
                </a:solidFill>
              </a:rPr>
            </a:br>
            <a:r>
              <a:rPr lang="ru-RU" sz="2000" b="1" dirty="0" smtClean="0">
                <a:solidFill>
                  <a:schemeClr val="tx2">
                    <a:lumMod val="75000"/>
                  </a:schemeClr>
                </a:solidFill>
              </a:rPr>
              <a:t/>
            </a:r>
            <a:br>
              <a:rPr lang="ru-RU" sz="2000" b="1" dirty="0" smtClean="0">
                <a:solidFill>
                  <a:schemeClr val="tx2">
                    <a:lumMod val="75000"/>
                  </a:schemeClr>
                </a:solidFill>
              </a:rPr>
            </a:br>
            <a:r>
              <a:rPr lang="ru-RU" sz="2000" b="1" dirty="0" smtClean="0">
                <a:solidFill>
                  <a:schemeClr val="tx2">
                    <a:lumMod val="75000"/>
                  </a:schemeClr>
                </a:solidFill>
              </a:rPr>
              <a:t/>
            </a:r>
            <a:br>
              <a:rPr lang="ru-RU" sz="2000" b="1" dirty="0" smtClean="0">
                <a:solidFill>
                  <a:schemeClr val="tx2">
                    <a:lumMod val="75000"/>
                  </a:schemeClr>
                </a:solidFill>
              </a:rPr>
            </a:br>
            <a:r>
              <a:rPr lang="ru-RU" sz="2000" b="1" dirty="0" smtClean="0">
                <a:solidFill>
                  <a:schemeClr val="tx2">
                    <a:lumMod val="75000"/>
                  </a:schemeClr>
                </a:solidFill>
              </a:rPr>
              <a:t/>
            </a:r>
            <a:br>
              <a:rPr lang="ru-RU" sz="2000" b="1" dirty="0" smtClean="0">
                <a:solidFill>
                  <a:schemeClr val="tx2">
                    <a:lumMod val="75000"/>
                  </a:schemeClr>
                </a:solidFill>
              </a:rPr>
            </a:br>
            <a:r>
              <a:rPr lang="ru-RU" sz="2000" b="1" dirty="0" smtClean="0">
                <a:solidFill>
                  <a:schemeClr val="tx2">
                    <a:lumMod val="75000"/>
                  </a:schemeClr>
                </a:solidFill>
              </a:rPr>
              <a:t/>
            </a:r>
            <a:br>
              <a:rPr lang="ru-RU" sz="2000" b="1" dirty="0" smtClean="0">
                <a:solidFill>
                  <a:schemeClr val="tx2">
                    <a:lumMod val="75000"/>
                  </a:schemeClr>
                </a:solidFill>
              </a:rPr>
            </a:br>
            <a:r>
              <a:rPr lang="ru-RU" sz="2000" b="1" dirty="0" smtClean="0">
                <a:solidFill>
                  <a:schemeClr val="tx2">
                    <a:lumMod val="75000"/>
                  </a:schemeClr>
                </a:solidFill>
              </a:rPr>
              <a:t/>
            </a:r>
            <a:br>
              <a:rPr lang="ru-RU" sz="2000" b="1" dirty="0" smtClean="0">
                <a:solidFill>
                  <a:schemeClr val="tx2">
                    <a:lumMod val="75000"/>
                  </a:schemeClr>
                </a:solidFill>
              </a:rPr>
            </a:br>
            <a:r>
              <a:rPr lang="ru-RU" sz="2000" b="1" dirty="0" smtClean="0">
                <a:solidFill>
                  <a:schemeClr val="tx2">
                    <a:lumMod val="75000"/>
                  </a:schemeClr>
                </a:solidFill>
              </a:rPr>
              <a:t/>
            </a:r>
            <a:br>
              <a:rPr lang="ru-RU" sz="2000" b="1" dirty="0" smtClean="0">
                <a:solidFill>
                  <a:schemeClr val="tx2">
                    <a:lumMod val="75000"/>
                  </a:schemeClr>
                </a:solidFill>
              </a:rPr>
            </a:br>
            <a:r>
              <a:rPr lang="ru-RU" sz="2000" b="1" dirty="0" smtClean="0">
                <a:solidFill>
                  <a:schemeClr val="tx2">
                    <a:lumMod val="75000"/>
                  </a:schemeClr>
                </a:solidFill>
              </a:rPr>
              <a:t/>
            </a:r>
            <a:br>
              <a:rPr lang="ru-RU" sz="2000" b="1" dirty="0" smtClean="0">
                <a:solidFill>
                  <a:schemeClr val="tx2">
                    <a:lumMod val="75000"/>
                  </a:schemeClr>
                </a:solidFill>
              </a:rPr>
            </a:br>
            <a:r>
              <a:rPr lang="ru-RU" sz="2000" b="1" dirty="0" smtClean="0">
                <a:solidFill>
                  <a:schemeClr val="tx2">
                    <a:lumMod val="75000"/>
                  </a:schemeClr>
                </a:solidFill>
              </a:rPr>
              <a:t/>
            </a:r>
            <a:br>
              <a:rPr lang="ru-RU" sz="2000" b="1" dirty="0" smtClean="0">
                <a:solidFill>
                  <a:schemeClr val="tx2">
                    <a:lumMod val="75000"/>
                  </a:schemeClr>
                </a:solidFill>
              </a:rPr>
            </a:br>
            <a:r>
              <a:rPr lang="ru-RU" sz="2000" b="1" dirty="0" smtClean="0">
                <a:solidFill>
                  <a:schemeClr val="tx2">
                    <a:lumMod val="75000"/>
                  </a:schemeClr>
                </a:solidFill>
              </a:rPr>
              <a:t/>
            </a:r>
            <a:br>
              <a:rPr lang="ru-RU" sz="2000" b="1" dirty="0" smtClean="0">
                <a:solidFill>
                  <a:schemeClr val="tx2">
                    <a:lumMod val="75000"/>
                  </a:schemeClr>
                </a:solidFill>
              </a:rPr>
            </a:br>
            <a:r>
              <a:rPr lang="ru-RU" sz="2000" b="1" dirty="0" smtClean="0">
                <a:solidFill>
                  <a:schemeClr val="tx2">
                    <a:lumMod val="75000"/>
                  </a:schemeClr>
                </a:solidFill>
              </a:rPr>
              <a:t/>
            </a:r>
            <a:br>
              <a:rPr lang="ru-RU" sz="2000" b="1" dirty="0" smtClean="0">
                <a:solidFill>
                  <a:schemeClr val="tx2">
                    <a:lumMod val="75000"/>
                  </a:schemeClr>
                </a:solidFill>
              </a:rPr>
            </a:br>
            <a:r>
              <a:rPr lang="ru-RU" sz="2000" b="1" dirty="0" smtClean="0">
                <a:solidFill>
                  <a:schemeClr val="tx2">
                    <a:lumMod val="75000"/>
                  </a:schemeClr>
                </a:solidFill>
              </a:rPr>
              <a:t/>
            </a:r>
            <a:br>
              <a:rPr lang="ru-RU" sz="2000" b="1" dirty="0" smtClean="0">
                <a:solidFill>
                  <a:schemeClr val="tx2">
                    <a:lumMod val="75000"/>
                  </a:schemeClr>
                </a:solidFill>
              </a:rPr>
            </a:br>
            <a:r>
              <a:rPr lang="ru-RU" sz="2000" b="1" dirty="0" smtClean="0">
                <a:solidFill>
                  <a:schemeClr val="tx2">
                    <a:lumMod val="75000"/>
                  </a:schemeClr>
                </a:solidFill>
              </a:rPr>
              <a:t/>
            </a:r>
            <a:br>
              <a:rPr lang="ru-RU" sz="2000" b="1" dirty="0" smtClean="0">
                <a:solidFill>
                  <a:schemeClr val="tx2">
                    <a:lumMod val="75000"/>
                  </a:schemeClr>
                </a:solidFill>
              </a:rPr>
            </a:br>
            <a:r>
              <a:rPr lang="ru-RU" sz="2000" b="1" dirty="0" smtClean="0">
                <a:solidFill>
                  <a:schemeClr val="tx2">
                    <a:lumMod val="75000"/>
                  </a:schemeClr>
                </a:solidFill>
              </a:rPr>
              <a:t/>
            </a:r>
            <a:br>
              <a:rPr lang="ru-RU" sz="2000" b="1" dirty="0" smtClean="0">
                <a:solidFill>
                  <a:schemeClr val="tx2">
                    <a:lumMod val="75000"/>
                  </a:schemeClr>
                </a:solidFill>
              </a:rPr>
            </a:br>
            <a:r>
              <a:rPr lang="ru-RU" sz="2200" dirty="0" smtClean="0">
                <a:latin typeface="Times New Roman" panose="02020603050405020304" pitchFamily="18" charset="0"/>
                <a:ea typeface="Calibri" panose="020F0502020204030204" pitchFamily="34" charset="0"/>
                <a:cs typeface="Times New Roman" panose="02020603050405020304" pitchFamily="18" charset="0"/>
              </a:rPr>
              <a:t>Из всего вышесказанного можно сделать вывод: </a:t>
            </a:r>
            <a:r>
              <a:rPr lang="ru-RU" sz="2200" u="sng" dirty="0" smtClean="0">
                <a:latin typeface="Times New Roman" panose="02020603050405020304" pitchFamily="18" charset="0"/>
                <a:ea typeface="Calibri" panose="020F0502020204030204" pitchFamily="34" charset="0"/>
                <a:cs typeface="Times New Roman" panose="02020603050405020304" pitchFamily="18" charset="0"/>
              </a:rPr>
              <a:t>мальчики и девочки – это два разных мира.</a:t>
            </a:r>
            <a:r>
              <a:rPr lang="ru-RU" sz="2200" dirty="0" smtClean="0">
                <a:latin typeface="Times New Roman" panose="02020603050405020304" pitchFamily="18" charset="0"/>
                <a:ea typeface="Calibri" panose="020F0502020204030204" pitchFamily="34" charset="0"/>
                <a:cs typeface="Times New Roman" panose="02020603050405020304" pitchFamily="18" charset="0"/>
              </a:rPr>
              <a:t> Очень часто мы неправильно реагируем на поступки детей, потому что не понимаем, что стоит за этими поступками. </a:t>
            </a:r>
            <a:r>
              <a:rPr lang="ru-RU" sz="3200" dirty="0" smtClean="0">
                <a:latin typeface="Calibri" panose="020F0502020204030204" pitchFamily="34" charset="0"/>
                <a:ea typeface="Calibri" panose="020F0502020204030204" pitchFamily="34" charset="0"/>
                <a:cs typeface="Times New Roman" panose="02020603050405020304" pitchFamily="18" charset="0"/>
              </a:rPr>
              <a:t/>
            </a:r>
            <a:br>
              <a:rPr lang="ru-RU" sz="3200" dirty="0" smtClean="0">
                <a:latin typeface="Calibri" panose="020F0502020204030204" pitchFamily="34" charset="0"/>
                <a:ea typeface="Calibri" panose="020F0502020204030204" pitchFamily="34" charset="0"/>
                <a:cs typeface="Times New Roman" panose="02020603050405020304" pitchFamily="18" charset="0"/>
              </a:rPr>
            </a:br>
            <a:r>
              <a:rPr lang="ru-RU" sz="3100" dirty="0" smtClean="0">
                <a:latin typeface="Times New Roman" panose="02020603050405020304" pitchFamily="18" charset="0"/>
                <a:ea typeface="Calibri" panose="020F0502020204030204" pitchFamily="34" charset="0"/>
                <a:cs typeface="Times New Roman" panose="02020603050405020304" pitchFamily="18" charset="0"/>
              </a:rPr>
              <a:t> Воспитывать, обучать и даже любить мальчиков и девочек надо по-разному.</a:t>
            </a:r>
            <a:br>
              <a:rPr lang="ru-RU" sz="3100" dirty="0" smtClean="0">
                <a:latin typeface="Times New Roman" panose="02020603050405020304" pitchFamily="18" charset="0"/>
                <a:ea typeface="Calibri" panose="020F0502020204030204" pitchFamily="34" charset="0"/>
                <a:cs typeface="Times New Roman" panose="02020603050405020304" pitchFamily="18" charset="0"/>
              </a:rPr>
            </a:br>
            <a:r>
              <a:rPr lang="ru-RU" sz="3100" dirty="0" smtClean="0">
                <a:solidFill>
                  <a:srgbClr val="FF0000"/>
                </a:solidFill>
                <a:latin typeface="Times New Roman" panose="02020603050405020304" pitchFamily="18" charset="0"/>
                <a:ea typeface="Calibri" panose="020F0502020204030204" pitchFamily="34" charset="0"/>
              </a:rPr>
              <a:t>Но обязательно очень любить!</a:t>
            </a:r>
            <a:r>
              <a:rPr lang="ru-RU" sz="3100" dirty="0" smtClean="0"/>
              <a:t/>
            </a:r>
            <a:br>
              <a:rPr lang="ru-RU" sz="3100" dirty="0" smtClean="0"/>
            </a:br>
            <a:r>
              <a:rPr lang="ru-RU" sz="2000" dirty="0" smtClean="0">
                <a:latin typeface="Calibri" panose="020F0502020204030204" pitchFamily="34" charset="0"/>
                <a:ea typeface="Calibri" panose="020F0502020204030204" pitchFamily="34" charset="0"/>
                <a:cs typeface="Times New Roman" panose="02020603050405020304" pitchFamily="18" charset="0"/>
              </a:rPr>
              <a:t/>
            </a:r>
            <a:br>
              <a:rPr lang="ru-RU" sz="2000" dirty="0" smtClean="0">
                <a:latin typeface="Calibri" panose="020F0502020204030204" pitchFamily="34" charset="0"/>
                <a:ea typeface="Calibri" panose="020F0502020204030204" pitchFamily="34" charset="0"/>
                <a:cs typeface="Times New Roman" panose="02020603050405020304" pitchFamily="18" charset="0"/>
              </a:rPr>
            </a:br>
            <a:r>
              <a:rPr lang="ru-RU" sz="2000" b="1" dirty="0" smtClean="0">
                <a:solidFill>
                  <a:schemeClr val="tx2">
                    <a:lumMod val="75000"/>
                  </a:schemeClr>
                </a:solidFill>
              </a:rPr>
              <a:t/>
            </a:r>
            <a:br>
              <a:rPr lang="ru-RU" sz="2000" b="1" dirty="0" smtClean="0">
                <a:solidFill>
                  <a:schemeClr val="tx2">
                    <a:lumMod val="75000"/>
                  </a:schemeClr>
                </a:solidFill>
              </a:rPr>
            </a:br>
            <a:r>
              <a:rPr lang="ru-RU" sz="2000" b="1" dirty="0" smtClean="0">
                <a:solidFill>
                  <a:schemeClr val="tx2">
                    <a:lumMod val="75000"/>
                  </a:schemeClr>
                </a:solidFill>
              </a:rPr>
              <a:t/>
            </a:r>
            <a:br>
              <a:rPr lang="ru-RU" sz="2000" b="1" dirty="0" smtClean="0">
                <a:solidFill>
                  <a:schemeClr val="tx2">
                    <a:lumMod val="75000"/>
                  </a:schemeClr>
                </a:solidFill>
              </a:rPr>
            </a:br>
            <a:r>
              <a:rPr lang="ru-RU" sz="2000" b="1" dirty="0" smtClean="0">
                <a:solidFill>
                  <a:schemeClr val="tx2">
                    <a:lumMod val="75000"/>
                  </a:schemeClr>
                </a:solidFill>
              </a:rPr>
              <a:t/>
            </a:r>
            <a:br>
              <a:rPr lang="ru-RU" sz="2000" b="1" dirty="0" smtClean="0">
                <a:solidFill>
                  <a:schemeClr val="tx2">
                    <a:lumMod val="75000"/>
                  </a:schemeClr>
                </a:solidFill>
              </a:rPr>
            </a:br>
            <a:r>
              <a:rPr lang="ru-RU" sz="2000" b="1" dirty="0" smtClean="0">
                <a:solidFill>
                  <a:schemeClr val="tx2">
                    <a:lumMod val="75000"/>
                  </a:schemeClr>
                </a:solidFill>
              </a:rPr>
              <a:t/>
            </a:r>
            <a:br>
              <a:rPr lang="ru-RU" sz="2000" b="1" dirty="0" smtClean="0">
                <a:solidFill>
                  <a:schemeClr val="tx2">
                    <a:lumMod val="75000"/>
                  </a:schemeClr>
                </a:solidFill>
              </a:rPr>
            </a:br>
            <a:r>
              <a:rPr lang="ru-RU" sz="2000" b="1" dirty="0" smtClean="0">
                <a:solidFill>
                  <a:schemeClr val="tx2">
                    <a:lumMod val="75000"/>
                  </a:schemeClr>
                </a:solidFill>
              </a:rPr>
              <a:t/>
            </a:r>
            <a:br>
              <a:rPr lang="ru-RU" sz="2000" b="1" dirty="0" smtClean="0">
                <a:solidFill>
                  <a:schemeClr val="tx2">
                    <a:lumMod val="75000"/>
                  </a:schemeClr>
                </a:solidFill>
              </a:rPr>
            </a:br>
            <a:r>
              <a:rPr lang="ru-RU" sz="2000" b="1" dirty="0" smtClean="0">
                <a:solidFill>
                  <a:schemeClr val="tx2">
                    <a:lumMod val="75000"/>
                  </a:schemeClr>
                </a:solidFill>
              </a:rPr>
              <a:t/>
            </a:r>
            <a:br>
              <a:rPr lang="ru-RU" sz="2000" b="1" dirty="0" smtClean="0">
                <a:solidFill>
                  <a:schemeClr val="tx2">
                    <a:lumMod val="75000"/>
                  </a:schemeClr>
                </a:solidFill>
              </a:rPr>
            </a:br>
            <a:r>
              <a:rPr lang="ru-RU" sz="2000" b="1" dirty="0" smtClean="0">
                <a:solidFill>
                  <a:schemeClr val="tx2">
                    <a:lumMod val="75000"/>
                  </a:schemeClr>
                </a:solidFill>
              </a:rPr>
              <a:t/>
            </a:r>
            <a:br>
              <a:rPr lang="ru-RU" sz="2000" b="1" dirty="0" smtClean="0">
                <a:solidFill>
                  <a:schemeClr val="tx2">
                    <a:lumMod val="75000"/>
                  </a:schemeClr>
                </a:solidFill>
              </a:rPr>
            </a:br>
            <a:r>
              <a:rPr lang="ru-RU" sz="2000" b="1" dirty="0" smtClean="0">
                <a:solidFill>
                  <a:schemeClr val="tx2">
                    <a:lumMod val="75000"/>
                  </a:schemeClr>
                </a:solidFill>
              </a:rPr>
              <a:t/>
            </a:r>
            <a:br>
              <a:rPr lang="ru-RU" sz="2000" b="1" dirty="0" smtClean="0">
                <a:solidFill>
                  <a:schemeClr val="tx2">
                    <a:lumMod val="75000"/>
                  </a:schemeClr>
                </a:solidFill>
              </a:rPr>
            </a:br>
            <a:r>
              <a:rPr lang="ru-RU" sz="2000" b="1" dirty="0" smtClean="0">
                <a:solidFill>
                  <a:schemeClr val="tx2">
                    <a:lumMod val="75000"/>
                  </a:schemeClr>
                </a:solidFill>
              </a:rPr>
              <a:t/>
            </a:r>
            <a:br>
              <a:rPr lang="ru-RU" sz="2000" b="1" dirty="0" smtClean="0">
                <a:solidFill>
                  <a:schemeClr val="tx2">
                    <a:lumMod val="75000"/>
                  </a:schemeClr>
                </a:solidFill>
              </a:rPr>
            </a:br>
            <a:r>
              <a:rPr lang="ru-RU" sz="2000" b="1" dirty="0" smtClean="0">
                <a:solidFill>
                  <a:schemeClr val="tx2">
                    <a:lumMod val="75000"/>
                  </a:schemeClr>
                </a:solidFill>
              </a:rPr>
              <a:t/>
            </a:r>
            <a:br>
              <a:rPr lang="ru-RU" sz="2000" b="1" dirty="0" smtClean="0">
                <a:solidFill>
                  <a:schemeClr val="tx2">
                    <a:lumMod val="75000"/>
                  </a:schemeClr>
                </a:solidFill>
              </a:rPr>
            </a:br>
            <a:r>
              <a:rPr lang="ru-RU" sz="2000" b="1" dirty="0" smtClean="0">
                <a:solidFill>
                  <a:schemeClr val="tx2">
                    <a:lumMod val="75000"/>
                  </a:schemeClr>
                </a:solidFill>
              </a:rPr>
              <a:t/>
            </a:r>
            <a:br>
              <a:rPr lang="ru-RU" sz="2000" b="1" dirty="0" smtClean="0">
                <a:solidFill>
                  <a:schemeClr val="tx2">
                    <a:lumMod val="75000"/>
                  </a:schemeClr>
                </a:solidFill>
              </a:rPr>
            </a:br>
            <a:r>
              <a:rPr lang="ru-RU" sz="2000" b="1" dirty="0" smtClean="0">
                <a:solidFill>
                  <a:schemeClr val="tx2">
                    <a:lumMod val="75000"/>
                  </a:schemeClr>
                </a:solidFill>
              </a:rPr>
              <a:t>                              </a:t>
            </a:r>
            <a:r>
              <a:rPr lang="ru-RU" sz="2000" dirty="0" smtClean="0">
                <a:latin typeface="Calibri" panose="020F0502020204030204" pitchFamily="34" charset="0"/>
                <a:ea typeface="Calibri" panose="020F0502020204030204" pitchFamily="34" charset="0"/>
                <a:cs typeface="Times New Roman" panose="02020603050405020304" pitchFamily="18" charset="0"/>
              </a:rPr>
              <a:t/>
            </a:r>
            <a:br>
              <a:rPr lang="ru-RU" sz="2000" dirty="0" smtClean="0">
                <a:latin typeface="Calibri" panose="020F0502020204030204" pitchFamily="34" charset="0"/>
                <a:ea typeface="Calibri" panose="020F0502020204030204" pitchFamily="34" charset="0"/>
                <a:cs typeface="Times New Roman" panose="02020603050405020304" pitchFamily="18" charset="0"/>
              </a:rPr>
            </a:br>
            <a:r>
              <a:rPr lang="ru-RU" sz="2400" b="1" dirty="0" smtClean="0">
                <a:solidFill>
                  <a:schemeClr val="accent5">
                    <a:lumMod val="50000"/>
                  </a:schemeClr>
                </a:solidFill>
              </a:rPr>
              <a:t/>
            </a:r>
            <a:br>
              <a:rPr lang="ru-RU" sz="2400" b="1" dirty="0" smtClean="0">
                <a:solidFill>
                  <a:schemeClr val="accent5">
                    <a:lumMod val="50000"/>
                  </a:schemeClr>
                </a:solidFill>
              </a:rPr>
            </a:br>
            <a:r>
              <a:rPr lang="ru-RU" sz="2400" b="1" dirty="0" smtClean="0">
                <a:solidFill>
                  <a:schemeClr val="accent5">
                    <a:lumMod val="50000"/>
                  </a:schemeClr>
                </a:solidFill>
              </a:rPr>
              <a:t/>
            </a:r>
            <a:br>
              <a:rPr lang="ru-RU" sz="2400" b="1" dirty="0" smtClean="0">
                <a:solidFill>
                  <a:schemeClr val="accent5">
                    <a:lumMod val="50000"/>
                  </a:schemeClr>
                </a:solidFill>
              </a:rPr>
            </a:br>
            <a:r>
              <a:rPr lang="ru-RU" sz="2400" b="1" dirty="0" smtClean="0">
                <a:solidFill>
                  <a:schemeClr val="accent5">
                    <a:lumMod val="50000"/>
                  </a:schemeClr>
                </a:solidFill>
              </a:rPr>
              <a:t/>
            </a:r>
            <a:br>
              <a:rPr lang="ru-RU" sz="2400" b="1" dirty="0" smtClean="0">
                <a:solidFill>
                  <a:schemeClr val="accent5">
                    <a:lumMod val="50000"/>
                  </a:schemeClr>
                </a:solidFill>
              </a:rPr>
            </a:br>
            <a:r>
              <a:rPr lang="ru-RU" sz="2400" b="1" dirty="0" smtClean="0">
                <a:solidFill>
                  <a:schemeClr val="accent5">
                    <a:lumMod val="50000"/>
                  </a:schemeClr>
                </a:solidFill>
              </a:rPr>
              <a:t/>
            </a:r>
            <a:br>
              <a:rPr lang="ru-RU" sz="2400" b="1" dirty="0" smtClean="0">
                <a:solidFill>
                  <a:schemeClr val="accent5">
                    <a:lumMod val="50000"/>
                  </a:schemeClr>
                </a:solidFill>
              </a:rPr>
            </a:br>
            <a:r>
              <a:rPr lang="ru-RU" sz="2400" b="1" dirty="0" smtClean="0">
                <a:solidFill>
                  <a:schemeClr val="accent5">
                    <a:lumMod val="50000"/>
                  </a:schemeClr>
                </a:solidFill>
              </a:rPr>
              <a:t/>
            </a:r>
            <a:br>
              <a:rPr lang="ru-RU" sz="2400" b="1" dirty="0" smtClean="0">
                <a:solidFill>
                  <a:schemeClr val="accent5">
                    <a:lumMod val="50000"/>
                  </a:schemeClr>
                </a:solidFill>
              </a:rPr>
            </a:br>
            <a:r>
              <a:rPr lang="ru-RU" sz="2400" b="1" dirty="0" smtClean="0">
                <a:solidFill>
                  <a:schemeClr val="accent5">
                    <a:lumMod val="50000"/>
                  </a:schemeClr>
                </a:solidFill>
              </a:rPr>
              <a:t/>
            </a:r>
            <a:br>
              <a:rPr lang="ru-RU" sz="2400" b="1" dirty="0" smtClean="0">
                <a:solidFill>
                  <a:schemeClr val="accent5">
                    <a:lumMod val="50000"/>
                  </a:schemeClr>
                </a:solidFill>
              </a:rPr>
            </a:br>
            <a:r>
              <a:rPr lang="ru-RU" sz="2400" b="1" dirty="0" smtClean="0">
                <a:solidFill>
                  <a:schemeClr val="accent5">
                    <a:lumMod val="50000"/>
                  </a:schemeClr>
                </a:solidFill>
              </a:rPr>
              <a:t/>
            </a:r>
            <a:br>
              <a:rPr lang="ru-RU" sz="2400" b="1" dirty="0" smtClean="0">
                <a:solidFill>
                  <a:schemeClr val="accent5">
                    <a:lumMod val="50000"/>
                  </a:schemeClr>
                </a:solidFill>
              </a:rPr>
            </a:br>
            <a:r>
              <a:rPr lang="ru-RU" dirty="0" smtClean="0">
                <a:solidFill>
                  <a:schemeClr val="accent5">
                    <a:lumMod val="50000"/>
                  </a:schemeClr>
                </a:solidFill>
              </a:rPr>
              <a:t/>
            </a:r>
            <a:br>
              <a:rPr lang="ru-RU" dirty="0" smtClean="0">
                <a:solidFill>
                  <a:schemeClr val="accent5">
                    <a:lumMod val="50000"/>
                  </a:schemeClr>
                </a:solidFill>
              </a:rPr>
            </a:br>
            <a:endParaRPr lang="ru-RU" b="1" dirty="0">
              <a:solidFill>
                <a:schemeClr val="bg2">
                  <a:lumMod val="25000"/>
                </a:schemeClr>
              </a:solidFill>
              <a:latin typeface="Gabriola" panose="04040605051002020D02" pitchFamily="82" charset="0"/>
            </a:endParaRPr>
          </a:p>
        </p:txBody>
      </p:sp>
      <p:sp>
        <p:nvSpPr>
          <p:cNvPr id="3" name="Объект 2"/>
          <p:cNvSpPr>
            <a:spLocks noGrp="1"/>
          </p:cNvSpPr>
          <p:nvPr>
            <p:ph idx="1"/>
          </p:nvPr>
        </p:nvSpPr>
        <p:spPr>
          <a:xfrm>
            <a:off x="10476656" y="3717032"/>
            <a:ext cx="1152128" cy="576064"/>
          </a:xfrm>
        </p:spPr>
        <p:txBody>
          <a:bodyPr>
            <a:normAutofit fontScale="70000" lnSpcReduction="20000"/>
          </a:bodyPr>
          <a:lstStyle/>
          <a:p>
            <a:pPr marL="0" indent="0" algn="ctr">
              <a:lnSpc>
                <a:spcPct val="150000"/>
              </a:lnSpc>
              <a:buNone/>
            </a:pPr>
            <a:endParaRPr lang="ru-RU" dirty="0">
              <a:latin typeface="Gabriola" panose="04040605051002020D02" pitchFamily="82" charset="0"/>
              <a:ea typeface="+mj-ea"/>
              <a:cs typeface="+mj-cs"/>
            </a:endParaRPr>
          </a:p>
        </p:txBody>
      </p:sp>
      <p:pic>
        <p:nvPicPr>
          <p:cNvPr id="4" name="Рисунок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929058" y="5074907"/>
            <a:ext cx="1714512" cy="1783093"/>
          </a:xfrm>
          <a:prstGeom prst="rect">
            <a:avLst/>
          </a:prstGeom>
        </p:spPr>
      </p:pic>
    </p:spTree>
    <p:extLst>
      <p:ext uri="{BB962C8B-B14F-4D97-AF65-F5344CB8AC3E}">
        <p14:creationId xmlns:p14="http://schemas.microsoft.com/office/powerpoint/2010/main" val="359685743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188640"/>
            <a:ext cx="8640960" cy="504056"/>
          </a:xfrm>
        </p:spPr>
        <p:txBody>
          <a:bodyPr>
            <a:normAutofit fontScale="90000"/>
          </a:bodyPr>
          <a:lstStyle/>
          <a:p>
            <a:endParaRPr lang="ru-RU" sz="3200" b="1" dirty="0">
              <a:solidFill>
                <a:schemeClr val="bg2">
                  <a:lumMod val="10000"/>
                </a:schemeClr>
              </a:solidFill>
              <a:latin typeface="Gabriola" panose="04040605051002020D02" pitchFamily="82" charset="0"/>
            </a:endParaRPr>
          </a:p>
        </p:txBody>
      </p:sp>
      <p:sp>
        <p:nvSpPr>
          <p:cNvPr id="3" name="Текст 2"/>
          <p:cNvSpPr>
            <a:spLocks noGrp="1"/>
          </p:cNvSpPr>
          <p:nvPr>
            <p:ph type="body" idx="1"/>
          </p:nvPr>
        </p:nvSpPr>
        <p:spPr>
          <a:xfrm>
            <a:off x="0" y="620688"/>
            <a:ext cx="4499992" cy="639762"/>
          </a:xfrm>
        </p:spPr>
        <p:txBody>
          <a:bodyPr>
            <a:normAutofit fontScale="55000" lnSpcReduction="20000"/>
          </a:bodyPr>
          <a:lstStyle/>
          <a:p>
            <a:endParaRPr lang="ru-RU" dirty="0" smtClean="0"/>
          </a:p>
          <a:p>
            <a:pPr algn="ctr"/>
            <a:r>
              <a:rPr lang="ru-RU" sz="3900" dirty="0">
                <a:solidFill>
                  <a:schemeClr val="tx2">
                    <a:lumMod val="75000"/>
                  </a:schemeClr>
                </a:solidFill>
                <a:latin typeface="Gabriola" panose="04040605051002020D02" pitchFamily="82" charset="0"/>
                <a:ea typeface="+mj-ea"/>
                <a:cs typeface="+mj-cs"/>
              </a:rPr>
              <a:t>Работа с мальчиками </a:t>
            </a:r>
          </a:p>
          <a:p>
            <a:endParaRPr lang="ru-RU" dirty="0"/>
          </a:p>
        </p:txBody>
      </p:sp>
      <p:sp>
        <p:nvSpPr>
          <p:cNvPr id="5" name="Текст 4"/>
          <p:cNvSpPr>
            <a:spLocks noGrp="1"/>
          </p:cNvSpPr>
          <p:nvPr>
            <p:ph type="body" sz="quarter" idx="3"/>
          </p:nvPr>
        </p:nvSpPr>
        <p:spPr>
          <a:xfrm>
            <a:off x="4716016" y="692696"/>
            <a:ext cx="4329807" cy="576064"/>
          </a:xfrm>
        </p:spPr>
        <p:txBody>
          <a:bodyPr>
            <a:normAutofit fontScale="55000" lnSpcReduction="20000"/>
          </a:bodyPr>
          <a:lstStyle/>
          <a:p>
            <a:endParaRPr lang="ru-RU" dirty="0" smtClean="0"/>
          </a:p>
          <a:p>
            <a:pPr algn="ctr"/>
            <a:r>
              <a:rPr lang="ru-RU" sz="3800" dirty="0">
                <a:solidFill>
                  <a:srgbClr val="FF0000"/>
                </a:solidFill>
                <a:latin typeface="Gabriola" panose="04040605051002020D02" pitchFamily="82" charset="0"/>
                <a:ea typeface="+mj-ea"/>
                <a:cs typeface="+mj-cs"/>
              </a:rPr>
              <a:t>Работа с </a:t>
            </a:r>
            <a:r>
              <a:rPr lang="ru-RU" sz="3900" dirty="0">
                <a:solidFill>
                  <a:srgbClr val="FF0000"/>
                </a:solidFill>
                <a:latin typeface="Gabriola" panose="04040605051002020D02" pitchFamily="82" charset="0"/>
                <a:ea typeface="+mj-ea"/>
                <a:cs typeface="+mj-cs"/>
              </a:rPr>
              <a:t>девочками</a:t>
            </a:r>
          </a:p>
          <a:p>
            <a:endParaRPr lang="ru-RU" dirty="0"/>
          </a:p>
        </p:txBody>
      </p:sp>
      <p:pic>
        <p:nvPicPr>
          <p:cNvPr id="1026" name="Picture 2" descr="C:\Users\Детсад 60\Desktop\девочки\7780188.png"/>
          <p:cNvPicPr>
            <a:picLocks noGrp="1" noChangeAspect="1" noChangeArrowheads="1"/>
          </p:cNvPicPr>
          <p:nvPr>
            <p:ph sz="half" idx="2"/>
          </p:nvPr>
        </p:nvPicPr>
        <p:blipFill>
          <a:blip r:embed="rId2" cstate="screen">
            <a:extLst>
              <a:ext uri="{28A0092B-C50C-407E-A947-70E740481C1C}">
                <a14:useLocalDpi xmlns:a14="http://schemas.microsoft.com/office/drawing/2010/main"/>
              </a:ext>
            </a:extLst>
          </a:blip>
          <a:srcRect/>
          <a:stretch>
            <a:fillRect/>
          </a:stretch>
        </p:blipFill>
        <p:spPr bwMode="auto">
          <a:xfrm rot="405635">
            <a:off x="4947166" y="4365104"/>
            <a:ext cx="1296144" cy="2238199"/>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Детсад 60\Desktop\девочки\21407177.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243310" y="3717031"/>
            <a:ext cx="2828681" cy="3114193"/>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C:\Users\Детсад 60\Desktop\девочки\Princess-Cinderella-disney-princess-6153433-355-455.gif"/>
          <p:cNvPicPr>
            <a:picLocks noGrp="1" noChangeAspect="1" noChangeArrowheads="1"/>
          </p:cNvPicPr>
          <p:nvPr>
            <p:ph sz="quarter" idx="4"/>
          </p:nvPr>
        </p:nvPicPr>
        <p:blipFill>
          <a:blip r:embed="rId4" cstate="screen">
            <a:extLst>
              <a:ext uri="{28A0092B-C50C-407E-A947-70E740481C1C}">
                <a14:useLocalDpi xmlns:a14="http://schemas.microsoft.com/office/drawing/2010/main"/>
              </a:ext>
            </a:extLst>
          </a:blip>
          <a:srcRect/>
          <a:stretch>
            <a:fillRect/>
          </a:stretch>
        </p:blipFill>
        <p:spPr bwMode="auto">
          <a:xfrm>
            <a:off x="5573029" y="2420126"/>
            <a:ext cx="1647058" cy="2111018"/>
          </a:xfrm>
          <a:prstGeom prst="rect">
            <a:avLst/>
          </a:prstGeom>
          <a:noFill/>
          <a:extLst>
            <a:ext uri="{909E8E84-426E-40DD-AFC4-6F175D3DCCD1}">
              <a14:hiddenFill xmlns:a14="http://schemas.microsoft.com/office/drawing/2010/main">
                <a:solidFill>
                  <a:srgbClr val="FFFFFF"/>
                </a:solidFill>
              </a14:hiddenFill>
            </a:ext>
          </a:extLst>
        </p:spPr>
      </p:pic>
      <p:pic>
        <p:nvPicPr>
          <p:cNvPr id="1031" name="Picture 7" descr="C:\Users\Детсад 60\Desktop\девочки\img15.jp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7308304" y="1556792"/>
            <a:ext cx="1368152" cy="1245925"/>
          </a:xfrm>
          <a:prstGeom prst="rect">
            <a:avLst/>
          </a:prstGeom>
          <a:noFill/>
          <a:extLst>
            <a:ext uri="{909E8E84-426E-40DD-AFC4-6F175D3DCCD1}">
              <a14:hiddenFill xmlns:a14="http://schemas.microsoft.com/office/drawing/2010/main">
                <a:solidFill>
                  <a:srgbClr val="FFFFFF"/>
                </a:solidFill>
              </a14:hiddenFill>
            </a:ext>
          </a:extLst>
        </p:spPr>
      </p:pic>
      <p:pic>
        <p:nvPicPr>
          <p:cNvPr id="1033" name="Picture 9" descr="C:\Users\Детсад 60\Desktop\девочки\geboortebord_aristokatten_aristocats_marie.jp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5415218" y="1351662"/>
            <a:ext cx="1213242" cy="1213242"/>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C:\Users\Детсад 60\Desktop\девочки\100-New-In-Box-Avengers-Assemble-Hero-Series-Captain-America-30CM-12-Action-Figures-DC01.jpg"/>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107504" y="1197317"/>
            <a:ext cx="1727627" cy="1727627"/>
          </a:xfrm>
          <a:prstGeom prst="rect">
            <a:avLst/>
          </a:prstGeom>
          <a:noFill/>
          <a:extLst>
            <a:ext uri="{909E8E84-426E-40DD-AFC4-6F175D3DCCD1}">
              <a14:hiddenFill xmlns:a14="http://schemas.microsoft.com/office/drawing/2010/main">
                <a:solidFill>
                  <a:srgbClr val="FFFFFF"/>
                </a:solidFill>
              </a14:hiddenFill>
            </a:ext>
          </a:extLst>
        </p:spPr>
      </p:pic>
      <p:sp>
        <p:nvSpPr>
          <p:cNvPr id="8" name="AutoShape 14" descr="https://s1.hostingkartinok.com/uploads/images/2014/05/9d4222b9205359ffc3e7e9802b6a91e0.pn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1039" name="Picture 15" descr="C:\Users\Детсад 60\Desktop\девочки\9d4222b9205359ffc3e7e9802b6a91e0.png"/>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1789675" y="1005568"/>
            <a:ext cx="3164946" cy="2848801"/>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descr="C:\Users\Детсад 60\Desktop\девочки\8caf6f2985c62cc1225516be69bda629.png"/>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23664" y="4797152"/>
            <a:ext cx="2135217" cy="2034072"/>
          </a:xfrm>
          <a:prstGeom prst="rect">
            <a:avLst/>
          </a:prstGeom>
          <a:noFill/>
          <a:extLst>
            <a:ext uri="{909E8E84-426E-40DD-AFC4-6F175D3DCCD1}">
              <a14:hiddenFill xmlns:a14="http://schemas.microsoft.com/office/drawing/2010/main">
                <a:solidFill>
                  <a:srgbClr val="FFFFFF"/>
                </a:solidFill>
              </a14:hiddenFill>
            </a:ext>
          </a:extLst>
        </p:spPr>
      </p:pic>
      <p:pic>
        <p:nvPicPr>
          <p:cNvPr id="1044" name="Picture 20" descr="C:\Users\Детсад 60\Desktop\девочки\img9_93.jpg"/>
          <p:cNvPicPr>
            <a:picLocks noChangeAspect="1" noChangeArrowheads="1"/>
          </p:cNvPicPr>
          <p:nvPr/>
        </p:nvPicPr>
        <p:blipFill>
          <a:blip r:embed="rId10" cstate="screen">
            <a:extLst>
              <a:ext uri="{28A0092B-C50C-407E-A947-70E740481C1C}">
                <a14:useLocalDpi xmlns:a14="http://schemas.microsoft.com/office/drawing/2010/main"/>
              </a:ext>
            </a:extLst>
          </a:blip>
          <a:srcRect/>
          <a:stretch>
            <a:fillRect/>
          </a:stretch>
        </p:blipFill>
        <p:spPr bwMode="auto">
          <a:xfrm>
            <a:off x="2135419" y="4823521"/>
            <a:ext cx="2473459" cy="1855094"/>
          </a:xfrm>
          <a:prstGeom prst="rect">
            <a:avLst/>
          </a:prstGeom>
          <a:noFill/>
          <a:extLst>
            <a:ext uri="{909E8E84-426E-40DD-AFC4-6F175D3DCCD1}">
              <a14:hiddenFill xmlns:a14="http://schemas.microsoft.com/office/drawing/2010/main">
                <a:solidFill>
                  <a:srgbClr val="FFFFFF"/>
                </a:solidFill>
              </a14:hiddenFill>
            </a:ext>
          </a:extLst>
        </p:spPr>
      </p:pic>
      <p:pic>
        <p:nvPicPr>
          <p:cNvPr id="1045" name="Picture 21" descr="C:\Users\Детсад 60\Desktop\девочки\1007181751.jpg"/>
          <p:cNvPicPr>
            <a:picLocks noChangeAspect="1" noChangeArrowheads="1"/>
          </p:cNvPicPr>
          <p:nvPr/>
        </p:nvPicPr>
        <p:blipFill>
          <a:blip r:embed="rId11" cstate="screen">
            <a:extLst>
              <a:ext uri="{28A0092B-C50C-407E-A947-70E740481C1C}">
                <a14:useLocalDpi xmlns:a14="http://schemas.microsoft.com/office/drawing/2010/main"/>
              </a:ext>
            </a:extLst>
          </a:blip>
          <a:srcRect/>
          <a:stretch>
            <a:fillRect/>
          </a:stretch>
        </p:blipFill>
        <p:spPr bwMode="auto">
          <a:xfrm>
            <a:off x="821480" y="3090243"/>
            <a:ext cx="1936390" cy="16775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1654530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0"/>
            <a:ext cx="8229600" cy="692696"/>
          </a:xfrm>
        </p:spPr>
        <p:txBody>
          <a:bodyPr>
            <a:normAutofit/>
          </a:bodyPr>
          <a:lstStyle/>
          <a:p>
            <a:r>
              <a:rPr lang="ru-RU" sz="3200" b="1" dirty="0">
                <a:latin typeface="Gabriola" panose="04040605051002020D02" pitchFamily="82" charset="0"/>
              </a:rPr>
              <a:t>Мелкая </a:t>
            </a:r>
            <a:r>
              <a:rPr lang="ru-RU" sz="3200" b="1" dirty="0" smtClean="0">
                <a:latin typeface="Gabriola" panose="04040605051002020D02" pitchFamily="82" charset="0"/>
              </a:rPr>
              <a:t>моторика</a:t>
            </a:r>
            <a:endParaRPr lang="ru-RU" sz="3200" b="1" dirty="0">
              <a:latin typeface="Gabriola" panose="04040605051002020D02" pitchFamily="82" charset="0"/>
            </a:endParaRPr>
          </a:p>
        </p:txBody>
      </p:sp>
      <p:sp>
        <p:nvSpPr>
          <p:cNvPr id="6" name="Текст 5"/>
          <p:cNvSpPr>
            <a:spLocks noGrp="1"/>
          </p:cNvSpPr>
          <p:nvPr>
            <p:ph type="body" idx="1"/>
          </p:nvPr>
        </p:nvSpPr>
        <p:spPr>
          <a:xfrm>
            <a:off x="28938" y="692696"/>
            <a:ext cx="4040188" cy="576064"/>
          </a:xfrm>
        </p:spPr>
        <p:txBody>
          <a:bodyPr>
            <a:normAutofit fontScale="70000" lnSpcReduction="20000"/>
          </a:bodyPr>
          <a:lstStyle/>
          <a:p>
            <a:endParaRPr lang="ru-RU" dirty="0" smtClean="0">
              <a:solidFill>
                <a:schemeClr val="tx2">
                  <a:lumMod val="75000"/>
                </a:schemeClr>
              </a:solidFill>
              <a:latin typeface="Gabriola" panose="04040605051002020D02" pitchFamily="82" charset="0"/>
            </a:endParaRPr>
          </a:p>
          <a:p>
            <a:pPr algn="ctr"/>
            <a:r>
              <a:rPr lang="ru-RU" dirty="0" smtClean="0">
                <a:solidFill>
                  <a:schemeClr val="tx2">
                    <a:lumMod val="75000"/>
                  </a:schemeClr>
                </a:solidFill>
                <a:latin typeface="Gabriola" panose="04040605051002020D02" pitchFamily="82" charset="0"/>
              </a:rPr>
              <a:t>Работа </a:t>
            </a:r>
            <a:r>
              <a:rPr lang="ru-RU" dirty="0">
                <a:solidFill>
                  <a:schemeClr val="tx2">
                    <a:lumMod val="75000"/>
                  </a:schemeClr>
                </a:solidFill>
                <a:latin typeface="Gabriola" panose="04040605051002020D02" pitchFamily="82" charset="0"/>
              </a:rPr>
              <a:t>с мальчиками </a:t>
            </a:r>
          </a:p>
          <a:p>
            <a:endParaRPr lang="ru-RU" dirty="0"/>
          </a:p>
        </p:txBody>
      </p:sp>
      <p:sp>
        <p:nvSpPr>
          <p:cNvPr id="8" name="Текст 7"/>
          <p:cNvSpPr>
            <a:spLocks noGrp="1"/>
          </p:cNvSpPr>
          <p:nvPr>
            <p:ph type="body" sz="quarter" idx="3"/>
          </p:nvPr>
        </p:nvSpPr>
        <p:spPr>
          <a:xfrm>
            <a:off x="5102225" y="620688"/>
            <a:ext cx="4041775" cy="504057"/>
          </a:xfrm>
        </p:spPr>
        <p:txBody>
          <a:bodyPr>
            <a:normAutofit fontScale="32500" lnSpcReduction="20000"/>
          </a:bodyPr>
          <a:lstStyle/>
          <a:p>
            <a:endParaRPr lang="ru-RU" dirty="0" smtClean="0">
              <a:solidFill>
                <a:srgbClr val="FF0000"/>
              </a:solidFill>
              <a:latin typeface="Gabriola" panose="04040605051002020D02" pitchFamily="82" charset="0"/>
            </a:endParaRPr>
          </a:p>
          <a:p>
            <a:pPr algn="ctr"/>
            <a:r>
              <a:rPr lang="ru-RU" sz="5100" dirty="0" smtClean="0">
                <a:solidFill>
                  <a:srgbClr val="FF0000"/>
                </a:solidFill>
                <a:latin typeface="Gabriola" panose="04040605051002020D02" pitchFamily="82" charset="0"/>
              </a:rPr>
              <a:t>Работа </a:t>
            </a:r>
            <a:r>
              <a:rPr lang="ru-RU" sz="5100" dirty="0">
                <a:solidFill>
                  <a:srgbClr val="FF0000"/>
                </a:solidFill>
                <a:latin typeface="Gabriola" panose="04040605051002020D02" pitchFamily="82" charset="0"/>
              </a:rPr>
              <a:t>с девочками</a:t>
            </a:r>
          </a:p>
          <a:p>
            <a:endParaRPr lang="ru-RU" dirty="0"/>
          </a:p>
        </p:txBody>
      </p:sp>
      <p:pic>
        <p:nvPicPr>
          <p:cNvPr id="2050" name="Picture 2" descr="C:\Users\Детсад 60\Desktop\девочки\1ee5fe98b3a60fbefe4d4540268519fe.jpg"/>
          <p:cNvPicPr>
            <a:picLocks noGrp="1" noChangeAspect="1" noChangeArrowheads="1"/>
          </p:cNvPicPr>
          <p:nvPr>
            <p:ph sz="half" idx="2"/>
          </p:nvPr>
        </p:nvPicPr>
        <p:blipFill>
          <a:blip r:embed="rId2" cstate="screen">
            <a:extLst>
              <a:ext uri="{28A0092B-C50C-407E-A947-70E740481C1C}">
                <a14:useLocalDpi xmlns:a14="http://schemas.microsoft.com/office/drawing/2010/main"/>
              </a:ext>
            </a:extLst>
          </a:blip>
          <a:srcRect/>
          <a:stretch>
            <a:fillRect/>
          </a:stretch>
        </p:blipFill>
        <p:spPr bwMode="auto">
          <a:xfrm>
            <a:off x="0" y="1196751"/>
            <a:ext cx="2123728" cy="2548027"/>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Users\Детсад 60\Desktop\девочки\592fd96772d44.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267744" y="1218997"/>
            <a:ext cx="2255526" cy="1973585"/>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C:\Users\Детсад 60\Desktop\девочки\hello_html_565d44cb.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3853881"/>
            <a:ext cx="2267744" cy="2829989"/>
          </a:xfrm>
          <a:prstGeom prst="rect">
            <a:avLst/>
          </a:prstGeom>
          <a:noFill/>
          <a:extLst>
            <a:ext uri="{909E8E84-426E-40DD-AFC4-6F175D3DCCD1}">
              <a14:hiddenFill xmlns:a14="http://schemas.microsoft.com/office/drawing/2010/main">
                <a:solidFill>
                  <a:srgbClr val="FFFFFF"/>
                </a:solidFill>
              </a14:hiddenFill>
            </a:ext>
          </a:extLst>
        </p:spPr>
      </p:pic>
      <p:pic>
        <p:nvPicPr>
          <p:cNvPr id="2053" name="Picture 5" descr="C:\Users\Детсад 60\Desktop\девочки\p9.jpg"/>
          <p:cNvPicPr>
            <a:picLocks noGrp="1" noChangeAspect="1" noChangeArrowheads="1"/>
          </p:cNvPicPr>
          <p:nvPr>
            <p:ph sz="quarter" idx="4"/>
          </p:nvPr>
        </p:nvPicPr>
        <p:blipFill>
          <a:blip r:embed="rId5">
            <a:extLst>
              <a:ext uri="{28A0092B-C50C-407E-A947-70E740481C1C}">
                <a14:useLocalDpi xmlns:a14="http://schemas.microsoft.com/office/drawing/2010/main"/>
              </a:ext>
            </a:extLst>
          </a:blip>
          <a:srcRect/>
          <a:stretch>
            <a:fillRect/>
          </a:stretch>
        </p:blipFill>
        <p:spPr bwMode="auto">
          <a:xfrm>
            <a:off x="6804248" y="1218997"/>
            <a:ext cx="2191477" cy="2282011"/>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C:\Users\Детсад 60\Desktop\девочки\image.jpg"/>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4664650" y="4653136"/>
            <a:ext cx="4402788" cy="2030735"/>
          </a:xfrm>
          <a:prstGeom prst="rect">
            <a:avLst/>
          </a:prstGeom>
          <a:noFill/>
          <a:extLst>
            <a:ext uri="{909E8E84-426E-40DD-AFC4-6F175D3DCCD1}">
              <a14:hiddenFill xmlns:a14="http://schemas.microsoft.com/office/drawing/2010/main">
                <a:solidFill>
                  <a:srgbClr val="FFFFFF"/>
                </a:solidFill>
              </a14:hiddenFill>
            </a:ext>
          </a:extLst>
        </p:spPr>
      </p:pic>
      <p:pic>
        <p:nvPicPr>
          <p:cNvPr id="2055" name="Picture 7" descr="C:\Users\Детсад 60\Desktop\девочки\babochka.jpg"/>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4664649" y="1224925"/>
            <a:ext cx="2121343" cy="1637928"/>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C:\Users\Детсад 60\Desktop\девочки\detsad-1289430-1556244216.jpg"/>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4664649" y="3050632"/>
            <a:ext cx="2121005" cy="1388294"/>
          </a:xfrm>
          <a:prstGeom prst="rect">
            <a:avLst/>
          </a:prstGeom>
          <a:noFill/>
          <a:extLst>
            <a:ext uri="{909E8E84-426E-40DD-AFC4-6F175D3DCCD1}">
              <a14:hiddenFill xmlns:a14="http://schemas.microsoft.com/office/drawing/2010/main">
                <a:solidFill>
                  <a:srgbClr val="FFFFFF"/>
                </a:solidFill>
              </a14:hiddenFill>
            </a:ext>
          </a:extLst>
        </p:spPr>
      </p:pic>
      <p:pic>
        <p:nvPicPr>
          <p:cNvPr id="2057" name="Picture 9" descr="C:\Users\Детсад 60\Desktop\девочки\27737.jpg"/>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6785654" y="3407552"/>
            <a:ext cx="2281783" cy="1225976"/>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C:\Users\Детсад 60\Desktop\девочки\15640.JPG"/>
          <p:cNvPicPr>
            <a:picLocks noChangeAspect="1" noChangeArrowheads="1"/>
          </p:cNvPicPr>
          <p:nvPr/>
        </p:nvPicPr>
        <p:blipFill>
          <a:blip r:embed="rId10" cstate="screen">
            <a:extLst>
              <a:ext uri="{28A0092B-C50C-407E-A947-70E740481C1C}">
                <a14:useLocalDpi xmlns:a14="http://schemas.microsoft.com/office/drawing/2010/main"/>
              </a:ext>
            </a:extLst>
          </a:blip>
          <a:srcRect/>
          <a:stretch>
            <a:fillRect/>
          </a:stretch>
        </p:blipFill>
        <p:spPr bwMode="auto">
          <a:xfrm>
            <a:off x="2267744" y="4293096"/>
            <a:ext cx="2255526" cy="21867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095414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0" y="0"/>
            <a:ext cx="9144000" cy="764704"/>
          </a:xfrm>
        </p:spPr>
        <p:txBody>
          <a:bodyPr>
            <a:normAutofit/>
          </a:bodyPr>
          <a:lstStyle/>
          <a:p>
            <a:endParaRPr lang="ru-RU" sz="3200" b="1" dirty="0">
              <a:latin typeface="Gabriola" panose="04040605051002020D02" pitchFamily="82" charset="0"/>
            </a:endParaRPr>
          </a:p>
        </p:txBody>
      </p:sp>
      <p:sp>
        <p:nvSpPr>
          <p:cNvPr id="5" name="Текст 4"/>
          <p:cNvSpPr>
            <a:spLocks noGrp="1"/>
          </p:cNvSpPr>
          <p:nvPr>
            <p:ph type="body" idx="1"/>
          </p:nvPr>
        </p:nvSpPr>
        <p:spPr>
          <a:xfrm>
            <a:off x="457200" y="692697"/>
            <a:ext cx="4040188" cy="360039"/>
          </a:xfrm>
        </p:spPr>
        <p:txBody>
          <a:bodyPr>
            <a:normAutofit fontScale="92500" lnSpcReduction="20000"/>
          </a:bodyPr>
          <a:lstStyle/>
          <a:p>
            <a:pPr algn="ctr"/>
            <a:r>
              <a:rPr lang="ru-RU" dirty="0" smtClean="0">
                <a:solidFill>
                  <a:schemeClr val="accent1">
                    <a:lumMod val="50000"/>
                  </a:schemeClr>
                </a:solidFill>
                <a:latin typeface="Gabriola" panose="04040605051002020D02" pitchFamily="82" charset="0"/>
              </a:rPr>
              <a:t>Работа с мальчиками</a:t>
            </a:r>
            <a:endParaRPr lang="ru-RU" dirty="0">
              <a:solidFill>
                <a:schemeClr val="accent1">
                  <a:lumMod val="50000"/>
                </a:schemeClr>
              </a:solidFill>
              <a:latin typeface="Gabriola" panose="04040605051002020D02" pitchFamily="82" charset="0"/>
            </a:endParaRPr>
          </a:p>
        </p:txBody>
      </p:sp>
      <p:sp>
        <p:nvSpPr>
          <p:cNvPr id="7" name="Текст 6"/>
          <p:cNvSpPr>
            <a:spLocks noGrp="1"/>
          </p:cNvSpPr>
          <p:nvPr>
            <p:ph type="body" sz="quarter" idx="3"/>
          </p:nvPr>
        </p:nvSpPr>
        <p:spPr>
          <a:xfrm>
            <a:off x="4645025" y="764705"/>
            <a:ext cx="4041775" cy="288031"/>
          </a:xfrm>
        </p:spPr>
        <p:txBody>
          <a:bodyPr>
            <a:noAutofit/>
          </a:bodyPr>
          <a:lstStyle/>
          <a:p>
            <a:pPr algn="ctr"/>
            <a:r>
              <a:rPr lang="ru-RU" sz="2200" dirty="0" smtClean="0">
                <a:solidFill>
                  <a:srgbClr val="FF0000"/>
                </a:solidFill>
                <a:latin typeface="Gabriola" panose="04040605051002020D02" pitchFamily="82" charset="0"/>
              </a:rPr>
              <a:t>Работа с девочками</a:t>
            </a:r>
            <a:endParaRPr lang="ru-RU" sz="2200" dirty="0">
              <a:solidFill>
                <a:srgbClr val="FF0000"/>
              </a:solidFill>
              <a:latin typeface="Gabriola" panose="04040605051002020D02" pitchFamily="82" charset="0"/>
            </a:endParaRPr>
          </a:p>
        </p:txBody>
      </p:sp>
      <p:pic>
        <p:nvPicPr>
          <p:cNvPr id="1031" name="Picture 7" descr="C:\Users\MSI\Desktop\1233\024295_enl-e1372571687178.jpg"/>
          <p:cNvPicPr>
            <a:picLocks noGrp="1" noChangeAspect="1" noChangeArrowheads="1"/>
          </p:cNvPicPr>
          <p:nvPr>
            <p:ph sz="quarter" idx="4"/>
          </p:nvPr>
        </p:nvPicPr>
        <p:blipFill>
          <a:blip r:embed="rId2">
            <a:extLst>
              <a:ext uri="{28A0092B-C50C-407E-A947-70E740481C1C}">
                <a14:useLocalDpi xmlns:a14="http://schemas.microsoft.com/office/drawing/2010/main"/>
              </a:ext>
            </a:extLst>
          </a:blip>
          <a:srcRect/>
          <a:stretch>
            <a:fillRect/>
          </a:stretch>
        </p:blipFill>
        <p:spPr bwMode="auto">
          <a:xfrm>
            <a:off x="4490895" y="1196752"/>
            <a:ext cx="4017808" cy="2952328"/>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3" descr="C:\Users\MSI\Desktop\1233\s1200.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492740" y="3977680"/>
            <a:ext cx="4464496" cy="2592288"/>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C:\Users\MSI\Desktop\1233\Instrumenty-9.jp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69861" y="1073308"/>
            <a:ext cx="3810000" cy="2904372"/>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5" descr="C:\Users\MSI\Desktop\1233\cat_instr.jpg"/>
          <p:cNvPicPr>
            <a:picLocks noGrp="1" noChangeAspect="1" noChangeArrowheads="1"/>
          </p:cNvPicPr>
          <p:nvPr>
            <p:ph sz="half" idx="2"/>
          </p:nvPr>
        </p:nvPicPr>
        <p:blipFill>
          <a:blip r:embed="rId5">
            <a:extLst>
              <a:ext uri="{28A0092B-C50C-407E-A947-70E740481C1C}">
                <a14:useLocalDpi xmlns:a14="http://schemas.microsoft.com/office/drawing/2010/main"/>
              </a:ext>
            </a:extLst>
          </a:blip>
          <a:srcRect/>
          <a:stretch>
            <a:fillRect/>
          </a:stretch>
        </p:blipFill>
        <p:spPr bwMode="auto">
          <a:xfrm>
            <a:off x="179512" y="3861048"/>
            <a:ext cx="4289145" cy="28803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2686130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602634"/>
          </a:xfrm>
        </p:spPr>
        <p:txBody>
          <a:bodyPr/>
          <a:lstStyle/>
          <a:p>
            <a:r>
              <a:rPr lang="ru-RU" dirty="0" smtClean="0"/>
              <a:t>   </a:t>
            </a:r>
            <a:br>
              <a:rPr lang="ru-RU" dirty="0" smtClean="0"/>
            </a:br>
            <a:r>
              <a:rPr lang="ru-RU" dirty="0" smtClean="0"/>
              <a:t> </a:t>
            </a:r>
            <a:r>
              <a:rPr lang="ru-RU" sz="6600" b="1" dirty="0" smtClean="0">
                <a:solidFill>
                  <a:schemeClr val="bg2">
                    <a:lumMod val="10000"/>
                  </a:schemeClr>
                </a:solidFill>
                <a:latin typeface="Gabriola" panose="04040605051002020D02" pitchFamily="82" charset="0"/>
              </a:rPr>
              <a:t>Спасибо </a:t>
            </a:r>
            <a:br>
              <a:rPr lang="ru-RU" sz="6600" b="1" dirty="0" smtClean="0">
                <a:solidFill>
                  <a:schemeClr val="bg2">
                    <a:lumMod val="10000"/>
                  </a:schemeClr>
                </a:solidFill>
                <a:latin typeface="Gabriola" panose="04040605051002020D02" pitchFamily="82" charset="0"/>
              </a:rPr>
            </a:br>
            <a:r>
              <a:rPr lang="ru-RU" sz="6600" b="1" dirty="0" smtClean="0">
                <a:solidFill>
                  <a:schemeClr val="bg2">
                    <a:lumMod val="10000"/>
                  </a:schemeClr>
                </a:solidFill>
                <a:latin typeface="Gabriola" panose="04040605051002020D02" pitchFamily="82" charset="0"/>
              </a:rPr>
              <a:t>за</a:t>
            </a:r>
            <a:br>
              <a:rPr lang="ru-RU" sz="6600" b="1" dirty="0" smtClean="0">
                <a:solidFill>
                  <a:schemeClr val="bg2">
                    <a:lumMod val="10000"/>
                  </a:schemeClr>
                </a:solidFill>
                <a:latin typeface="Gabriola" panose="04040605051002020D02" pitchFamily="82" charset="0"/>
              </a:rPr>
            </a:br>
            <a:r>
              <a:rPr lang="ru-RU" sz="6600" b="1" dirty="0" smtClean="0">
                <a:solidFill>
                  <a:schemeClr val="bg2">
                    <a:lumMod val="10000"/>
                  </a:schemeClr>
                </a:solidFill>
                <a:latin typeface="Gabriola" panose="04040605051002020D02" pitchFamily="82" charset="0"/>
              </a:rPr>
              <a:t> внимание!</a:t>
            </a:r>
            <a:endParaRPr lang="ru-RU" sz="6600" dirty="0">
              <a:solidFill>
                <a:schemeClr val="bg2">
                  <a:lumMod val="10000"/>
                </a:schemeClr>
              </a:solidFill>
              <a:latin typeface="Gabriola" panose="04040605051002020D02" pitchFamily="82" charset="0"/>
            </a:endParaRPr>
          </a:p>
        </p:txBody>
      </p:sp>
    </p:spTree>
    <p:extLst>
      <p:ext uri="{BB962C8B-B14F-4D97-AF65-F5344CB8AC3E}">
        <p14:creationId xmlns:p14="http://schemas.microsoft.com/office/powerpoint/2010/main" val="307239130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700808"/>
            <a:ext cx="8964488" cy="5040560"/>
          </a:xfrm>
        </p:spPr>
        <p:txBody>
          <a:bodyPr>
            <a:normAutofit/>
          </a:bodyPr>
          <a:lstStyle/>
          <a:p>
            <a:pPr algn="l"/>
            <a:r>
              <a:rPr lang="ru-RU" sz="2000" b="1" u="sng" dirty="0" smtClean="0">
                <a:latin typeface="Candara" pitchFamily="34" charset="0"/>
                <a:cs typeface="Times New Roman" pitchFamily="18" charset="0"/>
              </a:rPr>
              <a:t>       Пол</a:t>
            </a:r>
            <a:r>
              <a:rPr lang="ru-RU" sz="2000" dirty="0" smtClean="0">
                <a:latin typeface="Candara" pitchFamily="34" charset="0"/>
                <a:cs typeface="Times New Roman" pitchFamily="18" charset="0"/>
              </a:rPr>
              <a:t> (от латинского </a:t>
            </a:r>
            <a:r>
              <a:rPr lang="ru-RU" sz="2000" dirty="0" err="1" smtClean="0">
                <a:latin typeface="Candara" pitchFamily="34" charset="0"/>
                <a:cs typeface="Times New Roman" pitchFamily="18" charset="0"/>
              </a:rPr>
              <a:t>genero</a:t>
            </a:r>
            <a:r>
              <a:rPr lang="ru-RU" sz="2000" dirty="0" smtClean="0">
                <a:latin typeface="Candara" pitchFamily="34" charset="0"/>
                <a:cs typeface="Times New Roman" pitchFamily="18" charset="0"/>
              </a:rPr>
              <a:t> - рождаю, произвожу) – это биологическое различия между людьми, определяемое генетическим строением клеток, анатомо-физиологическими характеристиками и детородными функциями.</a:t>
            </a:r>
            <a:br>
              <a:rPr lang="ru-RU" sz="2000" dirty="0" smtClean="0">
                <a:latin typeface="Candara" pitchFamily="34" charset="0"/>
                <a:cs typeface="Times New Roman" pitchFamily="18" charset="0"/>
              </a:rPr>
            </a:br>
            <a:r>
              <a:rPr lang="ru-RU" sz="2000" dirty="0" smtClean="0">
                <a:latin typeface="Candara" pitchFamily="34" charset="0"/>
                <a:cs typeface="Times New Roman" pitchFamily="18" charset="0"/>
              </a:rPr>
              <a:t/>
            </a:r>
            <a:br>
              <a:rPr lang="ru-RU" sz="2000" dirty="0" smtClean="0">
                <a:latin typeface="Candara" pitchFamily="34" charset="0"/>
                <a:cs typeface="Times New Roman" pitchFamily="18" charset="0"/>
              </a:rPr>
            </a:br>
            <a:r>
              <a:rPr lang="ru-RU" sz="2000" dirty="0" smtClean="0">
                <a:latin typeface="Candara" pitchFamily="34" charset="0"/>
                <a:cs typeface="Times New Roman" pitchFamily="18" charset="0"/>
              </a:rPr>
              <a:t>      </a:t>
            </a:r>
            <a:r>
              <a:rPr lang="ru-RU" sz="2000" b="1" u="sng" dirty="0" err="1" smtClean="0">
                <a:latin typeface="Candara" pitchFamily="34" charset="0"/>
                <a:cs typeface="Times New Roman" pitchFamily="18" charset="0"/>
              </a:rPr>
              <a:t>Гендер</a:t>
            </a:r>
            <a:r>
              <a:rPr lang="ru-RU" sz="2000" u="sng" dirty="0" smtClean="0">
                <a:latin typeface="Candara" pitchFamily="34" charset="0"/>
                <a:cs typeface="Times New Roman" pitchFamily="18" charset="0"/>
              </a:rPr>
              <a:t> (</a:t>
            </a:r>
            <a:r>
              <a:rPr lang="ru-RU" sz="2000" dirty="0" smtClean="0">
                <a:latin typeface="Candara" pitchFamily="34" charset="0"/>
                <a:cs typeface="Times New Roman" pitchFamily="18" charset="0"/>
              </a:rPr>
              <a:t>от английского </a:t>
            </a:r>
            <a:r>
              <a:rPr lang="ru-RU" sz="2000" dirty="0" err="1" smtClean="0">
                <a:latin typeface="Candara" pitchFamily="34" charset="0"/>
                <a:cs typeface="Times New Roman" pitchFamily="18" charset="0"/>
              </a:rPr>
              <a:t>gender</a:t>
            </a:r>
            <a:r>
              <a:rPr lang="ru-RU" sz="2000" dirty="0" smtClean="0">
                <a:latin typeface="Candara" pitchFamily="34" charset="0"/>
                <a:cs typeface="Times New Roman" pitchFamily="18" charset="0"/>
              </a:rPr>
              <a:t>, от лат. </a:t>
            </a:r>
            <a:r>
              <a:rPr lang="ru-RU" sz="2000" dirty="0" err="1" smtClean="0">
                <a:latin typeface="Candara" pitchFamily="34" charset="0"/>
                <a:cs typeface="Times New Roman" pitchFamily="18" charset="0"/>
              </a:rPr>
              <a:t>gens</a:t>
            </a:r>
            <a:r>
              <a:rPr lang="ru-RU" sz="2000" dirty="0" smtClean="0">
                <a:latin typeface="Candara" pitchFamily="34" charset="0"/>
                <a:cs typeface="Times New Roman" pitchFamily="18" charset="0"/>
              </a:rPr>
              <a:t> – род) - обозначает "социальный пол", т.е. социальный статус и социально-психологические характеристики личности, зависящие не от биологических половых различий, а от социальной организации общества</a:t>
            </a:r>
            <a:br>
              <a:rPr lang="ru-RU" sz="2000" dirty="0" smtClean="0">
                <a:latin typeface="Candara" pitchFamily="34" charset="0"/>
                <a:cs typeface="Times New Roman" pitchFamily="18" charset="0"/>
              </a:rPr>
            </a:br>
            <a:r>
              <a:rPr lang="ru-RU" sz="2000" dirty="0" smtClean="0">
                <a:latin typeface="Candara" pitchFamily="34" charset="0"/>
              </a:rPr>
              <a:t/>
            </a:r>
            <a:br>
              <a:rPr lang="ru-RU" sz="2000" dirty="0" smtClean="0">
                <a:latin typeface="Candara" pitchFamily="34" charset="0"/>
              </a:rPr>
            </a:br>
            <a:r>
              <a:rPr lang="ru-RU" sz="2000" b="1" dirty="0" smtClean="0">
                <a:latin typeface="Candara" pitchFamily="34" charset="0"/>
              </a:rPr>
              <a:t>      </a:t>
            </a:r>
            <a:r>
              <a:rPr lang="ru-RU" sz="2000" b="1" dirty="0" err="1" smtClean="0">
                <a:latin typeface="Candara" pitchFamily="34" charset="0"/>
              </a:rPr>
              <a:t>Гендерное</a:t>
            </a:r>
            <a:r>
              <a:rPr lang="ru-RU" sz="2000" b="1" dirty="0" smtClean="0">
                <a:latin typeface="Candara" pitchFamily="34" charset="0"/>
              </a:rPr>
              <a:t>  воспитание </a:t>
            </a:r>
            <a:r>
              <a:rPr lang="ru-RU" sz="2000" dirty="0" smtClean="0">
                <a:latin typeface="Candara" pitchFamily="34" charset="0"/>
              </a:rPr>
              <a:t>– это формирование у детей представлений о настоящих мужчинах и женщинах, что необходимо для нормальной и эффективной социализации личности</a:t>
            </a:r>
            <a:br>
              <a:rPr lang="ru-RU" sz="2000" dirty="0" smtClean="0">
                <a:latin typeface="Candara" pitchFamily="34" charset="0"/>
              </a:rPr>
            </a:br>
            <a:r>
              <a:rPr lang="ru-RU" sz="2000" b="1" dirty="0" smtClean="0">
                <a:latin typeface="Times New Roman" pitchFamily="18" charset="0"/>
                <a:cs typeface="Times New Roman" pitchFamily="18" charset="0"/>
              </a:rPr>
              <a:t>                Половая принадлежность ребенка - важный фактор, от которого        </a:t>
            </a:r>
            <a:br>
              <a:rPr lang="ru-RU" sz="2000" b="1" dirty="0" smtClean="0">
                <a:latin typeface="Times New Roman" pitchFamily="18" charset="0"/>
                <a:cs typeface="Times New Roman" pitchFamily="18" charset="0"/>
              </a:rPr>
            </a:br>
            <a:r>
              <a:rPr lang="ru-RU" sz="2000" b="1" dirty="0" smtClean="0">
                <a:latin typeface="Times New Roman" pitchFamily="18" charset="0"/>
                <a:cs typeface="Times New Roman" pitchFamily="18" charset="0"/>
              </a:rPr>
              <a:t>                             зависит его развитие и социальное поведение.</a:t>
            </a:r>
            <a:endParaRPr lang="ru-RU" sz="2000" b="1" dirty="0">
              <a:solidFill>
                <a:schemeClr val="bg2">
                  <a:lumMod val="25000"/>
                </a:schemeClr>
              </a:solidFill>
              <a:latin typeface="Candara" pitchFamily="34" charset="0"/>
            </a:endParaRPr>
          </a:p>
        </p:txBody>
      </p:sp>
      <p:sp>
        <p:nvSpPr>
          <p:cNvPr id="3" name="Объект 2"/>
          <p:cNvSpPr>
            <a:spLocks noGrp="1"/>
          </p:cNvSpPr>
          <p:nvPr>
            <p:ph idx="1"/>
          </p:nvPr>
        </p:nvSpPr>
        <p:spPr>
          <a:xfrm>
            <a:off x="10476656" y="3717032"/>
            <a:ext cx="1152128" cy="576064"/>
          </a:xfrm>
        </p:spPr>
        <p:txBody>
          <a:bodyPr>
            <a:normAutofit fontScale="70000" lnSpcReduction="20000"/>
          </a:bodyPr>
          <a:lstStyle/>
          <a:p>
            <a:pPr marL="0" indent="0" algn="ctr">
              <a:lnSpc>
                <a:spcPct val="150000"/>
              </a:lnSpc>
              <a:buNone/>
            </a:pPr>
            <a:endParaRPr lang="ru-RU" dirty="0">
              <a:latin typeface="Gabriola" panose="04040605051002020D02" pitchFamily="82" charset="0"/>
              <a:ea typeface="+mj-ea"/>
              <a:cs typeface="+mj-cs"/>
            </a:endParaRPr>
          </a:p>
        </p:txBody>
      </p:sp>
    </p:spTree>
    <p:extLst>
      <p:ext uri="{BB962C8B-B14F-4D97-AF65-F5344CB8AC3E}">
        <p14:creationId xmlns:p14="http://schemas.microsoft.com/office/powerpoint/2010/main" val="35968574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5719"/>
          </a:xfrm>
        </p:spPr>
        <p:txBody>
          <a:bodyPr>
            <a:normAutofit fontScale="90000"/>
          </a:bodyPr>
          <a:lstStyle/>
          <a:p>
            <a:endParaRPr lang="ru-RU" dirty="0"/>
          </a:p>
        </p:txBody>
      </p:sp>
      <p:sp>
        <p:nvSpPr>
          <p:cNvPr id="3" name="Содержимое 2"/>
          <p:cNvSpPr>
            <a:spLocks noGrp="1"/>
          </p:cNvSpPr>
          <p:nvPr>
            <p:ph idx="1"/>
          </p:nvPr>
        </p:nvSpPr>
        <p:spPr>
          <a:xfrm>
            <a:off x="457200" y="428604"/>
            <a:ext cx="8543956" cy="5697559"/>
          </a:xfrm>
        </p:spPr>
        <p:txBody>
          <a:bodyPr>
            <a:noAutofit/>
          </a:bodyPr>
          <a:lstStyle/>
          <a:p>
            <a:pPr>
              <a:buNone/>
            </a:pPr>
            <a:r>
              <a:rPr lang="ru-RU" sz="1800" dirty="0" smtClean="0">
                <a:latin typeface="Times New Roman" pitchFamily="18" charset="0"/>
                <a:cs typeface="Times New Roman" pitchFamily="18" charset="0"/>
              </a:rPr>
              <a:t>         Наиболее важным периодом для </a:t>
            </a:r>
            <a:r>
              <a:rPr lang="ru-RU" sz="1800" dirty="0" err="1" smtClean="0">
                <a:latin typeface="Times New Roman" pitchFamily="18" charset="0"/>
                <a:cs typeface="Times New Roman" pitchFamily="18" charset="0"/>
              </a:rPr>
              <a:t>гендерной</a:t>
            </a:r>
            <a:r>
              <a:rPr lang="ru-RU" sz="1800" dirty="0" smtClean="0">
                <a:latin typeface="Times New Roman" pitchFamily="18" charset="0"/>
                <a:cs typeface="Times New Roman" pitchFamily="18" charset="0"/>
              </a:rPr>
              <a:t> социализации считается дошкольный возраст потому, что в этот период формируются наиболее значимые черты, свойства и качества человека. Это тот период, в процессе которого взрослые должны понять ребенка и помочь ему раскрыть те уникальные возможности, которые даны ему своим полом, если мы хотим воспитать мужчин и женщин, а не бесполых существ, растерявших преимущества своего пола.</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В последнее время </a:t>
            </a:r>
            <a:r>
              <a:rPr lang="ru-RU" sz="1800" dirty="0" err="1" smtClean="0">
                <a:latin typeface="Times New Roman" pitchFamily="18" charset="0"/>
                <a:cs typeface="Times New Roman" pitchFamily="18" charset="0"/>
              </a:rPr>
              <a:t>гендерные</a:t>
            </a:r>
            <a:r>
              <a:rPr lang="ru-RU" sz="1800" dirty="0" smtClean="0">
                <a:latin typeface="Times New Roman" pitchFamily="18" charset="0"/>
                <a:cs typeface="Times New Roman" pitchFamily="18" charset="0"/>
              </a:rPr>
              <a:t> аспекты воспитания и обучения детей дошкольного возраста привлекают внимание специалистов разных областей – нейрофизиологов, </a:t>
            </a:r>
            <a:r>
              <a:rPr lang="ru-RU" sz="1800" dirty="0" err="1" smtClean="0">
                <a:latin typeface="Times New Roman" pitchFamily="18" charset="0"/>
                <a:cs typeface="Times New Roman" pitchFamily="18" charset="0"/>
              </a:rPr>
              <a:t>нейропсихологов</a:t>
            </a:r>
            <a:r>
              <a:rPr lang="ru-RU" sz="1800" dirty="0" smtClean="0">
                <a:latin typeface="Times New Roman" pitchFamily="18" charset="0"/>
                <a:cs typeface="Times New Roman" pitchFamily="18" charset="0"/>
              </a:rPr>
              <a:t>, психологов, педагогов. По данным нейрофизиологов и </a:t>
            </a:r>
            <a:r>
              <a:rPr lang="ru-RU" sz="1800" dirty="0" err="1" smtClean="0">
                <a:latin typeface="Times New Roman" pitchFamily="18" charset="0"/>
                <a:cs typeface="Times New Roman" pitchFamily="18" charset="0"/>
              </a:rPr>
              <a:t>нейропсихологов</a:t>
            </a:r>
            <a:r>
              <a:rPr lang="ru-RU" sz="1800" dirty="0" smtClean="0">
                <a:latin typeface="Times New Roman" pitchFamily="18" charset="0"/>
                <a:cs typeface="Times New Roman" pitchFamily="18" charset="0"/>
              </a:rPr>
              <a:t>, именно различия в структуре и работе головного мозга определяют особенности развития детей разных полов. </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У </a:t>
            </a:r>
            <a:r>
              <a:rPr lang="ru-RU" sz="1800" b="1" dirty="0" smtClean="0">
                <a:solidFill>
                  <a:schemeClr val="tx2">
                    <a:lumMod val="75000"/>
                  </a:schemeClr>
                </a:solidFill>
                <a:latin typeface="Times New Roman" pitchFamily="18" charset="0"/>
                <a:cs typeface="Times New Roman" pitchFamily="18" charset="0"/>
              </a:rPr>
              <a:t>мальчиков</a:t>
            </a:r>
            <a:r>
              <a:rPr lang="ru-RU" sz="1800" dirty="0" smtClean="0">
                <a:latin typeface="Times New Roman" pitchFamily="18" charset="0"/>
                <a:cs typeface="Times New Roman" pitchFamily="18" charset="0"/>
              </a:rPr>
              <a:t> и </a:t>
            </a:r>
            <a:r>
              <a:rPr lang="ru-RU" sz="1800" b="1" dirty="0" smtClean="0">
                <a:solidFill>
                  <a:srgbClr val="FF0000"/>
                </a:solidFill>
                <a:latin typeface="Times New Roman" pitchFamily="18" charset="0"/>
                <a:cs typeface="Times New Roman" pitchFamily="18" charset="0"/>
              </a:rPr>
              <a:t>девочек</a:t>
            </a:r>
            <a:r>
              <a:rPr lang="ru-RU" sz="1800" dirty="0" smtClean="0">
                <a:latin typeface="Times New Roman" pitchFamily="18" charset="0"/>
                <a:cs typeface="Times New Roman" pitchFamily="18" charset="0"/>
              </a:rPr>
              <a:t> мозг развивается в разном темпе, в разной последовательности и в разные сроки.</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У </a:t>
            </a:r>
            <a:r>
              <a:rPr lang="ru-RU" sz="1800" b="1" dirty="0" smtClean="0">
                <a:solidFill>
                  <a:srgbClr val="FF0000"/>
                </a:solidFill>
                <a:latin typeface="Times New Roman" pitchFamily="18" charset="0"/>
                <a:cs typeface="Times New Roman" pitchFamily="18" charset="0"/>
              </a:rPr>
              <a:t>девочек</a:t>
            </a:r>
            <a:r>
              <a:rPr lang="ru-RU" sz="1800" dirty="0" smtClean="0">
                <a:latin typeface="Times New Roman" pitchFamily="18" charset="0"/>
                <a:cs typeface="Times New Roman" pitchFamily="18" charset="0"/>
              </a:rPr>
              <a:t> раньше, чем у мальчиков, формируются области левого полушария, ответственные за речь, рационально-логическое мышление. </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У </a:t>
            </a:r>
            <a:r>
              <a:rPr lang="ru-RU" sz="1800" b="1" dirty="0" smtClean="0">
                <a:solidFill>
                  <a:schemeClr val="tx2"/>
                </a:solidFill>
                <a:latin typeface="Times New Roman" pitchFamily="18" charset="0"/>
                <a:cs typeface="Times New Roman" pitchFamily="18" charset="0"/>
              </a:rPr>
              <a:t>мальчиков</a:t>
            </a:r>
            <a:r>
              <a:rPr lang="ru-RU" sz="1800" dirty="0" smtClean="0">
                <a:latin typeface="Times New Roman" pitchFamily="18" charset="0"/>
                <a:cs typeface="Times New Roman" pitchFamily="18" charset="0"/>
              </a:rPr>
              <a:t> логическое левое полушарие медленнее развивается и как бы немножечко отстает. Вследствие этого, у мальчиков до определенного возраста доминирует образно-чувственная сфера. </a:t>
            </a: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endParaRPr lang="ru-RU" sz="1600" dirty="0"/>
          </a:p>
        </p:txBody>
      </p:sp>
      <p:pic>
        <p:nvPicPr>
          <p:cNvPr id="5" name="Picture 7" descr="malch18"/>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7715272" y="3714752"/>
            <a:ext cx="1079508" cy="114300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0.70"/>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solidFill>
                  <a:schemeClr val="accent5">
                    <a:lumMod val="50000"/>
                  </a:schemeClr>
                </a:solidFill>
              </a:rPr>
              <a:t>Кое-что о развитии </a:t>
            </a:r>
            <a:br>
              <a:rPr lang="ru-RU" dirty="0" smtClean="0">
                <a:solidFill>
                  <a:schemeClr val="accent5">
                    <a:lumMod val="50000"/>
                  </a:schemeClr>
                </a:solidFill>
              </a:rPr>
            </a:br>
            <a:r>
              <a:rPr lang="ru-RU" dirty="0" smtClean="0">
                <a:solidFill>
                  <a:srgbClr val="FF0000"/>
                </a:solidFill>
              </a:rPr>
              <a:t>девочек</a:t>
            </a:r>
            <a:r>
              <a:rPr lang="ru-RU" dirty="0" smtClean="0">
                <a:solidFill>
                  <a:schemeClr val="accent5">
                    <a:lumMod val="50000"/>
                  </a:schemeClr>
                </a:solidFill>
              </a:rPr>
              <a:t> и </a:t>
            </a:r>
            <a:r>
              <a:rPr lang="ru-RU" dirty="0" smtClean="0">
                <a:solidFill>
                  <a:schemeClr val="tx2">
                    <a:lumMod val="60000"/>
                    <a:lumOff val="40000"/>
                  </a:schemeClr>
                </a:solidFill>
              </a:rPr>
              <a:t>мальчиков</a:t>
            </a:r>
            <a:endParaRPr lang="ru-RU" dirty="0"/>
          </a:p>
        </p:txBody>
      </p:sp>
      <p:sp>
        <p:nvSpPr>
          <p:cNvPr id="3" name="Содержимое 2"/>
          <p:cNvSpPr>
            <a:spLocks noGrp="1"/>
          </p:cNvSpPr>
          <p:nvPr>
            <p:ph sz="half" idx="1"/>
          </p:nvPr>
        </p:nvSpPr>
        <p:spPr/>
        <p:txBody>
          <a:bodyPr>
            <a:noAutofit/>
          </a:bodyPr>
          <a:lstStyle/>
          <a:p>
            <a:pPr algn="ctr" fontAlgn="t">
              <a:buNone/>
            </a:pPr>
            <a:r>
              <a:rPr lang="ru-RU" sz="2000" b="1" dirty="0" smtClean="0">
                <a:solidFill>
                  <a:srgbClr val="FF0000"/>
                </a:solidFill>
              </a:rPr>
              <a:t>ДЕВОЧКА</a:t>
            </a:r>
          </a:p>
          <a:p>
            <a:pPr fontAlgn="t"/>
            <a:r>
              <a:rPr lang="ru-RU" sz="2000" dirty="0" smtClean="0"/>
              <a:t>Девочки более общительны</a:t>
            </a:r>
          </a:p>
          <a:p>
            <a:pPr fontAlgn="t"/>
            <a:r>
              <a:rPr lang="ru-RU" sz="2000" dirty="0" smtClean="0"/>
              <a:t>Девочки начинают ходить несколько раньше мальчиков. Они быстрее и стабильнее развиваются физически (по </a:t>
            </a:r>
            <a:r>
              <a:rPr lang="ru-RU" sz="2000" dirty="0" err="1" smtClean="0"/>
              <a:t>весо-ростовым</a:t>
            </a:r>
            <a:r>
              <a:rPr lang="ru-RU" sz="2000" dirty="0" smtClean="0"/>
              <a:t> показателям)</a:t>
            </a:r>
          </a:p>
          <a:p>
            <a:pPr fontAlgn="t"/>
            <a:r>
              <a:rPr lang="ru-RU" sz="2000" dirty="0" smtClean="0"/>
              <a:t>Девочки лучше умеют прыгать, танцевать, они владеют чувством ритма.</a:t>
            </a:r>
          </a:p>
          <a:p>
            <a:pPr fontAlgn="t"/>
            <a:r>
              <a:rPr lang="ru-RU" sz="2000" dirty="0" smtClean="0"/>
              <a:t>С девочками легче договориться</a:t>
            </a:r>
          </a:p>
          <a:p>
            <a:pPr fontAlgn="t"/>
            <a:r>
              <a:rPr lang="ru-RU" sz="2000" dirty="0" smtClean="0"/>
              <a:t>Девочки переносят стресс легче, чем их ровесники мужского пола.</a:t>
            </a:r>
          </a:p>
          <a:p>
            <a:endParaRPr lang="ru-RU" sz="2000" dirty="0"/>
          </a:p>
        </p:txBody>
      </p:sp>
      <p:sp>
        <p:nvSpPr>
          <p:cNvPr id="4" name="Содержимое 3"/>
          <p:cNvSpPr>
            <a:spLocks noGrp="1"/>
          </p:cNvSpPr>
          <p:nvPr>
            <p:ph sz="half" idx="2"/>
          </p:nvPr>
        </p:nvSpPr>
        <p:spPr>
          <a:xfrm>
            <a:off x="4648200" y="1600200"/>
            <a:ext cx="4038600" cy="5114948"/>
          </a:xfrm>
        </p:spPr>
        <p:txBody>
          <a:bodyPr>
            <a:normAutofit fontScale="55000" lnSpcReduction="20000"/>
          </a:bodyPr>
          <a:lstStyle/>
          <a:p>
            <a:pPr algn="ctr" fontAlgn="t">
              <a:buNone/>
            </a:pPr>
            <a:r>
              <a:rPr lang="ru-RU" sz="3600" b="1" dirty="0" smtClean="0">
                <a:solidFill>
                  <a:schemeClr val="tx2">
                    <a:lumMod val="75000"/>
                  </a:schemeClr>
                </a:solidFill>
              </a:rPr>
              <a:t>МАЛЬЧИК</a:t>
            </a:r>
          </a:p>
          <a:p>
            <a:pPr fontAlgn="t"/>
            <a:r>
              <a:rPr lang="ru-RU" sz="3600" dirty="0" smtClean="0"/>
              <a:t>Как правило, мальчики менее общительны, чем девочки</a:t>
            </a:r>
          </a:p>
          <a:p>
            <a:pPr fontAlgn="t"/>
            <a:r>
              <a:rPr lang="ru-RU" sz="3600" dirty="0" smtClean="0"/>
              <a:t>Для мальчиков чаще характерно развитие «рывками» (периоды бурной прибавки в весе и росте чередуются с периодами неактивного развития)</a:t>
            </a:r>
          </a:p>
          <a:p>
            <a:pPr fontAlgn="t"/>
            <a:r>
              <a:rPr lang="ru-RU" sz="3600" dirty="0" smtClean="0"/>
              <a:t>Мальчики бегают лучше девочек и лучше метают предметы (камни, мячи и т.д.)</a:t>
            </a:r>
          </a:p>
          <a:p>
            <a:pPr fontAlgn="t"/>
            <a:r>
              <a:rPr lang="ru-RU" sz="3600" dirty="0" smtClean="0"/>
              <a:t>Мальчики более агрессивны, склонны к конфликту и неповиновению, чем девочки.</a:t>
            </a:r>
          </a:p>
          <a:p>
            <a:pPr fontAlgn="t"/>
            <a:r>
              <a:rPr lang="ru-RU" sz="3600" dirty="0" smtClean="0"/>
              <a:t>Хуже переносят стресс с большей вероятностью развития «поведенческих проблем».</a:t>
            </a:r>
          </a:p>
          <a:p>
            <a:endParaRPr lang="ru-RU" dirty="0"/>
          </a:p>
        </p:txBody>
      </p:sp>
      <p:pic>
        <p:nvPicPr>
          <p:cNvPr id="7" name="Picture 5" descr="deva136"/>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57158" y="714356"/>
            <a:ext cx="1428959" cy="1285860"/>
          </a:xfrm>
          <a:prstGeom prst="rect">
            <a:avLst/>
          </a:prstGeom>
          <a:noFill/>
          <a:ln w="9525">
            <a:noFill/>
            <a:miter lim="800000"/>
            <a:headEnd/>
            <a:tailEnd/>
          </a:ln>
        </p:spPr>
      </p:pic>
      <p:pic>
        <p:nvPicPr>
          <p:cNvPr id="8" name="Picture 8" descr="malch3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7858148" y="714356"/>
            <a:ext cx="1180929" cy="1250079"/>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strVal val="#ppt_w*0.70"/>
                                          </p:val>
                                        </p:tav>
                                        <p:tav tm="100000">
                                          <p:val>
                                            <p:strVal val="#ppt_w"/>
                                          </p:val>
                                        </p:tav>
                                      </p:tavLst>
                                    </p:anim>
                                    <p:anim calcmode="lin" valueType="num">
                                      <p:cBhvr>
                                        <p:cTn id="8" dur="1000" fill="hold"/>
                                        <p:tgtEl>
                                          <p:spTgt spid="7"/>
                                        </p:tgtEl>
                                        <p:attrNameLst>
                                          <p:attrName>ppt_h</p:attrName>
                                        </p:attrNameLst>
                                      </p:cBhvr>
                                      <p:tavLst>
                                        <p:tav tm="0">
                                          <p:val>
                                            <p:strVal val="#ppt_h"/>
                                          </p:val>
                                        </p:tav>
                                        <p:tav tm="100000">
                                          <p:val>
                                            <p:strVal val="#ppt_h"/>
                                          </p:val>
                                        </p:tav>
                                      </p:tavLst>
                                    </p:anim>
                                    <p:animEffect transition="in" filter="fade">
                                      <p:cBhvr>
                                        <p:cTn id="9" dur="1000"/>
                                        <p:tgtEl>
                                          <p:spTgt spid="7"/>
                                        </p:tgtEl>
                                      </p:cBhvr>
                                    </p:animEffect>
                                  </p:childTnLst>
                                </p:cTn>
                              </p:par>
                            </p:childTnLst>
                          </p:cTn>
                        </p:par>
                        <p:par>
                          <p:cTn id="10" fill="hold">
                            <p:stCondLst>
                              <p:cond delay="1000"/>
                            </p:stCondLst>
                            <p:childTnLst>
                              <p:par>
                                <p:cTn id="11" presetID="55" presetClass="entr" presetSubtype="0"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1000" fill="hold"/>
                                        <p:tgtEl>
                                          <p:spTgt spid="8"/>
                                        </p:tgtEl>
                                        <p:attrNameLst>
                                          <p:attrName>ppt_w</p:attrName>
                                        </p:attrNameLst>
                                      </p:cBhvr>
                                      <p:tavLst>
                                        <p:tav tm="0">
                                          <p:val>
                                            <p:strVal val="#ppt_w*0.70"/>
                                          </p:val>
                                        </p:tav>
                                        <p:tav tm="100000">
                                          <p:val>
                                            <p:strVal val="#ppt_w"/>
                                          </p:val>
                                        </p:tav>
                                      </p:tavLst>
                                    </p:anim>
                                    <p:anim calcmode="lin" valueType="num">
                                      <p:cBhvr>
                                        <p:cTn id="14" dur="1000" fill="hold"/>
                                        <p:tgtEl>
                                          <p:spTgt spid="8"/>
                                        </p:tgtEl>
                                        <p:attrNameLst>
                                          <p:attrName>ppt_h</p:attrName>
                                        </p:attrNameLst>
                                      </p:cBhvr>
                                      <p:tavLst>
                                        <p:tav tm="0">
                                          <p:val>
                                            <p:strVal val="#ppt_h"/>
                                          </p:val>
                                        </p:tav>
                                        <p:tav tm="100000">
                                          <p:val>
                                            <p:strVal val="#ppt_h"/>
                                          </p:val>
                                        </p:tav>
                                      </p:tavLst>
                                    </p:anim>
                                    <p:animEffect transition="in" filter="fade">
                                      <p:cBhvr>
                                        <p:cTn id="15"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500042"/>
          </a:xfrm>
        </p:spPr>
        <p:txBody>
          <a:bodyPr>
            <a:noAutofit/>
          </a:bodyPr>
          <a:lstStyle/>
          <a:p>
            <a:r>
              <a:rPr lang="ru-RU" sz="3200" b="1" dirty="0" smtClean="0">
                <a:solidFill>
                  <a:schemeClr val="accent5">
                    <a:lumMod val="50000"/>
                  </a:schemeClr>
                </a:solidFill>
              </a:rPr>
              <a:t/>
            </a:r>
            <a:br>
              <a:rPr lang="ru-RU" sz="3200" b="1" dirty="0" smtClean="0">
                <a:solidFill>
                  <a:schemeClr val="accent5">
                    <a:lumMod val="50000"/>
                  </a:schemeClr>
                </a:solidFill>
              </a:rPr>
            </a:br>
            <a:r>
              <a:rPr lang="ru-RU" sz="3200" b="1" dirty="0" smtClean="0">
                <a:solidFill>
                  <a:schemeClr val="accent5">
                    <a:lumMod val="50000"/>
                  </a:schemeClr>
                </a:solidFill>
              </a:rPr>
              <a:t>Особенности обучения</a:t>
            </a:r>
            <a:r>
              <a:rPr lang="ru-RU" sz="3200" dirty="0" smtClean="0">
                <a:solidFill>
                  <a:schemeClr val="accent5">
                    <a:lumMod val="50000"/>
                  </a:schemeClr>
                </a:solidFill>
              </a:rPr>
              <a:t/>
            </a:r>
            <a:br>
              <a:rPr lang="ru-RU" sz="3200" dirty="0" smtClean="0">
                <a:solidFill>
                  <a:schemeClr val="accent5">
                    <a:lumMod val="50000"/>
                  </a:schemeClr>
                </a:solidFill>
              </a:rPr>
            </a:br>
            <a:endParaRPr lang="ru-RU" sz="3200" dirty="0">
              <a:solidFill>
                <a:schemeClr val="tx2">
                  <a:lumMod val="60000"/>
                  <a:lumOff val="40000"/>
                </a:schemeClr>
              </a:solidFill>
            </a:endParaRPr>
          </a:p>
        </p:txBody>
      </p:sp>
      <p:sp>
        <p:nvSpPr>
          <p:cNvPr id="3" name="Содержимое 2"/>
          <p:cNvSpPr>
            <a:spLocks noGrp="1"/>
          </p:cNvSpPr>
          <p:nvPr>
            <p:ph sz="half" idx="1"/>
          </p:nvPr>
        </p:nvSpPr>
        <p:spPr>
          <a:xfrm>
            <a:off x="214282" y="571480"/>
            <a:ext cx="4281518" cy="5554683"/>
          </a:xfrm>
        </p:spPr>
        <p:txBody>
          <a:bodyPr>
            <a:noAutofit/>
          </a:bodyPr>
          <a:lstStyle/>
          <a:p>
            <a:pPr algn="ctr" fontAlgn="t">
              <a:buNone/>
            </a:pPr>
            <a:r>
              <a:rPr lang="ru-RU" sz="1800" b="1" dirty="0" smtClean="0">
                <a:solidFill>
                  <a:srgbClr val="FF0000"/>
                </a:solidFill>
              </a:rPr>
              <a:t>ДЕВОЧКА</a:t>
            </a:r>
          </a:p>
          <a:p>
            <a:pPr fontAlgn="t"/>
            <a:r>
              <a:rPr lang="ru-RU" sz="1600" dirty="0" smtClean="0"/>
              <a:t>Не зная ответа на вопрос, прямо скажет об этом.</a:t>
            </a:r>
          </a:p>
          <a:p>
            <a:pPr fontAlgn="t"/>
            <a:r>
              <a:rPr lang="ru-RU" sz="1600" dirty="0" smtClean="0"/>
              <a:t>Легче усваивает алгоритмы и правила. Лучше обучается последовательно – «от простого к сложному»</a:t>
            </a:r>
          </a:p>
          <a:p>
            <a:pPr fontAlgn="t"/>
            <a:r>
              <a:rPr lang="ru-RU" sz="1600" dirty="0" smtClean="0"/>
              <a:t>Лучше видит при рассеянном свете, нервничает, если хотя бы не перекусит.</a:t>
            </a:r>
          </a:p>
          <a:p>
            <a:pPr fontAlgn="t"/>
            <a:r>
              <a:rPr lang="ru-RU" sz="1600" dirty="0" smtClean="0"/>
              <a:t>Общение со взрослыми для неё важнее знаний: на занятиях она смотрит на него, ловит нюансы его мимики и подстраивается к нему.</a:t>
            </a:r>
          </a:p>
          <a:p>
            <a:pPr fontAlgn="t"/>
            <a:r>
              <a:rPr lang="ru-RU" sz="1600" dirty="0" smtClean="0"/>
              <a:t>Быстрее схватывает новый материал, раньше начинает читать, легче учит грамматику.</a:t>
            </a:r>
          </a:p>
          <a:p>
            <a:pPr fontAlgn="t"/>
            <a:r>
              <a:rPr lang="ru-RU" sz="1600" dirty="0" smtClean="0"/>
              <a:t>Более развиты «ближнее зрение» и мелкая моторика. Поэтому любит небольшие игрушки. Играть и заниматься ей комфортнее в ограниченном пространстве</a:t>
            </a:r>
          </a:p>
          <a:p>
            <a:pPr fontAlgn="t"/>
            <a:r>
              <a:rPr lang="ru-RU" sz="1600" dirty="0" smtClean="0"/>
              <a:t>Поддержите девочку словами: «Задание не очень сложное, ты уже такое делала».</a:t>
            </a:r>
          </a:p>
          <a:p>
            <a:endParaRPr lang="ru-RU" sz="2000" dirty="0"/>
          </a:p>
        </p:txBody>
      </p:sp>
      <p:sp>
        <p:nvSpPr>
          <p:cNvPr id="4" name="Содержимое 3"/>
          <p:cNvSpPr>
            <a:spLocks noGrp="1"/>
          </p:cNvSpPr>
          <p:nvPr>
            <p:ph sz="half" idx="2"/>
          </p:nvPr>
        </p:nvSpPr>
        <p:spPr>
          <a:xfrm>
            <a:off x="4648200" y="571480"/>
            <a:ext cx="4281518" cy="6143668"/>
          </a:xfrm>
        </p:spPr>
        <p:txBody>
          <a:bodyPr>
            <a:noAutofit/>
          </a:bodyPr>
          <a:lstStyle/>
          <a:p>
            <a:pPr algn="ctr" fontAlgn="t">
              <a:buNone/>
            </a:pPr>
            <a:r>
              <a:rPr lang="ru-RU" sz="1800" b="1" dirty="0" smtClean="0">
                <a:solidFill>
                  <a:schemeClr val="tx2">
                    <a:lumMod val="60000"/>
                    <a:lumOff val="40000"/>
                  </a:schemeClr>
                </a:solidFill>
              </a:rPr>
              <a:t>МАЛЬЧИК</a:t>
            </a:r>
          </a:p>
          <a:p>
            <a:pPr fontAlgn="t"/>
            <a:r>
              <a:rPr lang="ru-RU" sz="1600" dirty="0" smtClean="0"/>
              <a:t>Он готов отвечать на любой вопрос, лишь бы не произнести «не знаю».</a:t>
            </a:r>
          </a:p>
          <a:p>
            <a:pPr fontAlgn="t"/>
            <a:r>
              <a:rPr lang="ru-RU" sz="1600" dirty="0" smtClean="0"/>
              <a:t>Ему важно понять принцип, смысл задания и труднее воспринимать объяснения от простого к сложному»</a:t>
            </a:r>
          </a:p>
          <a:p>
            <a:pPr fontAlgn="t"/>
            <a:r>
              <a:rPr lang="ru-RU" sz="1600" dirty="0" smtClean="0"/>
              <a:t>Лучше выполняет задания при ярком свете, лучше соображает на голодный желудок.</a:t>
            </a:r>
          </a:p>
          <a:p>
            <a:pPr fontAlgn="t"/>
            <a:r>
              <a:rPr lang="ru-RU" sz="1600" dirty="0" smtClean="0"/>
              <a:t>Обычно не следит за мимикой взрослого (правильно ли отвечаю?), но чутко реагирует на его состояние: если взрослый спокоен, доброжелателен, мальчику легче заниматься.</a:t>
            </a:r>
          </a:p>
          <a:p>
            <a:pPr fontAlgn="t"/>
            <a:r>
              <a:rPr lang="ru-RU" sz="1600" dirty="0" smtClean="0"/>
              <a:t>С некоторым трудом воспринимает язык большинства учебников.</a:t>
            </a:r>
          </a:p>
          <a:p>
            <a:pPr fontAlgn="t"/>
            <a:r>
              <a:rPr lang="ru-RU" sz="1600" dirty="0" smtClean="0"/>
              <a:t>Опирается на «дальнее зрение», поэтому любит догонялки, бросать предметы в цель, охотно расширяет свое пространство по вертикали: по деревьям и т.д.</a:t>
            </a:r>
          </a:p>
          <a:p>
            <a:pPr fontAlgn="t"/>
            <a:r>
              <a:rPr lang="ru-RU" sz="1600" dirty="0" smtClean="0"/>
              <a:t>Чтобы поддержать мальчика, скажите: «Задание очень сложное, но ты справишься».</a:t>
            </a:r>
          </a:p>
          <a:p>
            <a:endParaRPr lang="ru-RU" sz="1600" dirty="0"/>
          </a:p>
        </p:txBody>
      </p:sp>
      <p:pic>
        <p:nvPicPr>
          <p:cNvPr id="7" name="Picture 5" descr="deva136"/>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57159" y="0"/>
            <a:ext cx="952630" cy="857232"/>
          </a:xfrm>
          <a:prstGeom prst="rect">
            <a:avLst/>
          </a:prstGeom>
          <a:noFill/>
          <a:ln w="9525">
            <a:noFill/>
            <a:miter lim="800000"/>
            <a:headEnd/>
            <a:tailEnd/>
          </a:ln>
        </p:spPr>
      </p:pic>
      <p:pic>
        <p:nvPicPr>
          <p:cNvPr id="8" name="Picture 8" descr="malch3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215338" y="0"/>
            <a:ext cx="785818" cy="83183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strVal val="#ppt_w*0.70"/>
                                          </p:val>
                                        </p:tav>
                                        <p:tav tm="100000">
                                          <p:val>
                                            <p:strVal val="#ppt_w"/>
                                          </p:val>
                                        </p:tav>
                                      </p:tavLst>
                                    </p:anim>
                                    <p:anim calcmode="lin" valueType="num">
                                      <p:cBhvr>
                                        <p:cTn id="8" dur="1000" fill="hold"/>
                                        <p:tgtEl>
                                          <p:spTgt spid="7"/>
                                        </p:tgtEl>
                                        <p:attrNameLst>
                                          <p:attrName>ppt_h</p:attrName>
                                        </p:attrNameLst>
                                      </p:cBhvr>
                                      <p:tavLst>
                                        <p:tav tm="0">
                                          <p:val>
                                            <p:strVal val="#ppt_h"/>
                                          </p:val>
                                        </p:tav>
                                        <p:tav tm="100000">
                                          <p:val>
                                            <p:strVal val="#ppt_h"/>
                                          </p:val>
                                        </p:tav>
                                      </p:tavLst>
                                    </p:anim>
                                    <p:animEffect transition="in" filter="fade">
                                      <p:cBhvr>
                                        <p:cTn id="9" dur="1000"/>
                                        <p:tgtEl>
                                          <p:spTgt spid="7"/>
                                        </p:tgtEl>
                                      </p:cBhvr>
                                    </p:animEffect>
                                  </p:childTnLst>
                                </p:cTn>
                              </p:par>
                            </p:childTnLst>
                          </p:cTn>
                        </p:par>
                        <p:par>
                          <p:cTn id="10" fill="hold">
                            <p:stCondLst>
                              <p:cond delay="1000"/>
                            </p:stCondLst>
                            <p:childTnLst>
                              <p:par>
                                <p:cTn id="11" presetID="55" presetClass="entr" presetSubtype="0"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1000" fill="hold"/>
                                        <p:tgtEl>
                                          <p:spTgt spid="8"/>
                                        </p:tgtEl>
                                        <p:attrNameLst>
                                          <p:attrName>ppt_w</p:attrName>
                                        </p:attrNameLst>
                                      </p:cBhvr>
                                      <p:tavLst>
                                        <p:tav tm="0">
                                          <p:val>
                                            <p:strVal val="#ppt_w*0.70"/>
                                          </p:val>
                                        </p:tav>
                                        <p:tav tm="100000">
                                          <p:val>
                                            <p:strVal val="#ppt_w"/>
                                          </p:val>
                                        </p:tav>
                                      </p:tavLst>
                                    </p:anim>
                                    <p:anim calcmode="lin" valueType="num">
                                      <p:cBhvr>
                                        <p:cTn id="14" dur="1000" fill="hold"/>
                                        <p:tgtEl>
                                          <p:spTgt spid="8"/>
                                        </p:tgtEl>
                                        <p:attrNameLst>
                                          <p:attrName>ppt_h</p:attrName>
                                        </p:attrNameLst>
                                      </p:cBhvr>
                                      <p:tavLst>
                                        <p:tav tm="0">
                                          <p:val>
                                            <p:strVal val="#ppt_h"/>
                                          </p:val>
                                        </p:tav>
                                        <p:tav tm="100000">
                                          <p:val>
                                            <p:strVal val="#ppt_h"/>
                                          </p:val>
                                        </p:tav>
                                      </p:tavLst>
                                    </p:anim>
                                    <p:animEffect transition="in" filter="fade">
                                      <p:cBhvr>
                                        <p:cTn id="15"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700808"/>
            <a:ext cx="8964488" cy="5040560"/>
          </a:xfrm>
        </p:spPr>
        <p:txBody>
          <a:bodyPr>
            <a:normAutofit fontScale="90000"/>
          </a:bodyPr>
          <a:lstStyle/>
          <a:p>
            <a:pPr lvl="0" algn="l" eaLnBrk="0" fontAlgn="base" hangingPunct="0">
              <a:spcAft>
                <a:spcPct val="0"/>
              </a:spcAft>
            </a:pPr>
            <a:r>
              <a:rPr lang="ru-RU" sz="1600" dirty="0" smtClean="0">
                <a:latin typeface="Times New Roman" pitchFamily="18" charset="0"/>
                <a:ea typeface="Times New Roman" pitchFamily="18" charset="0"/>
                <a:cs typeface="Times New Roman" pitchFamily="18" charset="0"/>
              </a:rPr>
              <a:t/>
            </a:r>
            <a:br>
              <a:rPr lang="ru-RU" sz="1600" dirty="0" smtClean="0">
                <a:latin typeface="Times New Roman" pitchFamily="18" charset="0"/>
                <a:ea typeface="Times New Roman" pitchFamily="18" charset="0"/>
                <a:cs typeface="Times New Roman" pitchFamily="18" charset="0"/>
              </a:rPr>
            </a:br>
            <a:r>
              <a:rPr lang="ru-RU" sz="1600" dirty="0" smtClean="0">
                <a:latin typeface="Times New Roman" pitchFamily="18" charset="0"/>
                <a:ea typeface="Times New Roman" pitchFamily="18" charset="0"/>
                <a:cs typeface="Times New Roman" pitchFamily="18" charset="0"/>
              </a:rPr>
              <a:t/>
            </a:r>
            <a:br>
              <a:rPr lang="ru-RU" sz="1600" dirty="0" smtClean="0">
                <a:latin typeface="Times New Roman" pitchFamily="18" charset="0"/>
                <a:ea typeface="Times New Roman" pitchFamily="18" charset="0"/>
                <a:cs typeface="Times New Roman" pitchFamily="18" charset="0"/>
              </a:rPr>
            </a:br>
            <a:r>
              <a:rPr lang="ru-RU" sz="1600" dirty="0" smtClean="0">
                <a:latin typeface="Times New Roman" pitchFamily="18" charset="0"/>
                <a:ea typeface="Times New Roman" pitchFamily="18" charset="0"/>
                <a:cs typeface="Times New Roman" pitchFamily="18" charset="0"/>
              </a:rPr>
              <a:t/>
            </a:r>
            <a:br>
              <a:rPr lang="ru-RU" sz="1600" dirty="0" smtClean="0">
                <a:latin typeface="Times New Roman" pitchFamily="18" charset="0"/>
                <a:ea typeface="Times New Roman" pitchFamily="18" charset="0"/>
                <a:cs typeface="Times New Roman" pitchFamily="18" charset="0"/>
              </a:rPr>
            </a:br>
            <a:r>
              <a:rPr lang="ru-RU" sz="1600" dirty="0" smtClean="0">
                <a:latin typeface="Times New Roman" pitchFamily="18" charset="0"/>
                <a:ea typeface="Times New Roman" pitchFamily="18" charset="0"/>
                <a:cs typeface="Times New Roman" pitchFamily="18" charset="0"/>
              </a:rPr>
              <a:t/>
            </a:r>
            <a:br>
              <a:rPr lang="ru-RU" sz="1600" dirty="0" smtClean="0">
                <a:latin typeface="Times New Roman" pitchFamily="18" charset="0"/>
                <a:ea typeface="Times New Roman" pitchFamily="18" charset="0"/>
                <a:cs typeface="Times New Roman" pitchFamily="18" charset="0"/>
              </a:rPr>
            </a:br>
            <a:r>
              <a:rPr lang="ru-RU" sz="1600" dirty="0" smtClean="0">
                <a:latin typeface="Times New Roman" pitchFamily="18" charset="0"/>
                <a:ea typeface="Times New Roman" pitchFamily="18" charset="0"/>
                <a:cs typeface="Times New Roman" pitchFamily="18" charset="0"/>
              </a:rPr>
              <a:t/>
            </a:r>
            <a:br>
              <a:rPr lang="ru-RU" sz="1600" dirty="0" smtClean="0">
                <a:latin typeface="Times New Roman" pitchFamily="18" charset="0"/>
                <a:ea typeface="Times New Roman" pitchFamily="18" charset="0"/>
                <a:cs typeface="Times New Roman" pitchFamily="18" charset="0"/>
              </a:rPr>
            </a:br>
            <a:r>
              <a:rPr lang="ru-RU" sz="1600" dirty="0" smtClean="0">
                <a:latin typeface="Times New Roman" pitchFamily="18" charset="0"/>
                <a:ea typeface="Times New Roman" pitchFamily="18" charset="0"/>
                <a:cs typeface="Times New Roman" pitchFamily="18" charset="0"/>
              </a:rPr>
              <a:t/>
            </a:r>
            <a:br>
              <a:rPr lang="ru-RU" sz="1600" dirty="0" smtClean="0">
                <a:latin typeface="Times New Roman" pitchFamily="18" charset="0"/>
                <a:ea typeface="Times New Roman" pitchFamily="18" charset="0"/>
                <a:cs typeface="Times New Roman" pitchFamily="18" charset="0"/>
              </a:rPr>
            </a:br>
            <a:r>
              <a:rPr lang="ru-RU" sz="1600" dirty="0" smtClean="0">
                <a:latin typeface="Times New Roman" pitchFamily="18" charset="0"/>
                <a:ea typeface="Times New Roman" pitchFamily="18" charset="0"/>
                <a:cs typeface="Times New Roman" pitchFamily="18" charset="0"/>
              </a:rPr>
              <a:t/>
            </a:r>
            <a:br>
              <a:rPr lang="ru-RU" sz="1600" dirty="0" smtClean="0">
                <a:latin typeface="Times New Roman" pitchFamily="18" charset="0"/>
                <a:ea typeface="Times New Roman" pitchFamily="18" charset="0"/>
                <a:cs typeface="Times New Roman" pitchFamily="18" charset="0"/>
              </a:rPr>
            </a:br>
            <a:r>
              <a:rPr lang="ru-RU" sz="1600" dirty="0" smtClean="0">
                <a:latin typeface="Times New Roman" pitchFamily="18" charset="0"/>
                <a:ea typeface="Times New Roman" pitchFamily="18" charset="0"/>
                <a:cs typeface="Times New Roman" pitchFamily="18" charset="0"/>
              </a:rPr>
              <a:t>Педагоги должны быть грамотны в вопросах не только возрастных и физиологических особенностей детей своей группы, но и знать особенности познавательной сферы мальчиков и девочек. </a:t>
            </a:r>
            <a:br>
              <a:rPr lang="ru-RU" sz="1600" dirty="0" smtClean="0">
                <a:latin typeface="Times New Roman" pitchFamily="18" charset="0"/>
                <a:ea typeface="Times New Roman" pitchFamily="18" charset="0"/>
                <a:cs typeface="Times New Roman" pitchFamily="18" charset="0"/>
              </a:rPr>
            </a:br>
            <a:r>
              <a:rPr lang="ru-RU" sz="1600" dirty="0" smtClean="0">
                <a:latin typeface="Times New Roman" pitchFamily="18" charset="0"/>
                <a:ea typeface="Calibri" pitchFamily="34" charset="0"/>
                <a:cs typeface="Times New Roman" pitchFamily="18" charset="0"/>
              </a:rPr>
              <a:t/>
            </a:r>
            <a:br>
              <a:rPr lang="ru-RU" sz="1600" dirty="0" smtClean="0">
                <a:latin typeface="Times New Roman" pitchFamily="18" charset="0"/>
                <a:ea typeface="Calibri" pitchFamily="34" charset="0"/>
                <a:cs typeface="Times New Roman" pitchFamily="18" charset="0"/>
              </a:rPr>
            </a:br>
            <a:r>
              <a:rPr lang="ru-RU" sz="1600" dirty="0" smtClean="0">
                <a:latin typeface="Times New Roman" pitchFamily="18" charset="0"/>
                <a:ea typeface="Times New Roman" pitchFamily="18" charset="0"/>
                <a:cs typeface="Times New Roman" pitchFamily="18" charset="0"/>
              </a:rPr>
              <a:t>При подготовке к занятиям педагог должен продумать следующие моменты: </a:t>
            </a:r>
            <a:br>
              <a:rPr lang="ru-RU" sz="1600" dirty="0" smtClean="0">
                <a:latin typeface="Times New Roman" pitchFamily="18" charset="0"/>
                <a:ea typeface="Times New Roman" pitchFamily="18" charset="0"/>
                <a:cs typeface="Times New Roman" pitchFamily="18" charset="0"/>
              </a:rPr>
            </a:br>
            <a:r>
              <a:rPr lang="ru-RU" sz="1600" dirty="0" smtClean="0">
                <a:latin typeface="Times New Roman" pitchFamily="18" charset="0"/>
                <a:ea typeface="Times New Roman" pitchFamily="18" charset="0"/>
                <a:cs typeface="Times New Roman" pitchFamily="18" charset="0"/>
              </a:rPr>
              <a:t>а) пути решения познавательной задачи должны носить как информационный, так и исследовательский характер (особенно для молодого специалиста);</a:t>
            </a:r>
            <a:br>
              <a:rPr lang="ru-RU" sz="1600" dirty="0" smtClean="0">
                <a:latin typeface="Times New Roman" pitchFamily="18" charset="0"/>
                <a:ea typeface="Times New Roman" pitchFamily="18" charset="0"/>
                <a:cs typeface="Times New Roman" pitchFamily="18" charset="0"/>
              </a:rPr>
            </a:br>
            <a:r>
              <a:rPr lang="ru-RU" sz="1600" dirty="0" smtClean="0">
                <a:latin typeface="Times New Roman" pitchFamily="18" charset="0"/>
                <a:ea typeface="Times New Roman" pitchFamily="18" charset="0"/>
                <a:cs typeface="Times New Roman" pitchFamily="18" charset="0"/>
              </a:rPr>
              <a:t>б) продумывать вопросы к занятию, учитывая особенности детей разного пола;</a:t>
            </a:r>
            <a:br>
              <a:rPr lang="ru-RU" sz="1600" dirty="0" smtClean="0">
                <a:latin typeface="Times New Roman" pitchFamily="18" charset="0"/>
                <a:ea typeface="Times New Roman" pitchFamily="18" charset="0"/>
                <a:cs typeface="Times New Roman" pitchFamily="18" charset="0"/>
              </a:rPr>
            </a:br>
            <a:r>
              <a:rPr lang="ru-RU" sz="1600" dirty="0" smtClean="0">
                <a:latin typeface="Times New Roman" pitchFamily="18" charset="0"/>
                <a:ea typeface="Times New Roman" pitchFamily="18" charset="0"/>
                <a:cs typeface="Times New Roman" pitchFamily="18" charset="0"/>
              </a:rPr>
              <a:t>в) использовать больше наглядности на занятиях, т.к. это важно для мальчиков;</a:t>
            </a:r>
            <a:br>
              <a:rPr lang="ru-RU" sz="1600" dirty="0" smtClean="0">
                <a:latin typeface="Times New Roman" pitchFamily="18" charset="0"/>
                <a:ea typeface="Times New Roman" pitchFamily="18" charset="0"/>
                <a:cs typeface="Times New Roman" pitchFamily="18" charset="0"/>
              </a:rPr>
            </a:br>
            <a:r>
              <a:rPr lang="ru-RU" sz="1600" dirty="0" smtClean="0">
                <a:latin typeface="Times New Roman" pitchFamily="18" charset="0"/>
                <a:ea typeface="Times New Roman" pitchFamily="18" charset="0"/>
                <a:cs typeface="Times New Roman" pitchFamily="18" charset="0"/>
              </a:rPr>
              <a:t>г) использовать проблемные ситуации на занятиях, помнить, что для девочек важны ситуации развивающего характера, чтобы найти другой способ или вариант решения, а для мальчиков – ситуации поискового характера.</a:t>
            </a:r>
            <a:br>
              <a:rPr lang="ru-RU" sz="1600" dirty="0" smtClean="0">
                <a:latin typeface="Times New Roman" pitchFamily="18" charset="0"/>
                <a:ea typeface="Times New Roman" pitchFamily="18" charset="0"/>
                <a:cs typeface="Times New Roman" pitchFamily="18" charset="0"/>
              </a:rPr>
            </a:b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1600" dirty="0" smtClean="0">
                <a:latin typeface="Times New Roman" pitchFamily="18" charset="0"/>
                <a:ea typeface="Times New Roman" pitchFamily="18" charset="0"/>
                <a:cs typeface="Times New Roman" pitchFamily="18" charset="0"/>
              </a:rPr>
              <a:t>Проводить КВН, викторины типа “А ну-ка мальчики!”, “А ну-ка девочки!” 1 раз в 2 месяца. </a:t>
            </a:r>
            <a:br>
              <a:rPr lang="ru-RU" sz="1600" dirty="0" smtClean="0">
                <a:latin typeface="Times New Roman" pitchFamily="18" charset="0"/>
                <a:ea typeface="Times New Roman" pitchFamily="18" charset="0"/>
                <a:cs typeface="Times New Roman" pitchFamily="18" charset="0"/>
              </a:rPr>
            </a:br>
            <a:r>
              <a:rPr lang="ru-RU" sz="1600" dirty="0" smtClean="0">
                <a:latin typeface="Times New Roman" pitchFamily="18" charset="0"/>
                <a:ea typeface="Calibri" pitchFamily="34" charset="0"/>
                <a:cs typeface="Times New Roman" pitchFamily="18" charset="0"/>
              </a:rPr>
              <a:t/>
            </a:r>
            <a:br>
              <a:rPr lang="ru-RU" sz="1600" dirty="0" smtClean="0">
                <a:latin typeface="Times New Roman" pitchFamily="18" charset="0"/>
                <a:ea typeface="Calibri" pitchFamily="34" charset="0"/>
                <a:cs typeface="Times New Roman" pitchFamily="18" charset="0"/>
              </a:rPr>
            </a:br>
            <a:r>
              <a:rPr lang="ru-RU" sz="1600" dirty="0" smtClean="0">
                <a:latin typeface="Times New Roman" pitchFamily="18" charset="0"/>
                <a:ea typeface="Times New Roman" pitchFamily="18" charset="0"/>
                <a:cs typeface="Times New Roman" pitchFamily="18" charset="0"/>
              </a:rPr>
              <a:t>При обучении новому материалу разделять детей на подгруппы мальчики и девочки (вариант) рассаживать детей на занятии: мальчик – девочка, т.к. дети </a:t>
            </a:r>
            <a:r>
              <a:rPr lang="ru-RU" sz="1600" dirty="0" err="1" smtClean="0">
                <a:latin typeface="Times New Roman" pitchFamily="18" charset="0"/>
                <a:ea typeface="Times New Roman" pitchFamily="18" charset="0"/>
                <a:cs typeface="Times New Roman" pitchFamily="18" charset="0"/>
              </a:rPr>
              <a:t>взаимодополняют</a:t>
            </a:r>
            <a:r>
              <a:rPr lang="ru-RU" sz="1600" dirty="0" smtClean="0">
                <a:latin typeface="Times New Roman" pitchFamily="18" charset="0"/>
                <a:ea typeface="Times New Roman" pitchFamily="18" charset="0"/>
                <a:cs typeface="Times New Roman" pitchFamily="18" charset="0"/>
              </a:rPr>
              <a:t> друг друга. </a:t>
            </a:r>
            <a:br>
              <a:rPr lang="ru-RU" sz="1600" dirty="0" smtClean="0">
                <a:latin typeface="Times New Roman" pitchFamily="18" charset="0"/>
                <a:ea typeface="Times New Roman" pitchFamily="18" charset="0"/>
                <a:cs typeface="Times New Roman" pitchFamily="18" charset="0"/>
              </a:rPr>
            </a:br>
            <a:r>
              <a:rPr lang="ru-RU" sz="1600" dirty="0" smtClean="0">
                <a:latin typeface="Times New Roman" pitchFamily="18" charset="0"/>
                <a:ea typeface="Calibri" pitchFamily="34" charset="0"/>
                <a:cs typeface="Times New Roman" pitchFamily="18" charset="0"/>
              </a:rPr>
              <a:t/>
            </a:r>
            <a:br>
              <a:rPr lang="ru-RU" sz="1600" dirty="0" smtClean="0">
                <a:latin typeface="Times New Roman" pitchFamily="18" charset="0"/>
                <a:ea typeface="Calibri" pitchFamily="34" charset="0"/>
                <a:cs typeface="Times New Roman" pitchFamily="18" charset="0"/>
              </a:rPr>
            </a:br>
            <a:r>
              <a:rPr lang="ru-RU" sz="1600" dirty="0" smtClean="0">
                <a:latin typeface="Times New Roman" pitchFamily="18" charset="0"/>
                <a:ea typeface="Times New Roman" pitchFamily="18" charset="0"/>
                <a:cs typeface="Times New Roman" pitchFamily="18" charset="0"/>
              </a:rPr>
              <a:t>В начале занятия использовать игровые разминки, чтобы дать возможность мальчикам сконцентрировать внимание. </a:t>
            </a:r>
            <a:r>
              <a:rPr lang="ru-RU" sz="1600" dirty="0" smtClean="0">
                <a:latin typeface="Times New Roman" pitchFamily="18" charset="0"/>
                <a:ea typeface="Calibri" pitchFamily="34" charset="0"/>
                <a:cs typeface="Times New Roman" pitchFamily="18" charset="0"/>
              </a:rPr>
              <a:t/>
            </a:r>
            <a:br>
              <a:rPr lang="ru-RU" sz="1600" dirty="0" smtClean="0">
                <a:latin typeface="Times New Roman" pitchFamily="18" charset="0"/>
                <a:ea typeface="Calibri" pitchFamily="34" charset="0"/>
                <a:cs typeface="Times New Roman" pitchFamily="18" charset="0"/>
              </a:rPr>
            </a:br>
            <a:r>
              <a:rPr lang="ru-RU" sz="1600" dirty="0" smtClean="0">
                <a:latin typeface="Times New Roman" pitchFamily="18" charset="0"/>
                <a:ea typeface="Times New Roman" pitchFamily="18" charset="0"/>
                <a:cs typeface="Times New Roman" pitchFamily="18" charset="0"/>
              </a:rPr>
              <a:t>При объяснении последовательности работы, следить за тем, чтобы оно было четким, конкретным, понятным, особо немногословным. Особенно это важно для мальчиков. </a:t>
            </a: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endParaRPr lang="ru-RU" sz="1600" b="1" dirty="0">
              <a:solidFill>
                <a:schemeClr val="bg2">
                  <a:lumMod val="25000"/>
                </a:schemeClr>
              </a:solidFill>
              <a:latin typeface="Candara" pitchFamily="34" charset="0"/>
            </a:endParaRPr>
          </a:p>
        </p:txBody>
      </p:sp>
      <p:sp>
        <p:nvSpPr>
          <p:cNvPr id="3" name="Объект 2"/>
          <p:cNvSpPr>
            <a:spLocks noGrp="1"/>
          </p:cNvSpPr>
          <p:nvPr>
            <p:ph idx="1"/>
          </p:nvPr>
        </p:nvSpPr>
        <p:spPr>
          <a:xfrm>
            <a:off x="10476656" y="3717032"/>
            <a:ext cx="1152128" cy="576064"/>
          </a:xfrm>
        </p:spPr>
        <p:txBody>
          <a:bodyPr>
            <a:normAutofit fontScale="70000" lnSpcReduction="20000"/>
          </a:bodyPr>
          <a:lstStyle/>
          <a:p>
            <a:pPr marL="0" indent="0" algn="ctr">
              <a:lnSpc>
                <a:spcPct val="150000"/>
              </a:lnSpc>
              <a:buNone/>
            </a:pPr>
            <a:endParaRPr lang="ru-RU" dirty="0">
              <a:latin typeface="Gabriola" panose="04040605051002020D02" pitchFamily="82" charset="0"/>
              <a:ea typeface="+mj-ea"/>
              <a:cs typeface="+mj-cs"/>
            </a:endParaRPr>
          </a:p>
        </p:txBody>
      </p:sp>
      <p:sp>
        <p:nvSpPr>
          <p:cNvPr id="4" name="Прямоугольник 3"/>
          <p:cNvSpPr/>
          <p:nvPr/>
        </p:nvSpPr>
        <p:spPr>
          <a:xfrm>
            <a:off x="1071538" y="2071678"/>
            <a:ext cx="7429552" cy="369332"/>
          </a:xfrm>
          <a:prstGeom prst="rect">
            <a:avLst/>
          </a:prstGeom>
        </p:spPr>
        <p:txBody>
          <a:bodyPr wrap="square">
            <a:spAutoFit/>
          </a:bodyPr>
          <a:lstStyle/>
          <a:p>
            <a:pPr lvl="0" algn="ctr" fontAlgn="base">
              <a:spcBef>
                <a:spcPct val="0"/>
              </a:spcBef>
              <a:spcAft>
                <a:spcPct val="0"/>
              </a:spcAft>
            </a:pPr>
            <a:r>
              <a:rPr lang="ru-RU" b="1" dirty="0" smtClean="0">
                <a:solidFill>
                  <a:srgbClr val="FF0000"/>
                </a:solidFill>
                <a:latin typeface="Times New Roman" pitchFamily="18" charset="0"/>
                <a:ea typeface="Times New Roman" pitchFamily="18" charset="0"/>
                <a:cs typeface="Times New Roman" pitchFamily="18" charset="0"/>
              </a:rPr>
              <a:t>Рекомендации педагогам при подготовке к занятиям</a:t>
            </a:r>
          </a:p>
        </p:txBody>
      </p:sp>
    </p:spTree>
    <p:extLst>
      <p:ext uri="{BB962C8B-B14F-4D97-AF65-F5344CB8AC3E}">
        <p14:creationId xmlns:p14="http://schemas.microsoft.com/office/powerpoint/2010/main" val="359685743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1700808"/>
            <a:ext cx="8715436" cy="5040560"/>
          </a:xfrm>
        </p:spPr>
        <p:txBody>
          <a:bodyPr>
            <a:normAutofit fontScale="90000"/>
          </a:bodyPr>
          <a:lstStyle/>
          <a:p>
            <a:pPr lvl="0" fontAlgn="base">
              <a:spcAft>
                <a:spcPct val="0"/>
              </a:spcAft>
            </a:pPr>
            <a:r>
              <a:rPr lang="ru-RU" sz="2000" b="1" dirty="0" smtClean="0">
                <a:solidFill>
                  <a:schemeClr val="tx2">
                    <a:lumMod val="75000"/>
                  </a:schemeClr>
                </a:solidFill>
              </a:rPr>
              <a:t/>
            </a:r>
            <a:br>
              <a:rPr lang="ru-RU" sz="2000" b="1" dirty="0" smtClean="0">
                <a:solidFill>
                  <a:schemeClr val="tx2">
                    <a:lumMod val="75000"/>
                  </a:schemeClr>
                </a:solidFill>
              </a:rPr>
            </a:br>
            <a:r>
              <a:rPr lang="ru-RU" sz="2000" b="1" dirty="0" smtClean="0">
                <a:solidFill>
                  <a:schemeClr val="tx2">
                    <a:lumMod val="75000"/>
                  </a:schemeClr>
                </a:solidFill>
              </a:rPr>
              <a:t/>
            </a:r>
            <a:br>
              <a:rPr lang="ru-RU" sz="2000" b="1" dirty="0" smtClean="0">
                <a:solidFill>
                  <a:schemeClr val="tx2">
                    <a:lumMod val="75000"/>
                  </a:schemeClr>
                </a:solidFill>
              </a:rPr>
            </a:br>
            <a:r>
              <a:rPr lang="ru-RU" sz="2000" b="1" dirty="0" smtClean="0">
                <a:solidFill>
                  <a:schemeClr val="tx2">
                    <a:lumMod val="75000"/>
                  </a:schemeClr>
                </a:solidFill>
              </a:rPr>
              <a:t/>
            </a:r>
            <a:br>
              <a:rPr lang="ru-RU" sz="2000" b="1" dirty="0" smtClean="0">
                <a:solidFill>
                  <a:schemeClr val="tx2">
                    <a:lumMod val="75000"/>
                  </a:schemeClr>
                </a:solidFill>
              </a:rPr>
            </a:br>
            <a:r>
              <a:rPr lang="ru-RU" sz="2000" b="1" dirty="0" smtClean="0">
                <a:solidFill>
                  <a:schemeClr val="tx2">
                    <a:lumMod val="75000"/>
                  </a:schemeClr>
                </a:solidFill>
              </a:rPr>
              <a:t/>
            </a:r>
            <a:br>
              <a:rPr lang="ru-RU" sz="2000" b="1" dirty="0" smtClean="0">
                <a:solidFill>
                  <a:schemeClr val="tx2">
                    <a:lumMod val="75000"/>
                  </a:schemeClr>
                </a:solidFill>
              </a:rPr>
            </a:br>
            <a:r>
              <a:rPr lang="ru-RU" sz="2000" b="1" dirty="0" smtClean="0">
                <a:solidFill>
                  <a:schemeClr val="tx2">
                    <a:lumMod val="75000"/>
                  </a:schemeClr>
                </a:solidFill>
              </a:rPr>
              <a:t/>
            </a:r>
            <a:br>
              <a:rPr lang="ru-RU" sz="2000" b="1" dirty="0" smtClean="0">
                <a:solidFill>
                  <a:schemeClr val="tx2">
                    <a:lumMod val="75000"/>
                  </a:schemeClr>
                </a:solidFill>
              </a:rPr>
            </a:br>
            <a:r>
              <a:rPr lang="ru-RU" sz="2000" b="1" dirty="0" smtClean="0">
                <a:solidFill>
                  <a:schemeClr val="tx2">
                    <a:lumMod val="75000"/>
                  </a:schemeClr>
                </a:solidFill>
              </a:rPr>
              <a:t/>
            </a:r>
            <a:br>
              <a:rPr lang="ru-RU" sz="2000" b="1" dirty="0" smtClean="0">
                <a:solidFill>
                  <a:schemeClr val="tx2">
                    <a:lumMod val="75000"/>
                  </a:schemeClr>
                </a:solidFill>
              </a:rPr>
            </a:br>
            <a:r>
              <a:rPr lang="ru-RU" sz="2000" b="1" dirty="0" smtClean="0">
                <a:solidFill>
                  <a:schemeClr val="tx2">
                    <a:lumMod val="75000"/>
                  </a:schemeClr>
                </a:solidFill>
              </a:rPr>
              <a:t/>
            </a:r>
            <a:br>
              <a:rPr lang="ru-RU" sz="2000" b="1" dirty="0" smtClean="0">
                <a:solidFill>
                  <a:schemeClr val="tx2">
                    <a:lumMod val="75000"/>
                  </a:schemeClr>
                </a:solidFill>
              </a:rPr>
            </a:br>
            <a:r>
              <a:rPr lang="ru-RU" sz="2000" b="1" dirty="0" smtClean="0">
                <a:solidFill>
                  <a:schemeClr val="tx2">
                    <a:lumMod val="75000"/>
                  </a:schemeClr>
                </a:solidFill>
              </a:rPr>
              <a:t/>
            </a:r>
            <a:br>
              <a:rPr lang="ru-RU" sz="2000" b="1" dirty="0" smtClean="0">
                <a:solidFill>
                  <a:schemeClr val="tx2">
                    <a:lumMod val="75000"/>
                  </a:schemeClr>
                </a:solidFill>
              </a:rPr>
            </a:br>
            <a:r>
              <a:rPr lang="ru-RU" sz="2000" b="1" dirty="0" smtClean="0">
                <a:solidFill>
                  <a:schemeClr val="tx2">
                    <a:lumMod val="75000"/>
                  </a:schemeClr>
                </a:solidFill>
              </a:rPr>
              <a:t/>
            </a:r>
            <a:br>
              <a:rPr lang="ru-RU" sz="2000" b="1" dirty="0" smtClean="0">
                <a:solidFill>
                  <a:schemeClr val="tx2">
                    <a:lumMod val="75000"/>
                  </a:schemeClr>
                </a:solidFill>
              </a:rPr>
            </a:br>
            <a:r>
              <a:rPr lang="ru-RU" sz="2000" b="1" dirty="0" smtClean="0">
                <a:solidFill>
                  <a:schemeClr val="tx2">
                    <a:lumMod val="75000"/>
                  </a:schemeClr>
                </a:solidFill>
              </a:rPr>
              <a:t/>
            </a:r>
            <a:br>
              <a:rPr lang="ru-RU" sz="2000" b="1" dirty="0" smtClean="0">
                <a:solidFill>
                  <a:schemeClr val="tx2">
                    <a:lumMod val="75000"/>
                  </a:schemeClr>
                </a:solidFill>
              </a:rPr>
            </a:br>
            <a:r>
              <a:rPr lang="ru-RU" sz="2000" b="1" dirty="0" smtClean="0">
                <a:solidFill>
                  <a:schemeClr val="tx2">
                    <a:lumMod val="75000"/>
                  </a:schemeClr>
                </a:solidFill>
              </a:rPr>
              <a:t/>
            </a:r>
            <a:br>
              <a:rPr lang="ru-RU" sz="2000" b="1" dirty="0" smtClean="0">
                <a:solidFill>
                  <a:schemeClr val="tx2">
                    <a:lumMod val="75000"/>
                  </a:schemeClr>
                </a:solidFill>
              </a:rPr>
            </a:br>
            <a:r>
              <a:rPr lang="ru-RU" sz="2000" b="1" dirty="0" smtClean="0">
                <a:solidFill>
                  <a:schemeClr val="tx2">
                    <a:lumMod val="75000"/>
                  </a:schemeClr>
                </a:solidFill>
              </a:rPr>
              <a:t/>
            </a:r>
            <a:br>
              <a:rPr lang="ru-RU" sz="2000" b="1" dirty="0" smtClean="0">
                <a:solidFill>
                  <a:schemeClr val="tx2">
                    <a:lumMod val="75000"/>
                  </a:schemeClr>
                </a:solidFill>
              </a:rPr>
            </a:br>
            <a:r>
              <a:rPr lang="ru-RU" sz="2000" b="1" dirty="0" smtClean="0">
                <a:solidFill>
                  <a:schemeClr val="tx2">
                    <a:lumMod val="75000"/>
                  </a:schemeClr>
                </a:solidFill>
              </a:rPr>
              <a:t/>
            </a:r>
            <a:br>
              <a:rPr lang="ru-RU" sz="2000" b="1" dirty="0" smtClean="0">
                <a:solidFill>
                  <a:schemeClr val="tx2">
                    <a:lumMod val="75000"/>
                  </a:schemeClr>
                </a:solidFill>
              </a:rPr>
            </a:br>
            <a:r>
              <a:rPr lang="ru-RU" sz="2000" b="1" dirty="0" smtClean="0">
                <a:solidFill>
                  <a:schemeClr val="tx2">
                    <a:lumMod val="75000"/>
                  </a:schemeClr>
                </a:solidFill>
              </a:rPr>
              <a:t/>
            </a:r>
            <a:br>
              <a:rPr lang="ru-RU" sz="2000" b="1" dirty="0" smtClean="0">
                <a:solidFill>
                  <a:schemeClr val="tx2">
                    <a:lumMod val="75000"/>
                  </a:schemeClr>
                </a:solidFill>
              </a:rPr>
            </a:br>
            <a:r>
              <a:rPr lang="ru-RU" sz="2000" b="1" dirty="0" smtClean="0">
                <a:solidFill>
                  <a:schemeClr val="tx2">
                    <a:lumMod val="75000"/>
                  </a:schemeClr>
                </a:solidFill>
              </a:rPr>
              <a:t/>
            </a:r>
            <a:br>
              <a:rPr lang="ru-RU" sz="2000" b="1" dirty="0" smtClean="0">
                <a:solidFill>
                  <a:schemeClr val="tx2">
                    <a:lumMod val="75000"/>
                  </a:schemeClr>
                </a:solidFill>
              </a:rPr>
            </a:br>
            <a:r>
              <a:rPr lang="ru-RU" sz="2000" b="1" dirty="0" smtClean="0">
                <a:solidFill>
                  <a:schemeClr val="tx2">
                    <a:lumMod val="75000"/>
                  </a:schemeClr>
                </a:solidFill>
              </a:rPr>
              <a:t/>
            </a:r>
            <a:br>
              <a:rPr lang="ru-RU" sz="2000" b="1" dirty="0" smtClean="0">
                <a:solidFill>
                  <a:schemeClr val="tx2">
                    <a:lumMod val="75000"/>
                  </a:schemeClr>
                </a:solidFill>
              </a:rPr>
            </a:br>
            <a:r>
              <a:rPr lang="ru-RU" sz="2000" b="1" dirty="0" smtClean="0">
                <a:solidFill>
                  <a:schemeClr val="tx2">
                    <a:lumMod val="75000"/>
                  </a:schemeClr>
                </a:solidFill>
              </a:rPr>
              <a:t/>
            </a:r>
            <a:br>
              <a:rPr lang="ru-RU" sz="2000" b="1" dirty="0" smtClean="0">
                <a:solidFill>
                  <a:schemeClr val="tx2">
                    <a:lumMod val="75000"/>
                  </a:schemeClr>
                </a:solidFill>
              </a:rPr>
            </a:br>
            <a:r>
              <a:rPr lang="ru-RU" sz="2000" b="1" dirty="0" smtClean="0">
                <a:solidFill>
                  <a:schemeClr val="tx2">
                    <a:lumMod val="75000"/>
                  </a:schemeClr>
                </a:solidFill>
              </a:rPr>
              <a:t/>
            </a:r>
            <a:br>
              <a:rPr lang="ru-RU" sz="2000" b="1" dirty="0" smtClean="0">
                <a:solidFill>
                  <a:schemeClr val="tx2">
                    <a:lumMod val="75000"/>
                  </a:schemeClr>
                </a:solidFill>
              </a:rPr>
            </a:br>
            <a:r>
              <a:rPr lang="ru-RU" sz="2000" b="1" dirty="0" smtClean="0">
                <a:solidFill>
                  <a:schemeClr val="tx2">
                    <a:lumMod val="75000"/>
                  </a:schemeClr>
                </a:solidFill>
              </a:rPr>
              <a:t/>
            </a:r>
            <a:br>
              <a:rPr lang="ru-RU" sz="2000" b="1" dirty="0" smtClean="0">
                <a:solidFill>
                  <a:schemeClr val="tx2">
                    <a:lumMod val="75000"/>
                  </a:schemeClr>
                </a:solidFill>
              </a:rPr>
            </a:br>
            <a:r>
              <a:rPr lang="ru-RU" sz="2000" b="1" dirty="0" smtClean="0">
                <a:solidFill>
                  <a:schemeClr val="tx2">
                    <a:lumMod val="75000"/>
                  </a:schemeClr>
                </a:solidFill>
              </a:rPr>
              <a:t/>
            </a:r>
            <a:br>
              <a:rPr lang="ru-RU" sz="2000" b="1" dirty="0" smtClean="0">
                <a:solidFill>
                  <a:schemeClr val="tx2">
                    <a:lumMod val="75000"/>
                  </a:schemeClr>
                </a:solidFill>
              </a:rPr>
            </a:br>
            <a:r>
              <a:rPr lang="ru-RU" sz="2000" b="1" dirty="0" smtClean="0">
                <a:solidFill>
                  <a:schemeClr val="tx2">
                    <a:lumMod val="75000"/>
                  </a:schemeClr>
                </a:solidFill>
              </a:rPr>
              <a:t/>
            </a:r>
            <a:br>
              <a:rPr lang="ru-RU" sz="2000" b="1" dirty="0" smtClean="0">
                <a:solidFill>
                  <a:schemeClr val="tx2">
                    <a:lumMod val="75000"/>
                  </a:schemeClr>
                </a:solidFill>
              </a:rPr>
            </a:br>
            <a:r>
              <a:rPr lang="ru-RU" sz="2200" dirty="0" smtClean="0">
                <a:latin typeface="Times New Roman" pitchFamily="18" charset="0"/>
                <a:ea typeface="Times New Roman" pitchFamily="18" charset="0"/>
                <a:cs typeface="Times New Roman" pitchFamily="18" charset="0"/>
              </a:rPr>
              <a:t>Мальчик и Девочка – это два разных мира. Если мы не учитываем это, то очень часто неправильно понимаем, что стоит за их поступками, а значит, и неправильно на них, эти поступки, реагируем. Мальчика и девочку ни в коем случае нельзя воспитывать одинаково. Они по-разному смотрят и видят, слушают и слышат, по-разному говорят и молчат, чувствуют и переживают.</a:t>
            </a:r>
            <a:r>
              <a:rPr lang="ru-RU" sz="2200" dirty="0" smtClean="0">
                <a:latin typeface="Times New Roman" pitchFamily="18" charset="0"/>
                <a:cs typeface="Times New Roman" pitchFamily="18" charset="0"/>
              </a:rPr>
              <a:t/>
            </a:r>
            <a:br>
              <a:rPr lang="ru-RU" sz="2200" dirty="0" smtClean="0">
                <a:latin typeface="Times New Roman" pitchFamily="18" charset="0"/>
                <a:cs typeface="Times New Roman" pitchFamily="18" charset="0"/>
              </a:rPr>
            </a:br>
            <a:r>
              <a:rPr lang="ru-RU" sz="2200" dirty="0" smtClean="0">
                <a:latin typeface="Times New Roman" pitchFamily="18" charset="0"/>
                <a:cs typeface="Times New Roman" pitchFamily="18" charset="0"/>
              </a:rPr>
              <a:t/>
            </a:r>
            <a:br>
              <a:rPr lang="ru-RU" sz="2200" dirty="0" smtClean="0">
                <a:latin typeface="Times New Roman" pitchFamily="18" charset="0"/>
                <a:cs typeface="Times New Roman" pitchFamily="18" charset="0"/>
              </a:rPr>
            </a:br>
            <a:r>
              <a:rPr lang="ru-RU" sz="2200" dirty="0" smtClean="0">
                <a:latin typeface="Times New Roman" pitchFamily="18" charset="0"/>
                <a:ea typeface="Times New Roman" pitchFamily="18" charset="0"/>
                <a:cs typeface="Times New Roman" pitchFamily="18" charset="0"/>
              </a:rPr>
              <a:t>Мы любим тех, кого можем научить. Но иногда не можем и научить из-за недостатка наших знаний или из-за особенностей организации нашего мозга и нашей психики. Однако даже просто смена установки педагога на ребенка, то есть понимание того факта, что этот ребенок способен хорошо учиться, может помочь взрослому поискать и интуитивно найти ключики к обучению этого конкретного ребенка.</a:t>
            </a:r>
            <a:r>
              <a:rPr lang="ru-RU" sz="2200" dirty="0" smtClean="0">
                <a:latin typeface="Times New Roman" pitchFamily="18" charset="0"/>
                <a:cs typeface="Times New Roman" pitchFamily="18" charset="0"/>
              </a:rPr>
              <a:t/>
            </a:r>
            <a:br>
              <a:rPr lang="ru-RU" sz="2200" dirty="0" smtClean="0">
                <a:latin typeface="Times New Roman" pitchFamily="18" charset="0"/>
                <a:cs typeface="Times New Roman" pitchFamily="18" charset="0"/>
              </a:rPr>
            </a:br>
            <a:r>
              <a:rPr lang="ru-RU" sz="2200" b="1" dirty="0" smtClean="0">
                <a:solidFill>
                  <a:schemeClr val="tx2">
                    <a:lumMod val="75000"/>
                  </a:schemeClr>
                </a:solidFill>
              </a:rPr>
              <a:t/>
            </a:r>
            <a:br>
              <a:rPr lang="ru-RU" sz="2200" b="1" dirty="0" smtClean="0">
                <a:solidFill>
                  <a:schemeClr val="tx2">
                    <a:lumMod val="75000"/>
                  </a:schemeClr>
                </a:solidFill>
              </a:rPr>
            </a:br>
            <a:r>
              <a:rPr lang="ru-RU" sz="2200" b="1" dirty="0" smtClean="0">
                <a:solidFill>
                  <a:schemeClr val="tx2">
                    <a:lumMod val="75000"/>
                  </a:schemeClr>
                </a:solidFill>
              </a:rPr>
              <a:t/>
            </a:r>
            <a:br>
              <a:rPr lang="ru-RU" sz="2200" b="1" dirty="0" smtClean="0">
                <a:solidFill>
                  <a:schemeClr val="tx2">
                    <a:lumMod val="75000"/>
                  </a:schemeClr>
                </a:solidFill>
              </a:rPr>
            </a:br>
            <a:r>
              <a:rPr lang="ru-RU" sz="2000" b="1" dirty="0" smtClean="0">
                <a:solidFill>
                  <a:schemeClr val="tx2">
                    <a:lumMod val="75000"/>
                  </a:schemeClr>
                </a:solidFill>
              </a:rPr>
              <a:t/>
            </a:r>
            <a:br>
              <a:rPr lang="ru-RU" sz="2000" b="1" dirty="0" smtClean="0">
                <a:solidFill>
                  <a:schemeClr val="tx2">
                    <a:lumMod val="75000"/>
                  </a:schemeClr>
                </a:solidFill>
              </a:rPr>
            </a:br>
            <a:r>
              <a:rPr lang="ru-RU" sz="2000" b="1" dirty="0" smtClean="0">
                <a:solidFill>
                  <a:schemeClr val="tx2">
                    <a:lumMod val="75000"/>
                  </a:schemeClr>
                </a:solidFill>
              </a:rPr>
              <a:t/>
            </a:r>
            <a:br>
              <a:rPr lang="ru-RU" sz="2000" b="1" dirty="0" smtClean="0">
                <a:solidFill>
                  <a:schemeClr val="tx2">
                    <a:lumMod val="75000"/>
                  </a:schemeClr>
                </a:solidFill>
              </a:rPr>
            </a:br>
            <a:r>
              <a:rPr lang="ru-RU" sz="2000" b="1" dirty="0" smtClean="0">
                <a:solidFill>
                  <a:schemeClr val="tx2">
                    <a:lumMod val="75000"/>
                  </a:schemeClr>
                </a:solidFill>
              </a:rPr>
              <a:t/>
            </a:r>
            <a:br>
              <a:rPr lang="ru-RU" sz="2000" b="1" dirty="0" smtClean="0">
                <a:solidFill>
                  <a:schemeClr val="tx2">
                    <a:lumMod val="75000"/>
                  </a:schemeClr>
                </a:solidFill>
              </a:rPr>
            </a:br>
            <a:r>
              <a:rPr lang="ru-RU" sz="2000" b="1" dirty="0" smtClean="0">
                <a:solidFill>
                  <a:schemeClr val="tx2">
                    <a:lumMod val="75000"/>
                  </a:schemeClr>
                </a:solidFill>
              </a:rPr>
              <a:t/>
            </a:r>
            <a:br>
              <a:rPr lang="ru-RU" sz="2000" b="1" dirty="0" smtClean="0">
                <a:solidFill>
                  <a:schemeClr val="tx2">
                    <a:lumMod val="75000"/>
                  </a:schemeClr>
                </a:solidFill>
              </a:rPr>
            </a:br>
            <a:r>
              <a:rPr lang="ru-RU" sz="2000" dirty="0" smtClean="0">
                <a:latin typeface="Calibri" panose="020F0502020204030204" pitchFamily="34" charset="0"/>
                <a:ea typeface="Calibri" panose="020F0502020204030204" pitchFamily="34" charset="0"/>
                <a:cs typeface="Times New Roman" panose="02020603050405020304" pitchFamily="18" charset="0"/>
              </a:rPr>
              <a:t/>
            </a:r>
            <a:br>
              <a:rPr lang="ru-RU" sz="2000" dirty="0" smtClean="0">
                <a:latin typeface="Calibri" panose="020F0502020204030204" pitchFamily="34" charset="0"/>
                <a:ea typeface="Calibri" panose="020F0502020204030204" pitchFamily="34" charset="0"/>
                <a:cs typeface="Times New Roman" panose="02020603050405020304" pitchFamily="18" charset="0"/>
              </a:rPr>
            </a:br>
            <a:r>
              <a:rPr lang="ru-RU" sz="2400" b="1" dirty="0" smtClean="0">
                <a:solidFill>
                  <a:schemeClr val="accent5">
                    <a:lumMod val="50000"/>
                  </a:schemeClr>
                </a:solidFill>
              </a:rPr>
              <a:t/>
            </a:r>
            <a:br>
              <a:rPr lang="ru-RU" sz="2400" b="1" dirty="0" smtClean="0">
                <a:solidFill>
                  <a:schemeClr val="accent5">
                    <a:lumMod val="50000"/>
                  </a:schemeClr>
                </a:solidFill>
              </a:rPr>
            </a:br>
            <a:r>
              <a:rPr lang="ru-RU" sz="2400" b="1" dirty="0" smtClean="0">
                <a:solidFill>
                  <a:schemeClr val="accent5">
                    <a:lumMod val="50000"/>
                  </a:schemeClr>
                </a:solidFill>
              </a:rPr>
              <a:t/>
            </a:r>
            <a:br>
              <a:rPr lang="ru-RU" sz="2400" b="1" dirty="0" smtClean="0">
                <a:solidFill>
                  <a:schemeClr val="accent5">
                    <a:lumMod val="50000"/>
                  </a:schemeClr>
                </a:solidFill>
              </a:rPr>
            </a:br>
            <a:r>
              <a:rPr lang="ru-RU" sz="2400" b="1" dirty="0" smtClean="0">
                <a:solidFill>
                  <a:schemeClr val="accent5">
                    <a:lumMod val="50000"/>
                  </a:schemeClr>
                </a:solidFill>
              </a:rPr>
              <a:t/>
            </a:r>
            <a:br>
              <a:rPr lang="ru-RU" sz="2400" b="1" dirty="0" smtClean="0">
                <a:solidFill>
                  <a:schemeClr val="accent5">
                    <a:lumMod val="50000"/>
                  </a:schemeClr>
                </a:solidFill>
              </a:rPr>
            </a:br>
            <a:r>
              <a:rPr lang="ru-RU" sz="2400" b="1" dirty="0" smtClean="0">
                <a:solidFill>
                  <a:schemeClr val="accent5">
                    <a:lumMod val="50000"/>
                  </a:schemeClr>
                </a:solidFill>
              </a:rPr>
              <a:t/>
            </a:r>
            <a:br>
              <a:rPr lang="ru-RU" sz="2400" b="1" dirty="0" smtClean="0">
                <a:solidFill>
                  <a:schemeClr val="accent5">
                    <a:lumMod val="50000"/>
                  </a:schemeClr>
                </a:solidFill>
              </a:rPr>
            </a:br>
            <a:r>
              <a:rPr lang="ru-RU" sz="2400" b="1" dirty="0" smtClean="0">
                <a:solidFill>
                  <a:schemeClr val="accent5">
                    <a:lumMod val="50000"/>
                  </a:schemeClr>
                </a:solidFill>
              </a:rPr>
              <a:t/>
            </a:r>
            <a:br>
              <a:rPr lang="ru-RU" sz="2400" b="1" dirty="0" smtClean="0">
                <a:solidFill>
                  <a:schemeClr val="accent5">
                    <a:lumMod val="50000"/>
                  </a:schemeClr>
                </a:solidFill>
              </a:rPr>
            </a:br>
            <a:r>
              <a:rPr lang="ru-RU" sz="2400" b="1" dirty="0" smtClean="0">
                <a:solidFill>
                  <a:schemeClr val="accent5">
                    <a:lumMod val="50000"/>
                  </a:schemeClr>
                </a:solidFill>
              </a:rPr>
              <a:t/>
            </a:r>
            <a:br>
              <a:rPr lang="ru-RU" sz="2400" b="1" dirty="0" smtClean="0">
                <a:solidFill>
                  <a:schemeClr val="accent5">
                    <a:lumMod val="50000"/>
                  </a:schemeClr>
                </a:solidFill>
              </a:rPr>
            </a:br>
            <a:r>
              <a:rPr lang="ru-RU" sz="2400" b="1" dirty="0" smtClean="0">
                <a:solidFill>
                  <a:schemeClr val="accent5">
                    <a:lumMod val="50000"/>
                  </a:schemeClr>
                </a:solidFill>
              </a:rPr>
              <a:t/>
            </a:r>
            <a:br>
              <a:rPr lang="ru-RU" sz="2400" b="1" dirty="0" smtClean="0">
                <a:solidFill>
                  <a:schemeClr val="accent5">
                    <a:lumMod val="50000"/>
                  </a:schemeClr>
                </a:solidFill>
              </a:rPr>
            </a:br>
            <a:r>
              <a:rPr lang="ru-RU" dirty="0" smtClean="0">
                <a:solidFill>
                  <a:schemeClr val="accent5">
                    <a:lumMod val="50000"/>
                  </a:schemeClr>
                </a:solidFill>
              </a:rPr>
              <a:t/>
            </a:r>
            <a:br>
              <a:rPr lang="ru-RU" dirty="0" smtClean="0">
                <a:solidFill>
                  <a:schemeClr val="accent5">
                    <a:lumMod val="50000"/>
                  </a:schemeClr>
                </a:solidFill>
              </a:rPr>
            </a:br>
            <a:endParaRPr lang="ru-RU" b="1" dirty="0">
              <a:solidFill>
                <a:schemeClr val="bg2">
                  <a:lumMod val="25000"/>
                </a:schemeClr>
              </a:solidFill>
              <a:latin typeface="Gabriola" panose="04040605051002020D02" pitchFamily="82" charset="0"/>
            </a:endParaRPr>
          </a:p>
        </p:txBody>
      </p:sp>
      <p:sp>
        <p:nvSpPr>
          <p:cNvPr id="3" name="Объект 2"/>
          <p:cNvSpPr>
            <a:spLocks noGrp="1"/>
          </p:cNvSpPr>
          <p:nvPr>
            <p:ph idx="1"/>
          </p:nvPr>
        </p:nvSpPr>
        <p:spPr>
          <a:xfrm>
            <a:off x="10476656" y="3717032"/>
            <a:ext cx="1152128" cy="576064"/>
          </a:xfrm>
        </p:spPr>
        <p:txBody>
          <a:bodyPr>
            <a:normAutofit fontScale="70000" lnSpcReduction="20000"/>
          </a:bodyPr>
          <a:lstStyle/>
          <a:p>
            <a:pPr marL="0" indent="0" algn="ctr">
              <a:lnSpc>
                <a:spcPct val="150000"/>
              </a:lnSpc>
              <a:buNone/>
            </a:pPr>
            <a:endParaRPr lang="ru-RU" dirty="0">
              <a:latin typeface="Gabriola" panose="04040605051002020D02" pitchFamily="82" charset="0"/>
              <a:ea typeface="+mj-ea"/>
              <a:cs typeface="+mj-cs"/>
            </a:endParaRPr>
          </a:p>
        </p:txBody>
      </p:sp>
    </p:spTree>
    <p:extLst>
      <p:ext uri="{BB962C8B-B14F-4D97-AF65-F5344CB8AC3E}">
        <p14:creationId xmlns:p14="http://schemas.microsoft.com/office/powerpoint/2010/main" val="359685743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1700808"/>
            <a:ext cx="8715436" cy="5040560"/>
          </a:xfrm>
        </p:spPr>
        <p:txBody>
          <a:bodyPr>
            <a:normAutofit fontScale="90000"/>
          </a:bodyPr>
          <a:lstStyle/>
          <a:p>
            <a:pPr marL="342900" lvl="0" indent="-342900" algn="l">
              <a:lnSpc>
                <a:spcPct val="107000"/>
              </a:lnSpc>
              <a:spcAft>
                <a:spcPts val="0"/>
              </a:spcAft>
            </a:pPr>
            <a:r>
              <a:rPr lang="ru-RU" sz="2000" b="1" dirty="0" smtClean="0">
                <a:solidFill>
                  <a:schemeClr val="tx2">
                    <a:lumMod val="75000"/>
                  </a:schemeClr>
                </a:solidFill>
              </a:rPr>
              <a:t/>
            </a:r>
            <a:br>
              <a:rPr lang="ru-RU" sz="2000" b="1" dirty="0" smtClean="0">
                <a:solidFill>
                  <a:schemeClr val="tx2">
                    <a:lumMod val="75000"/>
                  </a:schemeClr>
                </a:solidFill>
              </a:rPr>
            </a:br>
            <a:r>
              <a:rPr lang="ru-RU" sz="2000" b="1" dirty="0" smtClean="0">
                <a:solidFill>
                  <a:schemeClr val="tx2">
                    <a:lumMod val="75000"/>
                  </a:schemeClr>
                </a:solidFill>
              </a:rPr>
              <a:t/>
            </a:r>
            <a:br>
              <a:rPr lang="ru-RU" sz="2000" b="1" dirty="0" smtClean="0">
                <a:solidFill>
                  <a:schemeClr val="tx2">
                    <a:lumMod val="75000"/>
                  </a:schemeClr>
                </a:solidFill>
              </a:rPr>
            </a:br>
            <a:r>
              <a:rPr lang="ru-RU" sz="2000" b="1" dirty="0" smtClean="0">
                <a:solidFill>
                  <a:schemeClr val="tx2">
                    <a:lumMod val="75000"/>
                  </a:schemeClr>
                </a:solidFill>
              </a:rPr>
              <a:t/>
            </a:r>
            <a:br>
              <a:rPr lang="ru-RU" sz="2000" b="1" dirty="0" smtClean="0">
                <a:solidFill>
                  <a:schemeClr val="tx2">
                    <a:lumMod val="75000"/>
                  </a:schemeClr>
                </a:solidFill>
              </a:rPr>
            </a:br>
            <a:r>
              <a:rPr lang="ru-RU" sz="2000" b="1" dirty="0" smtClean="0">
                <a:solidFill>
                  <a:schemeClr val="tx2">
                    <a:lumMod val="75000"/>
                  </a:schemeClr>
                </a:solidFill>
              </a:rPr>
              <a:t/>
            </a:r>
            <a:br>
              <a:rPr lang="ru-RU" sz="2000" b="1" dirty="0" smtClean="0">
                <a:solidFill>
                  <a:schemeClr val="tx2">
                    <a:lumMod val="75000"/>
                  </a:schemeClr>
                </a:solidFill>
              </a:rPr>
            </a:br>
            <a:r>
              <a:rPr lang="ru-RU" sz="2000" b="1" dirty="0" smtClean="0">
                <a:solidFill>
                  <a:schemeClr val="tx2">
                    <a:lumMod val="75000"/>
                  </a:schemeClr>
                </a:solidFill>
              </a:rPr>
              <a:t/>
            </a:r>
            <a:br>
              <a:rPr lang="ru-RU" sz="2000" b="1" dirty="0" smtClean="0">
                <a:solidFill>
                  <a:schemeClr val="tx2">
                    <a:lumMod val="75000"/>
                  </a:schemeClr>
                </a:solidFill>
              </a:rPr>
            </a:br>
            <a:r>
              <a:rPr lang="ru-RU" sz="2000" b="1" dirty="0" smtClean="0">
                <a:solidFill>
                  <a:schemeClr val="tx2">
                    <a:lumMod val="75000"/>
                  </a:schemeClr>
                </a:solidFill>
              </a:rPr>
              <a:t/>
            </a:r>
            <a:br>
              <a:rPr lang="ru-RU" sz="2000" b="1" dirty="0" smtClean="0">
                <a:solidFill>
                  <a:schemeClr val="tx2">
                    <a:lumMod val="75000"/>
                  </a:schemeClr>
                </a:solidFill>
              </a:rPr>
            </a:br>
            <a:r>
              <a:rPr lang="ru-RU" sz="2000" b="1" dirty="0" smtClean="0">
                <a:solidFill>
                  <a:schemeClr val="tx2">
                    <a:lumMod val="75000"/>
                  </a:schemeClr>
                </a:solidFill>
              </a:rPr>
              <a:t/>
            </a:r>
            <a:br>
              <a:rPr lang="ru-RU" sz="2000" b="1" dirty="0" smtClean="0">
                <a:solidFill>
                  <a:schemeClr val="tx2">
                    <a:lumMod val="75000"/>
                  </a:schemeClr>
                </a:solidFill>
              </a:rPr>
            </a:br>
            <a:r>
              <a:rPr lang="ru-RU" sz="2000" b="1" dirty="0" smtClean="0">
                <a:solidFill>
                  <a:schemeClr val="tx2">
                    <a:lumMod val="75000"/>
                  </a:schemeClr>
                </a:solidFill>
              </a:rPr>
              <a:t/>
            </a:r>
            <a:br>
              <a:rPr lang="ru-RU" sz="2000" b="1" dirty="0" smtClean="0">
                <a:solidFill>
                  <a:schemeClr val="tx2">
                    <a:lumMod val="75000"/>
                  </a:schemeClr>
                </a:solidFill>
              </a:rPr>
            </a:br>
            <a:r>
              <a:rPr lang="ru-RU" sz="2000" b="1" dirty="0" smtClean="0">
                <a:solidFill>
                  <a:schemeClr val="tx2">
                    <a:lumMod val="75000"/>
                  </a:schemeClr>
                </a:solidFill>
              </a:rPr>
              <a:t/>
            </a:r>
            <a:br>
              <a:rPr lang="ru-RU" sz="2000" b="1" dirty="0" smtClean="0">
                <a:solidFill>
                  <a:schemeClr val="tx2">
                    <a:lumMod val="75000"/>
                  </a:schemeClr>
                </a:solidFill>
              </a:rPr>
            </a:br>
            <a:r>
              <a:rPr lang="ru-RU" sz="2000" b="1" dirty="0" smtClean="0">
                <a:solidFill>
                  <a:schemeClr val="tx2">
                    <a:lumMod val="75000"/>
                  </a:schemeClr>
                </a:solidFill>
              </a:rPr>
              <a:t/>
            </a:r>
            <a:br>
              <a:rPr lang="ru-RU" sz="2000" b="1" dirty="0" smtClean="0">
                <a:solidFill>
                  <a:schemeClr val="tx2">
                    <a:lumMod val="75000"/>
                  </a:schemeClr>
                </a:solidFill>
              </a:rPr>
            </a:br>
            <a:r>
              <a:rPr lang="ru-RU" sz="2000" b="1" dirty="0" smtClean="0">
                <a:solidFill>
                  <a:schemeClr val="tx2">
                    <a:lumMod val="75000"/>
                  </a:schemeClr>
                </a:solidFill>
              </a:rPr>
              <a:t/>
            </a:r>
            <a:br>
              <a:rPr lang="ru-RU" sz="2000" b="1" dirty="0" smtClean="0">
                <a:solidFill>
                  <a:schemeClr val="tx2">
                    <a:lumMod val="75000"/>
                  </a:schemeClr>
                </a:solidFill>
              </a:rPr>
            </a:br>
            <a:r>
              <a:rPr lang="ru-RU" sz="2000" b="1" dirty="0" smtClean="0">
                <a:solidFill>
                  <a:schemeClr val="tx2">
                    <a:lumMod val="75000"/>
                  </a:schemeClr>
                </a:solidFill>
              </a:rPr>
              <a:t/>
            </a:r>
            <a:br>
              <a:rPr lang="ru-RU" sz="2000" b="1" dirty="0" smtClean="0">
                <a:solidFill>
                  <a:schemeClr val="tx2">
                    <a:lumMod val="75000"/>
                  </a:schemeClr>
                </a:solidFill>
              </a:rPr>
            </a:br>
            <a:r>
              <a:rPr lang="ru-RU" sz="2000" b="1" dirty="0" smtClean="0">
                <a:solidFill>
                  <a:schemeClr val="tx2">
                    <a:lumMod val="75000"/>
                  </a:schemeClr>
                </a:solidFill>
              </a:rPr>
              <a:t/>
            </a:r>
            <a:br>
              <a:rPr lang="ru-RU" sz="2000" b="1" dirty="0" smtClean="0">
                <a:solidFill>
                  <a:schemeClr val="tx2">
                    <a:lumMod val="75000"/>
                  </a:schemeClr>
                </a:solidFill>
              </a:rPr>
            </a:br>
            <a:r>
              <a:rPr lang="ru-RU" sz="2000" b="1" dirty="0" smtClean="0">
                <a:solidFill>
                  <a:schemeClr val="tx2">
                    <a:lumMod val="75000"/>
                  </a:schemeClr>
                </a:solidFill>
              </a:rPr>
              <a:t/>
            </a:r>
            <a:br>
              <a:rPr lang="ru-RU" sz="2000" b="1" dirty="0" smtClean="0">
                <a:solidFill>
                  <a:schemeClr val="tx2">
                    <a:lumMod val="75000"/>
                  </a:schemeClr>
                </a:solidFill>
              </a:rPr>
            </a:br>
            <a:r>
              <a:rPr lang="ru-RU" sz="2000" b="1" dirty="0" smtClean="0">
                <a:solidFill>
                  <a:schemeClr val="tx2">
                    <a:lumMod val="75000"/>
                  </a:schemeClr>
                </a:solidFill>
              </a:rPr>
              <a:t>                              </a:t>
            </a:r>
            <a:r>
              <a:rPr lang="ru-RU" sz="2200" b="1" dirty="0" smtClean="0">
                <a:solidFill>
                  <a:schemeClr val="tx2">
                    <a:lumMod val="75000"/>
                  </a:schemeClr>
                </a:solidFill>
              </a:rPr>
              <a:t>Несколько коротких советов при воспитании</a:t>
            </a:r>
            <a:br>
              <a:rPr lang="ru-RU" sz="2200" b="1" dirty="0" smtClean="0">
                <a:solidFill>
                  <a:schemeClr val="tx2">
                    <a:lumMod val="75000"/>
                  </a:schemeClr>
                </a:solidFill>
              </a:rPr>
            </a:br>
            <a:r>
              <a:rPr lang="ru-RU" sz="2000" dirty="0" smtClean="0">
                <a:latin typeface="Times New Roman" panose="02020603050405020304" pitchFamily="18" charset="0"/>
                <a:ea typeface="Calibri" panose="020F0502020204030204" pitchFamily="34" charset="0"/>
                <a:cs typeface="Times New Roman" panose="02020603050405020304" pitchFamily="18" charset="0"/>
              </a:rPr>
              <a:t>Помните, что перед вами  не просто ребёнок, а </a:t>
            </a:r>
            <a:r>
              <a:rPr lang="ru-RU" sz="2000" dirty="0" smtClean="0">
                <a:solidFill>
                  <a:srgbClr val="0070C0"/>
                </a:solidFill>
                <a:latin typeface="Times New Roman" panose="02020603050405020304" pitchFamily="18" charset="0"/>
                <a:ea typeface="Calibri" panose="020F0502020204030204" pitchFamily="34" charset="0"/>
                <a:cs typeface="Times New Roman" panose="02020603050405020304" pitchFamily="18" charset="0"/>
              </a:rPr>
              <a:t>мальчик</a:t>
            </a:r>
            <a:r>
              <a:rPr lang="ru-RU" sz="2000" dirty="0" smtClean="0">
                <a:latin typeface="Times New Roman" panose="02020603050405020304" pitchFamily="18" charset="0"/>
                <a:ea typeface="Calibri" panose="020F0502020204030204" pitchFamily="34" charset="0"/>
                <a:cs typeface="Times New Roman" panose="02020603050405020304" pitchFamily="18" charset="0"/>
              </a:rPr>
              <a:t> или </a:t>
            </a:r>
            <a:r>
              <a:rPr lang="ru-RU" sz="2000" dirty="0" smtClean="0">
                <a:solidFill>
                  <a:srgbClr val="FF0000"/>
                </a:solidFill>
                <a:latin typeface="Times New Roman" panose="02020603050405020304" pitchFamily="18" charset="0"/>
                <a:ea typeface="Calibri" panose="020F0502020204030204" pitchFamily="34" charset="0"/>
                <a:cs typeface="Times New Roman" panose="02020603050405020304" pitchFamily="18" charset="0"/>
              </a:rPr>
              <a:t>девочка,</a:t>
            </a:r>
            <a:r>
              <a:rPr lang="ru-RU" sz="2000" dirty="0" smtClean="0">
                <a:latin typeface="Times New Roman" panose="02020603050405020304" pitchFamily="18" charset="0"/>
                <a:ea typeface="Calibri" panose="020F0502020204030204" pitchFamily="34" charset="0"/>
                <a:cs typeface="Times New Roman" panose="02020603050405020304" pitchFamily="18" charset="0"/>
              </a:rPr>
              <a:t> и каждый из них нуждается в индивидуальном по</a:t>
            </a:r>
            <a:r>
              <a:rPr lang="ru-RU" sz="2000" b="1" dirty="0" smtClean="0">
                <a:latin typeface="Times New Roman" panose="02020603050405020304" pitchFamily="18" charset="0"/>
                <a:ea typeface="Calibri" panose="020F0502020204030204" pitchFamily="34" charset="0"/>
                <a:cs typeface="Times New Roman" panose="02020603050405020304" pitchFamily="18" charset="0"/>
              </a:rPr>
              <a:t>д</a:t>
            </a:r>
            <a:r>
              <a:rPr lang="ru-RU" sz="2000" dirty="0" smtClean="0">
                <a:latin typeface="Times New Roman" panose="02020603050405020304" pitchFamily="18" charset="0"/>
                <a:ea typeface="Calibri" panose="020F0502020204030204" pitchFamily="34" charset="0"/>
                <a:cs typeface="Times New Roman" panose="02020603050405020304" pitchFamily="18" charset="0"/>
              </a:rPr>
              <a:t>ходе</a:t>
            </a:r>
            <a:r>
              <a:rPr lang="ru-RU" sz="2000" dirty="0" smtClean="0">
                <a:latin typeface="Calibri" panose="020F0502020204030204" pitchFamily="34" charset="0"/>
                <a:ea typeface="Calibri" panose="020F0502020204030204" pitchFamily="34" charset="0"/>
                <a:cs typeface="Times New Roman" panose="02020603050405020304" pitchFamily="18" charset="0"/>
              </a:rPr>
              <a:t/>
            </a:r>
            <a:br>
              <a:rPr lang="ru-RU" sz="2000" dirty="0" smtClean="0">
                <a:latin typeface="Calibri" panose="020F0502020204030204" pitchFamily="34" charset="0"/>
                <a:ea typeface="Calibri" panose="020F0502020204030204" pitchFamily="34" charset="0"/>
                <a:cs typeface="Times New Roman" panose="02020603050405020304" pitchFamily="18" charset="0"/>
              </a:rPr>
            </a:br>
            <a:r>
              <a:rPr lang="ru-RU" sz="2000" dirty="0" smtClean="0">
                <a:latin typeface="Times New Roman" panose="02020603050405020304" pitchFamily="18" charset="0"/>
                <a:ea typeface="Calibri" panose="020F0502020204030204" pitchFamily="34" charset="0"/>
                <a:cs typeface="Times New Roman" panose="02020603050405020304" pitchFamily="18" charset="0"/>
              </a:rPr>
              <a:t>Никогда не сравнивайте разнополых детей и тем более не ставьте в пример другим.</a:t>
            </a:r>
            <a:r>
              <a:rPr lang="ru-RU" sz="2000" dirty="0" smtClean="0">
                <a:latin typeface="Calibri" panose="020F0502020204030204" pitchFamily="34" charset="0"/>
                <a:ea typeface="Calibri" panose="020F0502020204030204" pitchFamily="34" charset="0"/>
                <a:cs typeface="Times New Roman" panose="02020603050405020304" pitchFamily="18" charset="0"/>
              </a:rPr>
              <a:t/>
            </a:r>
            <a:br>
              <a:rPr lang="ru-RU" sz="2000" dirty="0" smtClean="0">
                <a:latin typeface="Calibri" panose="020F0502020204030204" pitchFamily="34" charset="0"/>
                <a:ea typeface="Calibri" panose="020F0502020204030204" pitchFamily="34" charset="0"/>
                <a:cs typeface="Times New Roman" panose="02020603050405020304" pitchFamily="18" charset="0"/>
              </a:rPr>
            </a:br>
            <a:r>
              <a:rPr lang="ru-RU" sz="2000" dirty="0" smtClean="0">
                <a:latin typeface="Times New Roman" panose="02020603050405020304" pitchFamily="18" charset="0"/>
                <a:ea typeface="Calibri" panose="020F0502020204030204" pitchFamily="34" charset="0"/>
                <a:cs typeface="Times New Roman" panose="02020603050405020304" pitchFamily="18" charset="0"/>
              </a:rPr>
              <a:t>Не переусердствуйте, воспитывая как мальчика, так и девочку, дайте детям право выбора, время подумать самим.</a:t>
            </a:r>
            <a:r>
              <a:rPr lang="ru-RU" sz="2000" dirty="0" smtClean="0">
                <a:latin typeface="Calibri" panose="020F0502020204030204" pitchFamily="34" charset="0"/>
                <a:ea typeface="Calibri" panose="020F0502020204030204" pitchFamily="34" charset="0"/>
                <a:cs typeface="Times New Roman" panose="02020603050405020304" pitchFamily="18" charset="0"/>
              </a:rPr>
              <a:t/>
            </a:r>
            <a:br>
              <a:rPr lang="ru-RU" sz="2000" dirty="0" smtClean="0">
                <a:latin typeface="Calibri" panose="020F0502020204030204" pitchFamily="34" charset="0"/>
                <a:ea typeface="Calibri" panose="020F0502020204030204" pitchFamily="34" charset="0"/>
                <a:cs typeface="Times New Roman" panose="02020603050405020304" pitchFamily="18" charset="0"/>
              </a:rPr>
            </a:br>
            <a:r>
              <a:rPr lang="ru-RU" sz="2000" dirty="0" smtClean="0">
                <a:solidFill>
                  <a:srgbClr val="0070C0"/>
                </a:solidFill>
                <a:latin typeface="Times New Roman" panose="02020603050405020304" pitchFamily="18" charset="0"/>
                <a:ea typeface="Calibri" panose="020F0502020204030204" pitchFamily="34" charset="0"/>
                <a:cs typeface="Times New Roman" panose="02020603050405020304" pitchFamily="18" charset="0"/>
              </a:rPr>
              <a:t>Не рассказывайте мальчику всего до конца, давая какое-либо задание</a:t>
            </a:r>
            <a:r>
              <a:rPr lang="ru-RU" sz="2000" dirty="0" smtClean="0">
                <a:latin typeface="Times New Roman" panose="02020603050405020304" pitchFamily="18" charset="0"/>
                <a:ea typeface="Calibri" panose="020F0502020204030204" pitchFamily="34" charset="0"/>
                <a:cs typeface="Times New Roman" panose="02020603050405020304" pitchFamily="18" charset="0"/>
              </a:rPr>
              <a:t>, а </a:t>
            </a:r>
            <a:r>
              <a:rPr lang="ru-RU" sz="2000" dirty="0" smtClean="0">
                <a:solidFill>
                  <a:srgbClr val="FF0000"/>
                </a:solidFill>
                <a:latin typeface="Times New Roman" panose="02020603050405020304" pitchFamily="18" charset="0"/>
                <a:ea typeface="Calibri" panose="020F0502020204030204" pitchFamily="34" charset="0"/>
                <a:cs typeface="Times New Roman" panose="02020603050405020304" pitchFamily="18" charset="0"/>
              </a:rPr>
              <a:t>девочке не забудьте на личном примере продемонстрировать то, что от неё требуется.</a:t>
            </a:r>
            <a:r>
              <a:rPr lang="ru-RU" sz="2000" dirty="0" smtClean="0">
                <a:latin typeface="Calibri" panose="020F0502020204030204" pitchFamily="34" charset="0"/>
                <a:ea typeface="Calibri" panose="020F0502020204030204" pitchFamily="34" charset="0"/>
                <a:cs typeface="Times New Roman" panose="02020603050405020304" pitchFamily="18" charset="0"/>
              </a:rPr>
              <a:t/>
            </a:r>
            <a:br>
              <a:rPr lang="ru-RU" sz="2000" dirty="0" smtClean="0">
                <a:latin typeface="Calibri" panose="020F0502020204030204" pitchFamily="34" charset="0"/>
                <a:ea typeface="Calibri" panose="020F0502020204030204" pitchFamily="34" charset="0"/>
                <a:cs typeface="Times New Roman" panose="02020603050405020304" pitchFamily="18" charset="0"/>
              </a:rPr>
            </a:br>
            <a:r>
              <a:rPr lang="ru-RU" sz="2000" dirty="0" smtClean="0">
                <a:solidFill>
                  <a:srgbClr val="0070C0"/>
                </a:solidFill>
                <a:latin typeface="Times New Roman" panose="02020603050405020304" pitchFamily="18" charset="0"/>
                <a:ea typeface="Calibri" panose="020F0502020204030204" pitchFamily="34" charset="0"/>
                <a:cs typeface="Times New Roman" panose="02020603050405020304" pitchFamily="18" charset="0"/>
              </a:rPr>
              <a:t>Если вы пытаетесь что-то объяснить мальчику, не забывайте не только рассказывать, но и показывать.</a:t>
            </a:r>
            <a:r>
              <a:rPr lang="ru-RU" sz="2000" dirty="0" smtClean="0">
                <a:latin typeface="Calibri" panose="020F0502020204030204" pitchFamily="34" charset="0"/>
                <a:ea typeface="Calibri" panose="020F0502020204030204" pitchFamily="34" charset="0"/>
                <a:cs typeface="Times New Roman" panose="02020603050405020304" pitchFamily="18" charset="0"/>
              </a:rPr>
              <a:t/>
            </a:r>
            <a:br>
              <a:rPr lang="ru-RU" sz="2000" dirty="0" smtClean="0">
                <a:latin typeface="Calibri" panose="020F0502020204030204" pitchFamily="34" charset="0"/>
                <a:ea typeface="Calibri" panose="020F0502020204030204" pitchFamily="34" charset="0"/>
                <a:cs typeface="Times New Roman" panose="02020603050405020304" pitchFamily="18" charset="0"/>
              </a:rPr>
            </a:br>
            <a:r>
              <a:rPr lang="ru-RU" sz="2000" dirty="0" smtClean="0">
                <a:solidFill>
                  <a:srgbClr val="FF0000"/>
                </a:solidFill>
                <a:latin typeface="Times New Roman" panose="02020603050405020304" pitchFamily="18" charset="0"/>
                <a:ea typeface="Calibri" panose="020F0502020204030204" pitchFamily="34" charset="0"/>
                <a:cs typeface="Times New Roman" panose="02020603050405020304" pitchFamily="18" charset="0"/>
              </a:rPr>
              <a:t>Пытаясь отругать за что-то девочку, сначала объясните ей, в чём она не права, а высказывать всё и сразу не спешите.</a:t>
            </a:r>
            <a:r>
              <a:rPr lang="ru-RU" sz="2000" dirty="0" smtClean="0">
                <a:latin typeface="Calibri" panose="020F0502020204030204" pitchFamily="34" charset="0"/>
                <a:ea typeface="Calibri" panose="020F0502020204030204" pitchFamily="34" charset="0"/>
                <a:cs typeface="Times New Roman" panose="02020603050405020304" pitchFamily="18" charset="0"/>
              </a:rPr>
              <a:t/>
            </a:r>
            <a:br>
              <a:rPr lang="ru-RU" sz="2000" dirty="0" smtClean="0">
                <a:latin typeface="Calibri" panose="020F0502020204030204" pitchFamily="34" charset="0"/>
                <a:ea typeface="Calibri" panose="020F0502020204030204" pitchFamily="34" charset="0"/>
                <a:cs typeface="Times New Roman" panose="02020603050405020304" pitchFamily="18" charset="0"/>
              </a:rPr>
            </a:br>
            <a:r>
              <a:rPr lang="ru-RU" sz="2000" dirty="0" smtClean="0">
                <a:solidFill>
                  <a:srgbClr val="0070C0"/>
                </a:solidFill>
                <a:latin typeface="Times New Roman" panose="02020603050405020304" pitchFamily="18" charset="0"/>
                <a:ea typeface="Calibri" panose="020F0502020204030204" pitchFamily="34" charset="0"/>
                <a:cs typeface="Times New Roman" panose="02020603050405020304" pitchFamily="18" charset="0"/>
              </a:rPr>
              <a:t>Ругая мальчика, коротко и ясно изложите, что конкретно вас не устраивает, иначе через некоторое время он просто перестанет вас слышать и слушать.</a:t>
            </a:r>
            <a:r>
              <a:rPr lang="ru-RU" sz="2000" dirty="0" smtClean="0">
                <a:latin typeface="Calibri" panose="020F0502020204030204" pitchFamily="34" charset="0"/>
                <a:ea typeface="Calibri" panose="020F0502020204030204" pitchFamily="34" charset="0"/>
                <a:cs typeface="Times New Roman" panose="02020603050405020304" pitchFamily="18" charset="0"/>
              </a:rPr>
              <a:t/>
            </a:r>
            <a:br>
              <a:rPr lang="ru-RU" sz="2000" dirty="0" smtClean="0">
                <a:latin typeface="Calibri" panose="020F0502020204030204" pitchFamily="34" charset="0"/>
                <a:ea typeface="Calibri" panose="020F0502020204030204" pitchFamily="34" charset="0"/>
                <a:cs typeface="Times New Roman" panose="02020603050405020304" pitchFamily="18" charset="0"/>
              </a:rPr>
            </a:br>
            <a:r>
              <a:rPr lang="ru-RU" sz="2400" b="1" dirty="0" smtClean="0">
                <a:solidFill>
                  <a:schemeClr val="accent5">
                    <a:lumMod val="50000"/>
                  </a:schemeClr>
                </a:solidFill>
              </a:rPr>
              <a:t/>
            </a:r>
            <a:br>
              <a:rPr lang="ru-RU" sz="2400" b="1" dirty="0" smtClean="0">
                <a:solidFill>
                  <a:schemeClr val="accent5">
                    <a:lumMod val="50000"/>
                  </a:schemeClr>
                </a:solidFill>
              </a:rPr>
            </a:br>
            <a:r>
              <a:rPr lang="ru-RU" sz="2400" b="1" dirty="0" smtClean="0">
                <a:solidFill>
                  <a:schemeClr val="accent5">
                    <a:lumMod val="50000"/>
                  </a:schemeClr>
                </a:solidFill>
              </a:rPr>
              <a:t/>
            </a:r>
            <a:br>
              <a:rPr lang="ru-RU" sz="2400" b="1" dirty="0" smtClean="0">
                <a:solidFill>
                  <a:schemeClr val="accent5">
                    <a:lumMod val="50000"/>
                  </a:schemeClr>
                </a:solidFill>
              </a:rPr>
            </a:br>
            <a:r>
              <a:rPr lang="ru-RU" sz="2400" b="1" dirty="0" smtClean="0">
                <a:solidFill>
                  <a:schemeClr val="accent5">
                    <a:lumMod val="50000"/>
                  </a:schemeClr>
                </a:solidFill>
              </a:rPr>
              <a:t/>
            </a:r>
            <a:br>
              <a:rPr lang="ru-RU" sz="2400" b="1" dirty="0" smtClean="0">
                <a:solidFill>
                  <a:schemeClr val="accent5">
                    <a:lumMod val="50000"/>
                  </a:schemeClr>
                </a:solidFill>
              </a:rPr>
            </a:br>
            <a:r>
              <a:rPr lang="ru-RU" sz="2400" b="1" dirty="0" smtClean="0">
                <a:solidFill>
                  <a:schemeClr val="accent5">
                    <a:lumMod val="50000"/>
                  </a:schemeClr>
                </a:solidFill>
              </a:rPr>
              <a:t/>
            </a:r>
            <a:br>
              <a:rPr lang="ru-RU" sz="2400" b="1" dirty="0" smtClean="0">
                <a:solidFill>
                  <a:schemeClr val="accent5">
                    <a:lumMod val="50000"/>
                  </a:schemeClr>
                </a:solidFill>
              </a:rPr>
            </a:br>
            <a:r>
              <a:rPr lang="ru-RU" sz="2400" b="1" dirty="0" smtClean="0">
                <a:solidFill>
                  <a:schemeClr val="accent5">
                    <a:lumMod val="50000"/>
                  </a:schemeClr>
                </a:solidFill>
              </a:rPr>
              <a:t/>
            </a:r>
            <a:br>
              <a:rPr lang="ru-RU" sz="2400" b="1" dirty="0" smtClean="0">
                <a:solidFill>
                  <a:schemeClr val="accent5">
                    <a:lumMod val="50000"/>
                  </a:schemeClr>
                </a:solidFill>
              </a:rPr>
            </a:br>
            <a:r>
              <a:rPr lang="ru-RU" sz="2400" b="1" dirty="0" smtClean="0">
                <a:solidFill>
                  <a:schemeClr val="accent5">
                    <a:lumMod val="50000"/>
                  </a:schemeClr>
                </a:solidFill>
              </a:rPr>
              <a:t/>
            </a:r>
            <a:br>
              <a:rPr lang="ru-RU" sz="2400" b="1" dirty="0" smtClean="0">
                <a:solidFill>
                  <a:schemeClr val="accent5">
                    <a:lumMod val="50000"/>
                  </a:schemeClr>
                </a:solidFill>
              </a:rPr>
            </a:br>
            <a:r>
              <a:rPr lang="ru-RU" sz="2400" b="1" dirty="0" smtClean="0">
                <a:solidFill>
                  <a:schemeClr val="accent5">
                    <a:lumMod val="50000"/>
                  </a:schemeClr>
                </a:solidFill>
              </a:rPr>
              <a:t/>
            </a:r>
            <a:br>
              <a:rPr lang="ru-RU" sz="2400" b="1" dirty="0" smtClean="0">
                <a:solidFill>
                  <a:schemeClr val="accent5">
                    <a:lumMod val="50000"/>
                  </a:schemeClr>
                </a:solidFill>
              </a:rPr>
            </a:br>
            <a:r>
              <a:rPr lang="ru-RU" dirty="0" smtClean="0">
                <a:solidFill>
                  <a:schemeClr val="accent5">
                    <a:lumMod val="50000"/>
                  </a:schemeClr>
                </a:solidFill>
              </a:rPr>
              <a:t/>
            </a:r>
            <a:br>
              <a:rPr lang="ru-RU" dirty="0" smtClean="0">
                <a:solidFill>
                  <a:schemeClr val="accent5">
                    <a:lumMod val="50000"/>
                  </a:schemeClr>
                </a:solidFill>
              </a:rPr>
            </a:br>
            <a:endParaRPr lang="ru-RU" b="1" dirty="0">
              <a:solidFill>
                <a:schemeClr val="bg2">
                  <a:lumMod val="25000"/>
                </a:schemeClr>
              </a:solidFill>
              <a:latin typeface="Gabriola" panose="04040605051002020D02" pitchFamily="82" charset="0"/>
            </a:endParaRPr>
          </a:p>
        </p:txBody>
      </p:sp>
      <p:sp>
        <p:nvSpPr>
          <p:cNvPr id="3" name="Объект 2"/>
          <p:cNvSpPr>
            <a:spLocks noGrp="1"/>
          </p:cNvSpPr>
          <p:nvPr>
            <p:ph idx="1"/>
          </p:nvPr>
        </p:nvSpPr>
        <p:spPr>
          <a:xfrm>
            <a:off x="10476656" y="3717032"/>
            <a:ext cx="1152128" cy="576064"/>
          </a:xfrm>
        </p:spPr>
        <p:txBody>
          <a:bodyPr>
            <a:normAutofit fontScale="70000" lnSpcReduction="20000"/>
          </a:bodyPr>
          <a:lstStyle/>
          <a:p>
            <a:pPr marL="0" indent="0" algn="ctr">
              <a:lnSpc>
                <a:spcPct val="150000"/>
              </a:lnSpc>
              <a:buNone/>
            </a:pPr>
            <a:endParaRPr lang="ru-RU" dirty="0">
              <a:latin typeface="Gabriola" panose="04040605051002020D02" pitchFamily="82" charset="0"/>
              <a:ea typeface="+mj-ea"/>
              <a:cs typeface="+mj-cs"/>
            </a:endParaRPr>
          </a:p>
        </p:txBody>
      </p:sp>
    </p:spTree>
    <p:extLst>
      <p:ext uri="{BB962C8B-B14F-4D97-AF65-F5344CB8AC3E}">
        <p14:creationId xmlns:p14="http://schemas.microsoft.com/office/powerpoint/2010/main" val="359685743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1700808"/>
            <a:ext cx="8715436" cy="5040560"/>
          </a:xfrm>
        </p:spPr>
        <p:txBody>
          <a:bodyPr>
            <a:normAutofit fontScale="90000"/>
          </a:bodyPr>
          <a:lstStyle/>
          <a:p>
            <a:pPr marL="342900" lvl="0" indent="-342900" algn="l">
              <a:lnSpc>
                <a:spcPct val="107000"/>
              </a:lnSpc>
              <a:spcAft>
                <a:spcPts val="0"/>
              </a:spcAft>
            </a:pPr>
            <a:r>
              <a:rPr lang="ru-RU" sz="2000" b="1" dirty="0" smtClean="0">
                <a:solidFill>
                  <a:schemeClr val="tx2">
                    <a:lumMod val="75000"/>
                  </a:schemeClr>
                </a:solidFill>
              </a:rPr>
              <a:t/>
            </a:r>
            <a:br>
              <a:rPr lang="ru-RU" sz="2000" b="1" dirty="0" smtClean="0">
                <a:solidFill>
                  <a:schemeClr val="tx2">
                    <a:lumMod val="75000"/>
                  </a:schemeClr>
                </a:solidFill>
              </a:rPr>
            </a:br>
            <a:r>
              <a:rPr lang="ru-RU" sz="2000" b="1" dirty="0" smtClean="0">
                <a:solidFill>
                  <a:schemeClr val="tx2">
                    <a:lumMod val="75000"/>
                  </a:schemeClr>
                </a:solidFill>
              </a:rPr>
              <a:t/>
            </a:r>
            <a:br>
              <a:rPr lang="ru-RU" sz="2000" b="1" dirty="0" smtClean="0">
                <a:solidFill>
                  <a:schemeClr val="tx2">
                    <a:lumMod val="75000"/>
                  </a:schemeClr>
                </a:solidFill>
              </a:rPr>
            </a:br>
            <a:r>
              <a:rPr lang="ru-RU" sz="2000" b="1" dirty="0" smtClean="0">
                <a:solidFill>
                  <a:schemeClr val="tx2">
                    <a:lumMod val="75000"/>
                  </a:schemeClr>
                </a:solidFill>
              </a:rPr>
              <a:t/>
            </a:r>
            <a:br>
              <a:rPr lang="ru-RU" sz="2000" b="1" dirty="0" smtClean="0">
                <a:solidFill>
                  <a:schemeClr val="tx2">
                    <a:lumMod val="75000"/>
                  </a:schemeClr>
                </a:solidFill>
              </a:rPr>
            </a:br>
            <a:r>
              <a:rPr lang="ru-RU" sz="2000" b="1" dirty="0" smtClean="0">
                <a:solidFill>
                  <a:schemeClr val="tx2">
                    <a:lumMod val="75000"/>
                  </a:schemeClr>
                </a:solidFill>
              </a:rPr>
              <a:t/>
            </a:r>
            <a:br>
              <a:rPr lang="ru-RU" sz="2000" b="1" dirty="0" smtClean="0">
                <a:solidFill>
                  <a:schemeClr val="tx2">
                    <a:lumMod val="75000"/>
                  </a:schemeClr>
                </a:solidFill>
              </a:rPr>
            </a:br>
            <a:r>
              <a:rPr lang="ru-RU" sz="2000" b="1" dirty="0" smtClean="0">
                <a:solidFill>
                  <a:schemeClr val="tx2">
                    <a:lumMod val="75000"/>
                  </a:schemeClr>
                </a:solidFill>
              </a:rPr>
              <a:t/>
            </a:r>
            <a:br>
              <a:rPr lang="ru-RU" sz="2000" b="1" dirty="0" smtClean="0">
                <a:solidFill>
                  <a:schemeClr val="tx2">
                    <a:lumMod val="75000"/>
                  </a:schemeClr>
                </a:solidFill>
              </a:rPr>
            </a:br>
            <a:r>
              <a:rPr lang="ru-RU" sz="2000" b="1" dirty="0" smtClean="0">
                <a:solidFill>
                  <a:schemeClr val="tx2">
                    <a:lumMod val="75000"/>
                  </a:schemeClr>
                </a:solidFill>
              </a:rPr>
              <a:t/>
            </a:r>
            <a:br>
              <a:rPr lang="ru-RU" sz="2000" b="1" dirty="0" smtClean="0">
                <a:solidFill>
                  <a:schemeClr val="tx2">
                    <a:lumMod val="75000"/>
                  </a:schemeClr>
                </a:solidFill>
              </a:rPr>
            </a:br>
            <a:r>
              <a:rPr lang="ru-RU" sz="2000" b="1" dirty="0" smtClean="0">
                <a:solidFill>
                  <a:schemeClr val="tx2">
                    <a:lumMod val="75000"/>
                  </a:schemeClr>
                </a:solidFill>
              </a:rPr>
              <a:t/>
            </a:r>
            <a:br>
              <a:rPr lang="ru-RU" sz="2000" b="1" dirty="0" smtClean="0">
                <a:solidFill>
                  <a:schemeClr val="tx2">
                    <a:lumMod val="75000"/>
                  </a:schemeClr>
                </a:solidFill>
              </a:rPr>
            </a:br>
            <a:r>
              <a:rPr lang="ru-RU" sz="2000" b="1" dirty="0" smtClean="0">
                <a:solidFill>
                  <a:schemeClr val="tx2">
                    <a:lumMod val="75000"/>
                  </a:schemeClr>
                </a:solidFill>
              </a:rPr>
              <a:t/>
            </a:r>
            <a:br>
              <a:rPr lang="ru-RU" sz="2000" b="1" dirty="0" smtClean="0">
                <a:solidFill>
                  <a:schemeClr val="tx2">
                    <a:lumMod val="75000"/>
                  </a:schemeClr>
                </a:solidFill>
              </a:rPr>
            </a:br>
            <a:r>
              <a:rPr lang="ru-RU" sz="2000" b="1" dirty="0" smtClean="0">
                <a:solidFill>
                  <a:schemeClr val="tx2">
                    <a:lumMod val="75000"/>
                  </a:schemeClr>
                </a:solidFill>
              </a:rPr>
              <a:t/>
            </a:r>
            <a:br>
              <a:rPr lang="ru-RU" sz="2000" b="1" dirty="0" smtClean="0">
                <a:solidFill>
                  <a:schemeClr val="tx2">
                    <a:lumMod val="75000"/>
                  </a:schemeClr>
                </a:solidFill>
              </a:rPr>
            </a:br>
            <a:r>
              <a:rPr lang="ru-RU" sz="2000" b="1" dirty="0" smtClean="0">
                <a:solidFill>
                  <a:schemeClr val="tx2">
                    <a:lumMod val="75000"/>
                  </a:schemeClr>
                </a:solidFill>
              </a:rPr>
              <a:t/>
            </a:r>
            <a:br>
              <a:rPr lang="ru-RU" sz="2000" b="1" dirty="0" smtClean="0">
                <a:solidFill>
                  <a:schemeClr val="tx2">
                    <a:lumMod val="75000"/>
                  </a:schemeClr>
                </a:solidFill>
              </a:rPr>
            </a:br>
            <a:r>
              <a:rPr lang="ru-RU" sz="2000" b="1" dirty="0" smtClean="0">
                <a:solidFill>
                  <a:schemeClr val="tx2">
                    <a:lumMod val="75000"/>
                  </a:schemeClr>
                </a:solidFill>
              </a:rPr>
              <a:t/>
            </a:r>
            <a:br>
              <a:rPr lang="ru-RU" sz="2000" b="1" dirty="0" smtClean="0">
                <a:solidFill>
                  <a:schemeClr val="tx2">
                    <a:lumMod val="75000"/>
                  </a:schemeClr>
                </a:solidFill>
              </a:rPr>
            </a:br>
            <a:r>
              <a:rPr lang="ru-RU" sz="2000" b="1" dirty="0" smtClean="0">
                <a:solidFill>
                  <a:schemeClr val="tx2">
                    <a:lumMod val="75000"/>
                  </a:schemeClr>
                </a:solidFill>
              </a:rPr>
              <a:t/>
            </a:r>
            <a:br>
              <a:rPr lang="ru-RU" sz="2000" b="1" dirty="0" smtClean="0">
                <a:solidFill>
                  <a:schemeClr val="tx2">
                    <a:lumMod val="75000"/>
                  </a:schemeClr>
                </a:solidFill>
              </a:rPr>
            </a:br>
            <a:r>
              <a:rPr lang="ru-RU" sz="2000" b="1" dirty="0" smtClean="0">
                <a:solidFill>
                  <a:schemeClr val="tx2">
                    <a:lumMod val="75000"/>
                  </a:schemeClr>
                </a:solidFill>
              </a:rPr>
              <a:t/>
            </a:r>
            <a:br>
              <a:rPr lang="ru-RU" sz="2000" b="1" dirty="0" smtClean="0">
                <a:solidFill>
                  <a:schemeClr val="tx2">
                    <a:lumMod val="75000"/>
                  </a:schemeClr>
                </a:solidFill>
              </a:rPr>
            </a:br>
            <a:r>
              <a:rPr lang="ru-RU" sz="2000" b="1" dirty="0" smtClean="0">
                <a:solidFill>
                  <a:schemeClr val="tx2">
                    <a:lumMod val="75000"/>
                  </a:schemeClr>
                </a:solidFill>
              </a:rPr>
              <a:t/>
            </a:r>
            <a:br>
              <a:rPr lang="ru-RU" sz="2000" b="1" dirty="0" smtClean="0">
                <a:solidFill>
                  <a:schemeClr val="tx2">
                    <a:lumMod val="75000"/>
                  </a:schemeClr>
                </a:solidFill>
              </a:rPr>
            </a:br>
            <a:r>
              <a:rPr lang="ru-RU" sz="2000" b="1" dirty="0" smtClean="0">
                <a:solidFill>
                  <a:schemeClr val="tx2">
                    <a:lumMod val="75000"/>
                  </a:schemeClr>
                </a:solidFill>
              </a:rPr>
              <a:t/>
            </a:r>
            <a:br>
              <a:rPr lang="ru-RU" sz="2000" b="1" dirty="0" smtClean="0">
                <a:solidFill>
                  <a:schemeClr val="tx2">
                    <a:lumMod val="75000"/>
                  </a:schemeClr>
                </a:solidFill>
              </a:rPr>
            </a:br>
            <a:r>
              <a:rPr lang="ru-RU" sz="2000" b="1" dirty="0" smtClean="0">
                <a:solidFill>
                  <a:schemeClr val="tx2">
                    <a:lumMod val="75000"/>
                  </a:schemeClr>
                </a:solidFill>
              </a:rPr>
              <a:t/>
            </a:r>
            <a:br>
              <a:rPr lang="ru-RU" sz="2000" b="1" dirty="0" smtClean="0">
                <a:solidFill>
                  <a:schemeClr val="tx2">
                    <a:lumMod val="75000"/>
                  </a:schemeClr>
                </a:solidFill>
              </a:rPr>
            </a:br>
            <a:r>
              <a:rPr lang="ru-RU" sz="2000" b="1" dirty="0" smtClean="0">
                <a:solidFill>
                  <a:schemeClr val="tx2">
                    <a:lumMod val="75000"/>
                  </a:schemeClr>
                </a:solidFill>
              </a:rPr>
              <a:t/>
            </a:r>
            <a:br>
              <a:rPr lang="ru-RU" sz="2000" b="1" dirty="0" smtClean="0">
                <a:solidFill>
                  <a:schemeClr val="tx2">
                    <a:lumMod val="75000"/>
                  </a:schemeClr>
                </a:solidFill>
              </a:rPr>
            </a:br>
            <a:r>
              <a:rPr lang="ru-RU" sz="2000" b="1" dirty="0" smtClean="0">
                <a:solidFill>
                  <a:schemeClr val="tx2">
                    <a:lumMod val="75000"/>
                  </a:schemeClr>
                </a:solidFill>
              </a:rPr>
              <a:t/>
            </a:r>
            <a:br>
              <a:rPr lang="ru-RU" sz="2000" b="1" dirty="0" smtClean="0">
                <a:solidFill>
                  <a:schemeClr val="tx2">
                    <a:lumMod val="75000"/>
                  </a:schemeClr>
                </a:solidFill>
              </a:rPr>
            </a:br>
            <a:r>
              <a:rPr lang="ru-RU" sz="2000" b="1" dirty="0" smtClean="0">
                <a:solidFill>
                  <a:schemeClr val="tx2">
                    <a:lumMod val="75000"/>
                  </a:schemeClr>
                </a:solidFill>
              </a:rPr>
              <a:t/>
            </a:r>
            <a:br>
              <a:rPr lang="ru-RU" sz="2000" b="1" dirty="0" smtClean="0">
                <a:solidFill>
                  <a:schemeClr val="tx2">
                    <a:lumMod val="75000"/>
                  </a:schemeClr>
                </a:solidFill>
              </a:rPr>
            </a:br>
            <a:r>
              <a:rPr lang="ru-RU" sz="2000" b="1" dirty="0" smtClean="0">
                <a:solidFill>
                  <a:schemeClr val="tx2">
                    <a:lumMod val="75000"/>
                  </a:schemeClr>
                </a:solidFill>
              </a:rPr>
              <a:t/>
            </a:r>
            <a:br>
              <a:rPr lang="ru-RU" sz="2000" b="1" dirty="0" smtClean="0">
                <a:solidFill>
                  <a:schemeClr val="tx2">
                    <a:lumMod val="75000"/>
                  </a:schemeClr>
                </a:solidFill>
              </a:rPr>
            </a:br>
            <a:r>
              <a:rPr lang="ru-RU" sz="2000" dirty="0" smtClean="0">
                <a:latin typeface="Times New Roman" panose="02020603050405020304" pitchFamily="18" charset="0"/>
                <a:ea typeface="Calibri" panose="020F0502020204030204" pitchFamily="34" charset="0"/>
                <a:cs typeface="Times New Roman" panose="02020603050405020304" pitchFamily="18" charset="0"/>
              </a:rPr>
              <a:t>Мальчики и девочки по-разному устают: </a:t>
            </a:r>
            <a:r>
              <a:rPr lang="ru-RU" sz="2000" dirty="0" smtClean="0">
                <a:solidFill>
                  <a:srgbClr val="FF0000"/>
                </a:solidFill>
                <a:latin typeface="Times New Roman" panose="02020603050405020304" pitchFamily="18" charset="0"/>
                <a:ea typeface="Calibri" panose="020F0502020204030204" pitchFamily="34" charset="0"/>
                <a:cs typeface="Times New Roman" panose="02020603050405020304" pitchFamily="18" charset="0"/>
              </a:rPr>
              <a:t>девочки истощаются эмоционально</a:t>
            </a:r>
            <a:r>
              <a:rPr lang="ru-RU" sz="2000" dirty="0" smtClean="0">
                <a:latin typeface="Times New Roman" panose="02020603050405020304" pitchFamily="18" charset="0"/>
                <a:ea typeface="Calibri" panose="020F0502020204030204" pitchFamily="34" charset="0"/>
                <a:cs typeface="Times New Roman" panose="02020603050405020304" pitchFamily="18" charset="0"/>
              </a:rPr>
              <a:t>, а </a:t>
            </a:r>
            <a:r>
              <a:rPr lang="ru-RU" sz="2000" dirty="0" smtClean="0">
                <a:solidFill>
                  <a:srgbClr val="0070C0"/>
                </a:solidFill>
                <a:latin typeface="Times New Roman" panose="02020603050405020304" pitchFamily="18" charset="0"/>
                <a:ea typeface="Calibri" panose="020F0502020204030204" pitchFamily="34" charset="0"/>
                <a:cs typeface="Times New Roman" panose="02020603050405020304" pitchFamily="18" charset="0"/>
              </a:rPr>
              <a:t>мальчики интеллектуально</a:t>
            </a:r>
            <a:r>
              <a:rPr lang="ru-RU" sz="2000" dirty="0" smtClean="0">
                <a:latin typeface="Times New Roman" panose="02020603050405020304" pitchFamily="18" charset="0"/>
                <a:ea typeface="Calibri" panose="020F0502020204030204" pitchFamily="34" charset="0"/>
                <a:cs typeface="Times New Roman" panose="02020603050405020304" pitchFamily="18" charset="0"/>
              </a:rPr>
              <a:t>, ругать одинаково в такой ситуации бессмысленно.</a:t>
            </a:r>
            <a:r>
              <a:rPr lang="ru-RU" sz="2000" dirty="0" smtClean="0">
                <a:latin typeface="Calibri" panose="020F0502020204030204" pitchFamily="34" charset="0"/>
                <a:ea typeface="Calibri" panose="020F0502020204030204" pitchFamily="34" charset="0"/>
                <a:cs typeface="Times New Roman" panose="02020603050405020304" pitchFamily="18" charset="0"/>
              </a:rPr>
              <a:t/>
            </a:r>
            <a:br>
              <a:rPr lang="ru-RU" sz="2000" dirty="0" smtClean="0">
                <a:latin typeface="Calibri" panose="020F0502020204030204" pitchFamily="34" charset="0"/>
                <a:ea typeface="Calibri" panose="020F0502020204030204" pitchFamily="34" charset="0"/>
                <a:cs typeface="Times New Roman" panose="02020603050405020304" pitchFamily="18" charset="0"/>
              </a:rPr>
            </a:br>
            <a:r>
              <a:rPr lang="ru-RU" sz="2000" dirty="0" smtClean="0">
                <a:latin typeface="Times New Roman" panose="02020603050405020304" pitchFamily="18" charset="0"/>
                <a:ea typeface="Calibri" panose="020F0502020204030204" pitchFamily="34" charset="0"/>
                <a:cs typeface="Times New Roman" panose="02020603050405020304" pitchFamily="18" charset="0"/>
              </a:rPr>
              <a:t>В случае неудачи не позволяйте себе нервничать, этим вы оградите ребёнка от излишних переживаний и паники, ведь для него все выглядит гораздо серьёзней, чем для вас.</a:t>
            </a:r>
            <a:r>
              <a:rPr lang="ru-RU" sz="2000" dirty="0" smtClean="0">
                <a:latin typeface="Calibri" panose="020F0502020204030204" pitchFamily="34" charset="0"/>
                <a:ea typeface="Calibri" panose="020F0502020204030204" pitchFamily="34" charset="0"/>
                <a:cs typeface="Times New Roman" panose="02020603050405020304" pitchFamily="18" charset="0"/>
              </a:rPr>
              <a:t/>
            </a:r>
            <a:br>
              <a:rPr lang="ru-RU" sz="2000" dirty="0" smtClean="0">
                <a:latin typeface="Calibri" panose="020F0502020204030204" pitchFamily="34" charset="0"/>
                <a:ea typeface="Calibri" panose="020F0502020204030204" pitchFamily="34" charset="0"/>
                <a:cs typeface="Times New Roman" panose="02020603050405020304" pitchFamily="18" charset="0"/>
              </a:rPr>
            </a:br>
            <a:r>
              <a:rPr lang="ru-RU" sz="2000" dirty="0" smtClean="0">
                <a:latin typeface="Times New Roman" panose="02020603050405020304" pitchFamily="18" charset="0"/>
                <a:ea typeface="Calibri" panose="020F0502020204030204" pitchFamily="34" charset="0"/>
                <a:cs typeface="Times New Roman" panose="02020603050405020304" pitchFamily="18" charset="0"/>
              </a:rPr>
              <a:t>Учитесь терпению, в том числе и у своих  детей.</a:t>
            </a:r>
            <a:r>
              <a:rPr lang="ru-RU" sz="2000" dirty="0" smtClean="0">
                <a:latin typeface="Calibri" panose="020F0502020204030204" pitchFamily="34" charset="0"/>
                <a:ea typeface="Calibri" panose="020F0502020204030204" pitchFamily="34" charset="0"/>
                <a:cs typeface="Times New Roman" panose="02020603050405020304" pitchFamily="18" charset="0"/>
              </a:rPr>
              <a:t/>
            </a:r>
            <a:br>
              <a:rPr lang="ru-RU" sz="2000" dirty="0" smtClean="0">
                <a:latin typeface="Calibri" panose="020F0502020204030204" pitchFamily="34" charset="0"/>
                <a:ea typeface="Calibri" panose="020F0502020204030204" pitchFamily="34" charset="0"/>
                <a:cs typeface="Times New Roman" panose="02020603050405020304" pitchFamily="18" charset="0"/>
              </a:rPr>
            </a:br>
            <a:r>
              <a:rPr lang="ru-RU" sz="2000" dirty="0" smtClean="0">
                <a:latin typeface="Times New Roman" panose="02020603050405020304" pitchFamily="18" charset="0"/>
                <a:ea typeface="Calibri" panose="020F0502020204030204" pitchFamily="34" charset="0"/>
                <a:cs typeface="Times New Roman" panose="02020603050405020304" pitchFamily="18" charset="0"/>
              </a:rPr>
              <a:t>Постарайтесь объяснить ребенку, что ошибаться иногда даже нужно.</a:t>
            </a:r>
            <a:r>
              <a:rPr lang="ru-RU" sz="2000" dirty="0" smtClean="0">
                <a:latin typeface="Calibri" panose="020F0502020204030204" pitchFamily="34" charset="0"/>
                <a:ea typeface="Calibri" panose="020F0502020204030204" pitchFamily="34" charset="0"/>
                <a:cs typeface="Times New Roman" panose="02020603050405020304" pitchFamily="18" charset="0"/>
              </a:rPr>
              <a:t/>
            </a:r>
            <a:br>
              <a:rPr lang="ru-RU" sz="2000" dirty="0" smtClean="0">
                <a:latin typeface="Calibri" panose="020F0502020204030204" pitchFamily="34" charset="0"/>
                <a:ea typeface="Calibri" panose="020F0502020204030204" pitchFamily="34" charset="0"/>
                <a:cs typeface="Times New Roman" panose="02020603050405020304" pitchFamily="18" charset="0"/>
              </a:rPr>
            </a:br>
            <a:r>
              <a:rPr lang="ru-RU" sz="2000" dirty="0" smtClean="0">
                <a:latin typeface="Times New Roman" panose="02020603050405020304" pitchFamily="18" charset="0"/>
                <a:ea typeface="Calibri" panose="020F0502020204030204" pitchFamily="34" charset="0"/>
                <a:cs typeface="Times New Roman" panose="02020603050405020304" pitchFamily="18" charset="0"/>
              </a:rPr>
              <a:t>Постарайтесь понять, тоже ребёнок тоже личность и то, что он будет похож на вас, совсем не обязательно.</a:t>
            </a:r>
            <a:r>
              <a:rPr lang="ru-RU" sz="2000" dirty="0" smtClean="0">
                <a:latin typeface="Calibri" panose="020F0502020204030204" pitchFamily="34" charset="0"/>
                <a:ea typeface="Calibri" panose="020F0502020204030204" pitchFamily="34" charset="0"/>
                <a:cs typeface="Times New Roman" panose="02020603050405020304" pitchFamily="18" charset="0"/>
              </a:rPr>
              <a:t/>
            </a:r>
            <a:br>
              <a:rPr lang="ru-RU" sz="2000" dirty="0" smtClean="0">
                <a:latin typeface="Calibri" panose="020F0502020204030204" pitchFamily="34" charset="0"/>
                <a:ea typeface="Calibri" panose="020F0502020204030204" pitchFamily="34" charset="0"/>
                <a:cs typeface="Times New Roman" panose="02020603050405020304" pitchFamily="18" charset="0"/>
              </a:rPr>
            </a:br>
            <a:r>
              <a:rPr lang="ru-RU" sz="2000" dirty="0" smtClean="0">
                <a:latin typeface="Times New Roman" panose="02020603050405020304" pitchFamily="18" charset="0"/>
                <a:ea typeface="Calibri" panose="020F0502020204030204" pitchFamily="34" charset="0"/>
                <a:cs typeface="Times New Roman" panose="02020603050405020304" pitchFamily="18" charset="0"/>
              </a:rPr>
              <a:t>Помогите детям найти разгадку самостоятельно, а не преподносите ее «на блюдечке», чтобы сэкономить время и силы, детям нравится сам процесс, результат для них пока на втором месте.</a:t>
            </a:r>
            <a:r>
              <a:rPr lang="ru-RU" sz="2000" dirty="0" smtClean="0">
                <a:latin typeface="Calibri" panose="020F0502020204030204" pitchFamily="34" charset="0"/>
                <a:ea typeface="Calibri" panose="020F0502020204030204" pitchFamily="34" charset="0"/>
                <a:cs typeface="Times New Roman" panose="02020603050405020304" pitchFamily="18" charset="0"/>
              </a:rPr>
              <a:t/>
            </a:r>
            <a:br>
              <a:rPr lang="ru-RU" sz="2000" dirty="0" smtClean="0">
                <a:latin typeface="Calibri" panose="020F0502020204030204" pitchFamily="34" charset="0"/>
                <a:ea typeface="Calibri" panose="020F0502020204030204" pitchFamily="34" charset="0"/>
                <a:cs typeface="Times New Roman" panose="02020603050405020304" pitchFamily="18" charset="0"/>
              </a:rPr>
            </a:br>
            <a:r>
              <a:rPr lang="ru-RU" sz="2000" b="1" dirty="0" smtClean="0">
                <a:solidFill>
                  <a:schemeClr val="tx2">
                    <a:lumMod val="75000"/>
                  </a:schemeClr>
                </a:solidFill>
              </a:rPr>
              <a:t/>
            </a:r>
            <a:br>
              <a:rPr lang="ru-RU" sz="2000" b="1" dirty="0" smtClean="0">
                <a:solidFill>
                  <a:schemeClr val="tx2">
                    <a:lumMod val="75000"/>
                  </a:schemeClr>
                </a:solidFill>
              </a:rPr>
            </a:br>
            <a:r>
              <a:rPr lang="ru-RU" sz="2000" b="1" dirty="0" smtClean="0">
                <a:solidFill>
                  <a:schemeClr val="tx2">
                    <a:lumMod val="75000"/>
                  </a:schemeClr>
                </a:solidFill>
              </a:rPr>
              <a:t/>
            </a:r>
            <a:br>
              <a:rPr lang="ru-RU" sz="2000" b="1" dirty="0" smtClean="0">
                <a:solidFill>
                  <a:schemeClr val="tx2">
                    <a:lumMod val="75000"/>
                  </a:schemeClr>
                </a:solidFill>
              </a:rPr>
            </a:br>
            <a:r>
              <a:rPr lang="ru-RU" sz="2000" b="1" dirty="0" smtClean="0">
                <a:solidFill>
                  <a:schemeClr val="tx2">
                    <a:lumMod val="75000"/>
                  </a:schemeClr>
                </a:solidFill>
              </a:rPr>
              <a:t/>
            </a:r>
            <a:br>
              <a:rPr lang="ru-RU" sz="2000" b="1" dirty="0" smtClean="0">
                <a:solidFill>
                  <a:schemeClr val="tx2">
                    <a:lumMod val="75000"/>
                  </a:schemeClr>
                </a:solidFill>
              </a:rPr>
            </a:br>
            <a:r>
              <a:rPr lang="ru-RU" sz="2000" b="1" dirty="0" smtClean="0">
                <a:solidFill>
                  <a:schemeClr val="tx2">
                    <a:lumMod val="75000"/>
                  </a:schemeClr>
                </a:solidFill>
              </a:rPr>
              <a:t/>
            </a:r>
            <a:br>
              <a:rPr lang="ru-RU" sz="2000" b="1" dirty="0" smtClean="0">
                <a:solidFill>
                  <a:schemeClr val="tx2">
                    <a:lumMod val="75000"/>
                  </a:schemeClr>
                </a:solidFill>
              </a:rPr>
            </a:br>
            <a:r>
              <a:rPr lang="ru-RU" sz="2000" b="1" dirty="0" smtClean="0">
                <a:solidFill>
                  <a:schemeClr val="tx2">
                    <a:lumMod val="75000"/>
                  </a:schemeClr>
                </a:solidFill>
              </a:rPr>
              <a:t/>
            </a:r>
            <a:br>
              <a:rPr lang="ru-RU" sz="2000" b="1" dirty="0" smtClean="0">
                <a:solidFill>
                  <a:schemeClr val="tx2">
                    <a:lumMod val="75000"/>
                  </a:schemeClr>
                </a:solidFill>
              </a:rPr>
            </a:br>
            <a:r>
              <a:rPr lang="ru-RU" sz="2000" b="1" dirty="0" smtClean="0">
                <a:solidFill>
                  <a:schemeClr val="tx2">
                    <a:lumMod val="75000"/>
                  </a:schemeClr>
                </a:solidFill>
              </a:rPr>
              <a:t/>
            </a:r>
            <a:br>
              <a:rPr lang="ru-RU" sz="2000" b="1" dirty="0" smtClean="0">
                <a:solidFill>
                  <a:schemeClr val="tx2">
                    <a:lumMod val="75000"/>
                  </a:schemeClr>
                </a:solidFill>
              </a:rPr>
            </a:br>
            <a:r>
              <a:rPr lang="ru-RU" sz="2000" b="1" dirty="0" smtClean="0">
                <a:solidFill>
                  <a:schemeClr val="tx2">
                    <a:lumMod val="75000"/>
                  </a:schemeClr>
                </a:solidFill>
              </a:rPr>
              <a:t/>
            </a:r>
            <a:br>
              <a:rPr lang="ru-RU" sz="2000" b="1" dirty="0" smtClean="0">
                <a:solidFill>
                  <a:schemeClr val="tx2">
                    <a:lumMod val="75000"/>
                  </a:schemeClr>
                </a:solidFill>
              </a:rPr>
            </a:br>
            <a:r>
              <a:rPr lang="ru-RU" sz="2000" b="1" dirty="0" smtClean="0">
                <a:solidFill>
                  <a:schemeClr val="tx2">
                    <a:lumMod val="75000"/>
                  </a:schemeClr>
                </a:solidFill>
              </a:rPr>
              <a:t>                              </a:t>
            </a:r>
            <a:r>
              <a:rPr lang="ru-RU" sz="2000" dirty="0" smtClean="0">
                <a:latin typeface="Calibri" panose="020F0502020204030204" pitchFamily="34" charset="0"/>
                <a:ea typeface="Calibri" panose="020F0502020204030204" pitchFamily="34" charset="0"/>
                <a:cs typeface="Times New Roman" panose="02020603050405020304" pitchFamily="18" charset="0"/>
              </a:rPr>
              <a:t/>
            </a:r>
            <a:br>
              <a:rPr lang="ru-RU" sz="2000" dirty="0" smtClean="0">
                <a:latin typeface="Calibri" panose="020F0502020204030204" pitchFamily="34" charset="0"/>
                <a:ea typeface="Calibri" panose="020F0502020204030204" pitchFamily="34" charset="0"/>
                <a:cs typeface="Times New Roman" panose="02020603050405020304" pitchFamily="18" charset="0"/>
              </a:rPr>
            </a:br>
            <a:r>
              <a:rPr lang="ru-RU" sz="2400" b="1" dirty="0" smtClean="0">
                <a:solidFill>
                  <a:schemeClr val="accent5">
                    <a:lumMod val="50000"/>
                  </a:schemeClr>
                </a:solidFill>
              </a:rPr>
              <a:t/>
            </a:r>
            <a:br>
              <a:rPr lang="ru-RU" sz="2400" b="1" dirty="0" smtClean="0">
                <a:solidFill>
                  <a:schemeClr val="accent5">
                    <a:lumMod val="50000"/>
                  </a:schemeClr>
                </a:solidFill>
              </a:rPr>
            </a:br>
            <a:r>
              <a:rPr lang="ru-RU" sz="2400" b="1" dirty="0" smtClean="0">
                <a:solidFill>
                  <a:schemeClr val="accent5">
                    <a:lumMod val="50000"/>
                  </a:schemeClr>
                </a:solidFill>
              </a:rPr>
              <a:t/>
            </a:r>
            <a:br>
              <a:rPr lang="ru-RU" sz="2400" b="1" dirty="0" smtClean="0">
                <a:solidFill>
                  <a:schemeClr val="accent5">
                    <a:lumMod val="50000"/>
                  </a:schemeClr>
                </a:solidFill>
              </a:rPr>
            </a:br>
            <a:r>
              <a:rPr lang="ru-RU" sz="2400" b="1" dirty="0" smtClean="0">
                <a:solidFill>
                  <a:schemeClr val="accent5">
                    <a:lumMod val="50000"/>
                  </a:schemeClr>
                </a:solidFill>
              </a:rPr>
              <a:t/>
            </a:r>
            <a:br>
              <a:rPr lang="ru-RU" sz="2400" b="1" dirty="0" smtClean="0">
                <a:solidFill>
                  <a:schemeClr val="accent5">
                    <a:lumMod val="50000"/>
                  </a:schemeClr>
                </a:solidFill>
              </a:rPr>
            </a:br>
            <a:r>
              <a:rPr lang="ru-RU" sz="2400" b="1" dirty="0" smtClean="0">
                <a:solidFill>
                  <a:schemeClr val="accent5">
                    <a:lumMod val="50000"/>
                  </a:schemeClr>
                </a:solidFill>
              </a:rPr>
              <a:t/>
            </a:r>
            <a:br>
              <a:rPr lang="ru-RU" sz="2400" b="1" dirty="0" smtClean="0">
                <a:solidFill>
                  <a:schemeClr val="accent5">
                    <a:lumMod val="50000"/>
                  </a:schemeClr>
                </a:solidFill>
              </a:rPr>
            </a:br>
            <a:r>
              <a:rPr lang="ru-RU" sz="2400" b="1" dirty="0" smtClean="0">
                <a:solidFill>
                  <a:schemeClr val="accent5">
                    <a:lumMod val="50000"/>
                  </a:schemeClr>
                </a:solidFill>
              </a:rPr>
              <a:t/>
            </a:r>
            <a:br>
              <a:rPr lang="ru-RU" sz="2400" b="1" dirty="0" smtClean="0">
                <a:solidFill>
                  <a:schemeClr val="accent5">
                    <a:lumMod val="50000"/>
                  </a:schemeClr>
                </a:solidFill>
              </a:rPr>
            </a:br>
            <a:r>
              <a:rPr lang="ru-RU" sz="2400" b="1" dirty="0" smtClean="0">
                <a:solidFill>
                  <a:schemeClr val="accent5">
                    <a:lumMod val="50000"/>
                  </a:schemeClr>
                </a:solidFill>
              </a:rPr>
              <a:t/>
            </a:r>
            <a:br>
              <a:rPr lang="ru-RU" sz="2400" b="1" dirty="0" smtClean="0">
                <a:solidFill>
                  <a:schemeClr val="accent5">
                    <a:lumMod val="50000"/>
                  </a:schemeClr>
                </a:solidFill>
              </a:rPr>
            </a:br>
            <a:r>
              <a:rPr lang="ru-RU" sz="2400" b="1" dirty="0" smtClean="0">
                <a:solidFill>
                  <a:schemeClr val="accent5">
                    <a:lumMod val="50000"/>
                  </a:schemeClr>
                </a:solidFill>
              </a:rPr>
              <a:t/>
            </a:r>
            <a:br>
              <a:rPr lang="ru-RU" sz="2400" b="1" dirty="0" smtClean="0">
                <a:solidFill>
                  <a:schemeClr val="accent5">
                    <a:lumMod val="50000"/>
                  </a:schemeClr>
                </a:solidFill>
              </a:rPr>
            </a:br>
            <a:r>
              <a:rPr lang="ru-RU" dirty="0" smtClean="0">
                <a:solidFill>
                  <a:schemeClr val="accent5">
                    <a:lumMod val="50000"/>
                  </a:schemeClr>
                </a:solidFill>
              </a:rPr>
              <a:t/>
            </a:r>
            <a:br>
              <a:rPr lang="ru-RU" dirty="0" smtClean="0">
                <a:solidFill>
                  <a:schemeClr val="accent5">
                    <a:lumMod val="50000"/>
                  </a:schemeClr>
                </a:solidFill>
              </a:rPr>
            </a:br>
            <a:endParaRPr lang="ru-RU" b="1" dirty="0">
              <a:solidFill>
                <a:schemeClr val="bg2">
                  <a:lumMod val="25000"/>
                </a:schemeClr>
              </a:solidFill>
              <a:latin typeface="Gabriola" panose="04040605051002020D02" pitchFamily="82" charset="0"/>
            </a:endParaRPr>
          </a:p>
        </p:txBody>
      </p:sp>
      <p:sp>
        <p:nvSpPr>
          <p:cNvPr id="3" name="Объект 2"/>
          <p:cNvSpPr>
            <a:spLocks noGrp="1"/>
          </p:cNvSpPr>
          <p:nvPr>
            <p:ph idx="1"/>
          </p:nvPr>
        </p:nvSpPr>
        <p:spPr>
          <a:xfrm>
            <a:off x="10476656" y="3717032"/>
            <a:ext cx="1152128" cy="576064"/>
          </a:xfrm>
        </p:spPr>
        <p:txBody>
          <a:bodyPr>
            <a:normAutofit fontScale="70000" lnSpcReduction="20000"/>
          </a:bodyPr>
          <a:lstStyle/>
          <a:p>
            <a:pPr marL="0" indent="0" algn="ctr">
              <a:lnSpc>
                <a:spcPct val="150000"/>
              </a:lnSpc>
              <a:buNone/>
            </a:pPr>
            <a:endParaRPr lang="ru-RU" dirty="0">
              <a:latin typeface="Gabriola" panose="04040605051002020D02" pitchFamily="82" charset="0"/>
              <a:ea typeface="+mj-ea"/>
              <a:cs typeface="+mj-cs"/>
            </a:endParaRPr>
          </a:p>
        </p:txBody>
      </p:sp>
    </p:spTree>
    <p:extLst>
      <p:ext uri="{BB962C8B-B14F-4D97-AF65-F5344CB8AC3E}">
        <p14:creationId xmlns:p14="http://schemas.microsoft.com/office/powerpoint/2010/main" val="3596857439"/>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527</TotalTime>
  <Words>500</Words>
  <Application>Microsoft Office PowerPoint</Application>
  <PresentationFormat>Экран (4:3)</PresentationFormat>
  <Paragraphs>59</Paragraphs>
  <Slides>14</Slides>
  <Notes>6</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Тема Office</vt:lpstr>
      <vt:lpstr>  Филиал детский сад «Сказочный городок»   МБОУ «Усть –Коксинская СОШ»  имени Героя Советского Союза В.И. Харитошкина        Семинар «Мальчики и девочки:  любить по – разному,  учить по – разному» </vt:lpstr>
      <vt:lpstr>       Пол (от латинского genero - рождаю, произвожу) – это биологическое различия между людьми, определяемое генетическим строением клеток, анатомо-физиологическими характеристиками и детородными функциями.        Гендер (от английского gender, от лат. gens – род) - обозначает "социальный пол", т.е. социальный статус и социально-психологические характеристики личности, зависящие не от биологических половых различий, а от социальной организации общества        Гендерное  воспитание – это формирование у детей представлений о настоящих мужчинах и женщинах, что необходимо для нормальной и эффективной социализации личности                 Половая принадлежность ребенка - важный фактор, от которого                                      зависит его развитие и социальное поведение.</vt:lpstr>
      <vt:lpstr>Презентация PowerPoint</vt:lpstr>
      <vt:lpstr>Кое-что о развитии  девочек и мальчиков</vt:lpstr>
      <vt:lpstr> Особенности обучения </vt:lpstr>
      <vt:lpstr>       Педагоги должны быть грамотны в вопросах не только возрастных и физиологических особенностей детей своей группы, но и знать особенности познавательной сферы мальчиков и девочек.   При подготовке к занятиям педагог должен продумать следующие моменты:  а) пути решения познавательной задачи должны носить как информационный, так и исследовательский характер (особенно для молодого специалиста); б) продумывать вопросы к занятию, учитывая особенности детей разного пола; в) использовать больше наглядности на занятиях, т.к. это важно для мальчиков; г) использовать проблемные ситуации на занятиях, помнить, что для девочек важны ситуации развивающего характера, чтобы найти другой способ или вариант решения, а для мальчиков – ситуации поискового характера.  Проводить КВН, викторины типа “А ну-ка мальчики!”, “А ну-ка девочки!” 1 раз в 2 месяца.   При обучении новому материалу разделять детей на подгруппы мальчики и девочки (вариант) рассаживать детей на занятии: мальчик – девочка, т.к. дети взаимодополняют друг друга.   В начале занятия использовать игровые разминки, чтобы дать возможность мальчикам сконцентрировать внимание.  При объяснении последовательности работы, следить за тем, чтобы оно было четким, конкретным, понятным, особо немногословным. Особенно это важно для мальчиков.    </vt:lpstr>
      <vt:lpstr>                     Мальчик и Девочка – это два разных мира. Если мы не учитываем это, то очень часто неправильно понимаем, что стоит за их поступками, а значит, и неправильно на них, эти поступки, реагируем. Мальчика и девочку ни в коем случае нельзя воспитывать одинаково. Они по-разному смотрят и видят, слушают и слышат, по-разному говорят и молчат, чувствуют и переживают.  Мы любим тех, кого можем научить. Но иногда не можем и научить из-за недостатка наших знаний или из-за особенностей организации нашего мозга и нашей психики. Однако даже просто смена установки педагога на ребенка, то есть понимание того факта, что этот ребенок способен хорошо учиться, может помочь взрослому поискать и интуитивно найти ключики к обучению этого конкретного ребенка.                </vt:lpstr>
      <vt:lpstr>                                            Несколько коротких советов при воспитании Помните, что перед вами  не просто ребёнок, а мальчик или девочка, и каждый из них нуждается в индивидуальном подходе Никогда не сравнивайте разнополых детей и тем более не ставьте в пример другим. Не переусердствуйте, воспитывая как мальчика, так и девочку, дайте детям право выбора, время подумать самим. Не рассказывайте мальчику всего до конца, давая какое-либо задание, а девочке не забудьте на личном примере продемонстрировать то, что от неё требуется. Если вы пытаетесь что-то объяснить мальчику, не забывайте не только рассказывать, но и показывать. Пытаясь отругать за что-то девочку, сначала объясните ей, в чём она не права, а высказывать всё и сразу не спешите. Ругая мальчика, коротко и ясно изложите, что конкретно вас не устраивает, иначе через некоторое время он просто перестанет вас слышать и слушать.         </vt:lpstr>
      <vt:lpstr>                    Мальчики и девочки по-разному устают: девочки истощаются эмоционально, а мальчики интеллектуально, ругать одинаково в такой ситуации бессмысленно. В случае неудачи не позволяйте себе нервничать, этим вы оградите ребёнка от излишних переживаний и паники, ведь для него все выглядит гораздо серьёзней, чем для вас. Учитесь терпению, в том числе и у своих  детей. Постарайтесь объяснить ребенку, что ошибаться иногда даже нужно. Постарайтесь понять, тоже ребёнок тоже личность и то, что он будет похож на вас, совсем не обязательно. Помогите детям найти разгадку самостоятельно, а не преподносите ее «на блюдечке», чтобы сэкономить время и силы, детям нравится сам процесс, результат для них пока на втором месте.                                               </vt:lpstr>
      <vt:lpstr>                      Из всего вышесказанного можно сделать вывод: мальчики и девочки – это два разных мира. Очень часто мы неправильно реагируем на поступки детей, потому что не понимаем, что стоит за этими поступками.   Воспитывать, обучать и даже любить мальчиков и девочек надо по-разному. Но обязательно очень любить!                                                    </vt:lpstr>
      <vt:lpstr>Презентация PowerPoint</vt:lpstr>
      <vt:lpstr>Мелкая моторика</vt:lpstr>
      <vt:lpstr>Презентация PowerPoint</vt:lpstr>
      <vt:lpstr>     Спасибо  за  внимание!</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Детсад 60</dc:creator>
  <cp:lastModifiedBy>1</cp:lastModifiedBy>
  <cp:revision>41</cp:revision>
  <dcterms:created xsi:type="dcterms:W3CDTF">2019-06-26T04:36:59Z</dcterms:created>
  <dcterms:modified xsi:type="dcterms:W3CDTF">2024-06-07T08:32:10Z</dcterms:modified>
</cp:coreProperties>
</file>