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9" r:id="rId3"/>
    <p:sldId id="258" r:id="rId4"/>
    <p:sldId id="261" r:id="rId5"/>
    <p:sldId id="260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0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88641"/>
            <a:ext cx="9073008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800" b="1" i="1" dirty="0">
                <a:ln w="6350">
                  <a:noFill/>
                </a:ln>
                <a:solidFill>
                  <a:srgbClr val="FFC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Учебный курс по предмету физическая культура </a:t>
            </a:r>
            <a:endParaRPr lang="ru-RU" sz="3800" b="1" i="1" dirty="0" smtClean="0">
              <a:ln w="6350">
                <a:noFill/>
              </a:ln>
              <a:solidFill>
                <a:srgbClr val="FFC0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algn="ctr"/>
            <a:r>
              <a:rPr lang="ru-RU" sz="3800" b="1" i="1" dirty="0" smtClean="0">
                <a:ln w="6350">
                  <a:noFill/>
                </a:ln>
                <a:solidFill>
                  <a:srgbClr val="FFC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«</a:t>
            </a:r>
            <a:r>
              <a:rPr lang="ru-RU" sz="3800" b="1" i="1" dirty="0">
                <a:ln w="6350">
                  <a:noFill/>
                </a:ln>
                <a:solidFill>
                  <a:srgbClr val="FFC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Быстрее, выше, сильнее»</a:t>
            </a:r>
            <a:endParaRPr lang="ru-RU" sz="3800" dirty="0">
              <a:solidFill>
                <a:srgbClr val="FFC000"/>
              </a:solidFill>
            </a:endParaRPr>
          </a:p>
        </p:txBody>
      </p:sp>
      <p:pic>
        <p:nvPicPr>
          <p:cNvPr id="2050" name="Picture 2" descr="http://photos.wikimapia.org/p/00/07/27/93/48_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143668"/>
            <a:ext cx="6336704" cy="4237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8992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7504" y="116632"/>
            <a:ext cx="9036496" cy="875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39700" algn="ctr">
              <a:lnSpc>
                <a:spcPct val="102000"/>
              </a:lnSpc>
              <a:spcAft>
                <a:spcPts val="0"/>
              </a:spcAft>
            </a:pPr>
            <a:r>
              <a:rPr lang="ru-RU" b="1" dirty="0">
                <a:ea typeface="Times New Roman"/>
              </a:rPr>
              <a:t>Муниципальное бюджетное общеобразовательное учреждение «Хохольский лицей»</a:t>
            </a:r>
            <a:endParaRPr lang="ru-RU" dirty="0">
              <a:ea typeface="Times New Roman"/>
            </a:endParaRPr>
          </a:p>
          <a:p>
            <a:pPr marR="139700" algn="ctr">
              <a:lnSpc>
                <a:spcPct val="102000"/>
              </a:lnSpc>
              <a:spcAft>
                <a:spcPts val="0"/>
              </a:spcAft>
            </a:pPr>
            <a:r>
              <a:rPr lang="ru-RU" b="1" dirty="0">
                <a:ea typeface="Times New Roman"/>
              </a:rPr>
              <a:t>Хохольского муниципального района Воронежской области </a:t>
            </a:r>
            <a:endParaRPr lang="ru-RU" dirty="0">
              <a:ea typeface="Times New Roman"/>
            </a:endParaRPr>
          </a:p>
          <a:p>
            <a:pPr>
              <a:lnSpc>
                <a:spcPts val="1655"/>
              </a:lnSpc>
              <a:spcAft>
                <a:spcPts val="0"/>
              </a:spcAft>
              <a:tabLst>
                <a:tab pos="5219700" algn="l"/>
              </a:tabLst>
            </a:pPr>
            <a:r>
              <a:rPr lang="ru-RU" dirty="0">
                <a:ea typeface="Times New Roman"/>
              </a:rPr>
              <a:t>	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63688" y="2492896"/>
            <a:ext cx="6120680" cy="1175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460500" algn="ctr">
              <a:lnSpc>
                <a:spcPct val="97000"/>
              </a:lnSpc>
              <a:spcAft>
                <a:spcPts val="0"/>
              </a:spcAft>
              <a:tabLst>
                <a:tab pos="1544955" algn="l"/>
              </a:tabLst>
            </a:pPr>
            <a:r>
              <a:rPr lang="ru-RU" b="1" dirty="0" smtClean="0">
                <a:ea typeface="Times New Roman"/>
              </a:rPr>
              <a:t>           РА </a:t>
            </a:r>
            <a:r>
              <a:rPr lang="ru-RU" b="1" dirty="0">
                <a:ea typeface="Times New Roman"/>
              </a:rPr>
              <a:t>Б О Ч А Я   П Р О Г Р А М </a:t>
            </a:r>
            <a:r>
              <a:rPr lang="ru-RU" b="1" dirty="0" err="1">
                <a:ea typeface="Times New Roman"/>
              </a:rPr>
              <a:t>М</a:t>
            </a:r>
            <a:r>
              <a:rPr lang="ru-RU" b="1" dirty="0">
                <a:ea typeface="Times New Roman"/>
              </a:rPr>
              <a:t> </a:t>
            </a:r>
            <a:r>
              <a:rPr lang="ru-RU" b="1" dirty="0" smtClean="0">
                <a:ea typeface="Times New Roman"/>
              </a:rPr>
              <a:t>А                                                                  </a:t>
            </a:r>
          </a:p>
          <a:p>
            <a:pPr marR="1460500" algn="ctr">
              <a:lnSpc>
                <a:spcPct val="97000"/>
              </a:lnSpc>
              <a:spcAft>
                <a:spcPts val="0"/>
              </a:spcAft>
              <a:tabLst>
                <a:tab pos="1544955" algn="l"/>
              </a:tabLst>
            </a:pPr>
            <a:r>
              <a:rPr lang="ru-RU" b="1" i="1" dirty="0">
                <a:ea typeface="Times New Roman"/>
              </a:rPr>
              <a:t> </a:t>
            </a:r>
            <a:r>
              <a:rPr lang="ru-RU" b="1" i="1" dirty="0" smtClean="0">
                <a:ea typeface="Times New Roman"/>
              </a:rPr>
              <a:t>              по </a:t>
            </a:r>
            <a:r>
              <a:rPr lang="ru-RU" b="1" i="1" dirty="0">
                <a:ea typeface="Times New Roman"/>
              </a:rPr>
              <a:t>учебному курсу</a:t>
            </a:r>
            <a:endParaRPr lang="ru-RU" dirty="0">
              <a:ea typeface="Times New Roman"/>
            </a:endParaRPr>
          </a:p>
          <a:p>
            <a:pPr marR="76200" algn="ctr">
              <a:lnSpc>
                <a:spcPct val="97000"/>
              </a:lnSpc>
              <a:spcAft>
                <a:spcPts val="0"/>
              </a:spcAft>
            </a:pPr>
            <a:r>
              <a:rPr lang="ru-RU" b="1" i="1" dirty="0">
                <a:ea typeface="Times New Roman"/>
              </a:rPr>
              <a:t>«Быстрее, выше, сильнее»</a:t>
            </a:r>
            <a:endParaRPr lang="ru-RU" dirty="0">
              <a:ea typeface="Times New Roman"/>
            </a:endParaRPr>
          </a:p>
          <a:p>
            <a:pPr algn="ctr">
              <a:lnSpc>
                <a:spcPts val="20"/>
              </a:lnSpc>
              <a:spcAft>
                <a:spcPts val="0"/>
              </a:spcAft>
            </a:pPr>
            <a:r>
              <a:rPr lang="ru-RU" dirty="0">
                <a:ea typeface="Times New Roman"/>
              </a:rPr>
              <a:t> </a:t>
            </a:r>
          </a:p>
          <a:p>
            <a:pPr marR="127000" algn="ctr">
              <a:spcAft>
                <a:spcPts val="0"/>
              </a:spcAft>
            </a:pPr>
            <a:r>
              <a:rPr lang="ru-RU" b="1" i="1" dirty="0">
                <a:ea typeface="Times New Roman"/>
              </a:rPr>
              <a:t>для обучающихся </a:t>
            </a:r>
            <a:r>
              <a:rPr lang="ru-RU" i="1" dirty="0">
                <a:ea typeface="Times New Roman"/>
              </a:rPr>
              <a:t>6 </a:t>
            </a:r>
            <a:r>
              <a:rPr lang="ru-RU" b="1" i="1" dirty="0">
                <a:ea typeface="Times New Roman"/>
              </a:rPr>
              <a:t>классов</a:t>
            </a:r>
            <a:endParaRPr lang="ru-RU" dirty="0">
              <a:ea typeface="Times New Roman"/>
            </a:endParaRPr>
          </a:p>
          <a:p>
            <a:pPr algn="ctr">
              <a:lnSpc>
                <a:spcPts val="20"/>
              </a:lnSpc>
              <a:spcAft>
                <a:spcPts val="0"/>
              </a:spcAft>
            </a:pPr>
            <a:r>
              <a:rPr lang="ru-RU" dirty="0">
                <a:ea typeface="Times New Roman"/>
              </a:rPr>
              <a:t> 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84168" y="4437112"/>
            <a:ext cx="3384376" cy="1015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27000">
              <a:spcAft>
                <a:spcPts val="0"/>
              </a:spcAft>
            </a:pPr>
            <a:r>
              <a:rPr lang="ru-RU" sz="1400" b="1" dirty="0" smtClean="0">
                <a:ea typeface="Times New Roman"/>
              </a:rPr>
              <a:t>Разработала:</a:t>
            </a:r>
            <a:r>
              <a:rPr lang="ru-RU" sz="1400" dirty="0">
                <a:ea typeface="Times New Roman"/>
              </a:rPr>
              <a:t> </a:t>
            </a:r>
            <a:r>
              <a:rPr lang="ru-RU" sz="1400" i="1" dirty="0" smtClean="0">
                <a:ea typeface="Times New Roman"/>
              </a:rPr>
              <a:t>Дрожжина </a:t>
            </a:r>
            <a:r>
              <a:rPr lang="ru-RU" sz="1400" i="1" dirty="0">
                <a:ea typeface="Times New Roman"/>
              </a:rPr>
              <a:t>Е. П. </a:t>
            </a:r>
            <a:endParaRPr lang="ru-RU" sz="1400" i="1" dirty="0" smtClean="0">
              <a:ea typeface="Times New Roman"/>
            </a:endParaRPr>
          </a:p>
          <a:p>
            <a:pPr marR="127000">
              <a:spcAft>
                <a:spcPts val="0"/>
              </a:spcAft>
            </a:pPr>
            <a:r>
              <a:rPr lang="ru-RU" sz="1400" i="1" dirty="0" smtClean="0">
                <a:ea typeface="Times New Roman"/>
              </a:rPr>
              <a:t>учитель физической  культуры  ВКК</a:t>
            </a:r>
          </a:p>
          <a:p>
            <a:pPr marR="127000">
              <a:spcAft>
                <a:spcPts val="0"/>
              </a:spcAft>
            </a:pPr>
            <a:r>
              <a:rPr lang="ru-RU" sz="1400" i="1" dirty="0" smtClean="0">
                <a:ea typeface="Times New Roman"/>
              </a:rPr>
              <a:t>МБОУ «Хохольский  лицей»</a:t>
            </a:r>
            <a:endParaRPr lang="ru-RU" sz="1400" dirty="0">
              <a:ea typeface="Times New Roman"/>
            </a:endParaRPr>
          </a:p>
          <a:p>
            <a:pPr>
              <a:lnSpc>
                <a:spcPts val="15"/>
              </a:lnSpc>
              <a:spcAft>
                <a:spcPts val="0"/>
              </a:spcAft>
            </a:pPr>
            <a:r>
              <a:rPr lang="ru-RU" sz="1400" dirty="0">
                <a:ea typeface="Times New Roman"/>
              </a:rPr>
              <a:t> </a:t>
            </a:r>
          </a:p>
          <a:p>
            <a:pPr marL="4203700">
              <a:spcAft>
                <a:spcPts val="0"/>
              </a:spcAft>
            </a:pPr>
            <a:r>
              <a:rPr lang="ru-RU" dirty="0">
                <a:ea typeface="Times New Roman"/>
              </a:rPr>
              <a:t> 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45601" y="6340678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27000" algn="ctr">
              <a:spcAft>
                <a:spcPts val="0"/>
              </a:spcAft>
            </a:pPr>
            <a:r>
              <a:rPr lang="ru-RU" b="1" dirty="0">
                <a:ea typeface="Times New Roman"/>
              </a:rPr>
              <a:t>2021 г.</a:t>
            </a:r>
            <a:endParaRPr lang="ru-RU" dirty="0"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86606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55387"/>
            <a:ext cx="8784976" cy="6927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42900" algn="ctr">
              <a:spcBef>
                <a:spcPts val="600"/>
              </a:spcBef>
              <a:spcAft>
                <a:spcPts val="0"/>
              </a:spcAft>
            </a:pPr>
            <a:r>
              <a:rPr lang="ru-RU" sz="1300" b="1" dirty="0">
                <a:ea typeface="Times New Roman"/>
              </a:rPr>
              <a:t>ПОЯСНИТЕЛЬНАЯ ЗАПИСКА</a:t>
            </a:r>
            <a:endParaRPr lang="ru-RU" sz="1300" dirty="0">
              <a:ea typeface="Times New Roman"/>
            </a:endParaRPr>
          </a:p>
          <a:p>
            <a:pPr indent="342900" algn="just">
              <a:spcBef>
                <a:spcPts val="600"/>
              </a:spcBef>
              <a:spcAft>
                <a:spcPts val="0"/>
              </a:spcAft>
            </a:pPr>
            <a:r>
              <a:rPr lang="ru-RU" sz="1300" dirty="0">
                <a:ea typeface="Calibri"/>
              </a:rPr>
              <a:t> Рабочая программа  составлена на основании нормативных документов:</a:t>
            </a:r>
            <a:endParaRPr lang="ru-RU" sz="1300" dirty="0">
              <a:ea typeface="Times New Roman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1300" dirty="0">
                <a:ea typeface="Calibri"/>
                <a:cs typeface="Times New Roman"/>
              </a:rPr>
              <a:t>Федерального Закона «Об образовании в Российской Федерации» от 29.12.2012 №273-ФЗ.;</a:t>
            </a:r>
            <a:endParaRPr lang="ru-RU" sz="1300" dirty="0">
              <a:ea typeface="Times New Roman"/>
              <a:cs typeface="Times New Roman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ru-RU" sz="1300" dirty="0">
                <a:ea typeface="Calibri"/>
                <a:cs typeface="Times New Roman"/>
              </a:rPr>
              <a:t>Федерального Государственного образовательного стандарта среднего общего образования, утверждённого приказом № 413 от 17мая 2012г., с изменениями  </a:t>
            </a:r>
            <a:r>
              <a:rPr lang="ru-RU" sz="1300" dirty="0">
                <a:solidFill>
                  <a:srgbClr val="FF0000"/>
                </a:solidFill>
                <a:ea typeface="Calibri"/>
                <a:cs typeface="Times New Roman"/>
              </a:rPr>
              <a:t> </a:t>
            </a:r>
            <a:r>
              <a:rPr lang="ru-RU" sz="1300" dirty="0">
                <a:ea typeface="Calibri"/>
                <a:cs typeface="Times New Roman"/>
              </a:rPr>
              <a:t>     от 31.12. 2015 г. №1578;</a:t>
            </a:r>
            <a:endParaRPr lang="ru-RU" sz="1300" dirty="0">
              <a:ea typeface="Times New Roman"/>
              <a:cs typeface="Times New Roman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ru-RU" sz="1300" dirty="0">
                <a:ea typeface="Calibri"/>
                <a:cs typeface="Times New Roman"/>
              </a:rPr>
              <a:t>Федерального  перечня учебников, рекомендованных Министерством образования и науки Российской Федерации к использованию в образовательном процессе в общеобразовательных учреждениях;</a:t>
            </a:r>
            <a:endParaRPr lang="ru-RU" sz="1300" dirty="0">
              <a:ea typeface="Times New Roman"/>
              <a:cs typeface="Times New Roman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ru-RU" sz="1300" dirty="0">
                <a:ea typeface="Calibri"/>
                <a:cs typeface="Times New Roman"/>
              </a:rPr>
              <a:t>Основной образовательной программы среднего общего образования МБОУ «Хохольский лицей»;</a:t>
            </a:r>
            <a:endParaRPr lang="ru-RU" sz="1300" dirty="0">
              <a:ea typeface="Times New Roman"/>
              <a:cs typeface="Times New Roman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ru-RU" sz="1300" dirty="0">
                <a:ea typeface="Calibri"/>
                <a:cs typeface="Times New Roman"/>
              </a:rPr>
              <a:t>Учебного плана  МБОУ «Хохольский лицей»;</a:t>
            </a:r>
            <a:endParaRPr lang="ru-RU" sz="1300" dirty="0">
              <a:ea typeface="Times New Roman"/>
              <a:cs typeface="Times New Roman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ru-RU" sz="1300" dirty="0">
                <a:ea typeface="Calibri"/>
                <a:cs typeface="Times New Roman"/>
              </a:rPr>
              <a:t>Годового  календарного учебного графика</a:t>
            </a:r>
            <a:r>
              <a:rPr lang="ru-RU" sz="1300" dirty="0" smtClean="0">
                <a:ea typeface="Calibri"/>
                <a:cs typeface="Times New Roman"/>
              </a:rPr>
              <a:t>;</a:t>
            </a:r>
          </a:p>
          <a:p>
            <a:pPr marL="457200">
              <a:spcAft>
                <a:spcPts val="0"/>
              </a:spcAft>
            </a:pPr>
            <a:r>
              <a:rPr lang="ru-RU" sz="1300" b="1" dirty="0">
                <a:ea typeface="Times New Roman"/>
              </a:rPr>
              <a:t>Общие цели и задачи</a:t>
            </a:r>
            <a:r>
              <a:rPr lang="ru-RU" sz="1300" b="1" dirty="0" smtClean="0">
                <a:ea typeface="Times New Roman"/>
              </a:rPr>
              <a:t>:</a:t>
            </a:r>
            <a:endParaRPr lang="ru-RU" sz="1300" dirty="0">
              <a:ea typeface="Times New Roman"/>
            </a:endParaRPr>
          </a:p>
          <a:p>
            <a:pPr marL="457200">
              <a:spcAft>
                <a:spcPts val="0"/>
              </a:spcAft>
            </a:pPr>
            <a:r>
              <a:rPr lang="ru-RU" sz="1300" dirty="0">
                <a:ea typeface="Times New Roman"/>
              </a:rPr>
              <a:t>-формирование целостного представления об историческом развитии физической культуры и спорта в МБОУ «Хохольский лицей» за весь период его существования;</a:t>
            </a:r>
          </a:p>
          <a:p>
            <a:pPr marL="457200">
              <a:spcAft>
                <a:spcPts val="0"/>
              </a:spcAft>
            </a:pPr>
            <a:r>
              <a:rPr lang="ru-RU" sz="1300" dirty="0">
                <a:ea typeface="Times New Roman"/>
              </a:rPr>
              <a:t>-овладение знаниями об истории становления и развития физической культуры и спорта в МБОУ «Хохольский лицей»;</a:t>
            </a:r>
          </a:p>
          <a:p>
            <a:pPr marL="457200">
              <a:spcAft>
                <a:spcPts val="0"/>
              </a:spcAft>
            </a:pPr>
            <a:r>
              <a:rPr lang="ru-RU" sz="1300" dirty="0">
                <a:ea typeface="Times New Roman"/>
              </a:rPr>
              <a:t>-формирование способности к самовыражению, самореализации на примерах учащихся предыдущих поколений;</a:t>
            </a:r>
          </a:p>
          <a:p>
            <a:pPr marL="457200">
              <a:spcAft>
                <a:spcPts val="0"/>
              </a:spcAft>
            </a:pPr>
            <a:r>
              <a:rPr lang="ru-RU" sz="1300" dirty="0">
                <a:ea typeface="Times New Roman"/>
              </a:rPr>
              <a:t>- развитие у учащихся интеллектуальных способностей и умений самостоятельно овладевать историческими знаниями и применять их в различных ситуациях ;</a:t>
            </a:r>
          </a:p>
          <a:p>
            <a:pPr marL="457200">
              <a:spcAft>
                <a:spcPts val="0"/>
              </a:spcAft>
            </a:pPr>
            <a:r>
              <a:rPr lang="ru-RU" sz="1300" b="1" dirty="0">
                <a:ea typeface="Times New Roman"/>
              </a:rPr>
              <a:t> </a:t>
            </a:r>
            <a:endParaRPr lang="ru-RU" sz="1300" dirty="0">
              <a:ea typeface="Times New Roman"/>
            </a:endParaRPr>
          </a:p>
          <a:p>
            <a:pPr marL="457200" algn="just">
              <a:spcAft>
                <a:spcPts val="0"/>
              </a:spcAft>
            </a:pPr>
            <a:r>
              <a:rPr lang="ru-RU" sz="1300" b="1" dirty="0">
                <a:ea typeface="Times New Roman"/>
              </a:rPr>
              <a:t>Предметные планируемые результаты освоения учебного курса</a:t>
            </a:r>
            <a:endParaRPr lang="ru-RU" sz="1300" dirty="0">
              <a:ea typeface="Times New Roman"/>
            </a:endParaRPr>
          </a:p>
          <a:p>
            <a:pPr algn="just"/>
            <a:r>
              <a:rPr lang="ru-RU" sz="1300" b="1" dirty="0"/>
              <a:t>Выпускник научится:</a:t>
            </a:r>
            <a:endParaRPr lang="ru-RU" sz="1300" dirty="0"/>
          </a:p>
          <a:p>
            <a:pPr algn="just"/>
            <a:r>
              <a:rPr lang="ru-RU" sz="1300" dirty="0"/>
              <a:t>- самостоятельно и совместно в группах находить необходимую информацию, обрабатывать её и применять по необходимости в повседневной жизни.</a:t>
            </a:r>
          </a:p>
          <a:p>
            <a:pPr algn="just"/>
            <a:r>
              <a:rPr lang="ru-RU" sz="1300" dirty="0"/>
              <a:t>-в результате освоения курса учащийся будет готов представить свой проект.</a:t>
            </a:r>
          </a:p>
          <a:p>
            <a:pPr algn="just"/>
            <a:r>
              <a:rPr lang="ru-RU" sz="1300" b="1" dirty="0"/>
              <a:t> </a:t>
            </a:r>
            <a:endParaRPr lang="ru-RU" sz="1300" dirty="0"/>
          </a:p>
          <a:p>
            <a:pPr algn="just"/>
            <a:r>
              <a:rPr lang="ru-RU" sz="1300" b="1" dirty="0"/>
              <a:t>Выпускник получит возможность научится :</a:t>
            </a:r>
            <a:endParaRPr lang="ru-RU" sz="1300" dirty="0"/>
          </a:p>
          <a:p>
            <a:pPr algn="just"/>
            <a:r>
              <a:rPr lang="ru-RU" sz="1300" dirty="0"/>
              <a:t>-использовать приобретенные знания и умения в практической деятельности и повседневной жизни</a:t>
            </a:r>
            <a:r>
              <a:rPr lang="ru-RU" sz="1200" dirty="0"/>
              <a:t>.</a:t>
            </a:r>
          </a:p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  <a:buFont typeface="+mj-lt"/>
              <a:buAutoNum type="arabicPeriod"/>
            </a:pPr>
            <a:endParaRPr lang="ru-RU" sz="1000" dirty="0"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42470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260648"/>
            <a:ext cx="9036496" cy="558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200"/>
              </a:spcBef>
              <a:spcAft>
                <a:spcPts val="300"/>
              </a:spcAft>
            </a:pPr>
            <a:r>
              <a:rPr lang="x-none" sz="2000" b="1" i="1">
                <a:solidFill>
                  <a:prstClr val="white"/>
                </a:solidFill>
                <a:latin typeface="Times New Roman"/>
                <a:ea typeface="Times New Roman"/>
              </a:rPr>
              <a:t>Содержание </a:t>
            </a:r>
            <a:r>
              <a:rPr lang="ru-RU" sz="2000" b="1" i="1" dirty="0">
                <a:solidFill>
                  <a:prstClr val="white"/>
                </a:solidFill>
                <a:ea typeface="Times New Roman"/>
              </a:rPr>
              <a:t>учебного курса</a:t>
            </a:r>
            <a:r>
              <a:rPr lang="ru-RU" sz="2000" b="1" i="1" dirty="0" smtClean="0">
                <a:solidFill>
                  <a:prstClr val="white"/>
                </a:solidFill>
                <a:ea typeface="Times New Roman"/>
              </a:rPr>
              <a:t>.</a:t>
            </a:r>
          </a:p>
          <a:p>
            <a:pPr lvl="0" algn="ctr">
              <a:spcBef>
                <a:spcPts val="1200"/>
              </a:spcBef>
              <a:spcAft>
                <a:spcPts val="300"/>
              </a:spcAft>
            </a:pPr>
            <a:endParaRPr lang="ru-RU" b="1" dirty="0">
              <a:solidFill>
                <a:prstClr val="white"/>
              </a:solidFill>
              <a:ea typeface="Times New Roman"/>
            </a:endParaRPr>
          </a:p>
          <a:p>
            <a:pPr marL="457200" lvl="0" algn="just"/>
            <a:r>
              <a:rPr lang="ru-RU" b="1" dirty="0">
                <a:solidFill>
                  <a:prstClr val="white"/>
                </a:solidFill>
                <a:ea typeface="Calibri"/>
              </a:rPr>
              <a:t>Занятие1.Вводное занятие</a:t>
            </a:r>
            <a:r>
              <a:rPr lang="ru-RU" b="1" dirty="0" smtClean="0">
                <a:solidFill>
                  <a:prstClr val="white"/>
                </a:solidFill>
                <a:ea typeface="Calibri"/>
              </a:rPr>
              <a:t>. Деление на группы . Распределение дорожных карт по группам. Распределение обязанностей внутри групп. Обсуждение  конечного продукта.</a:t>
            </a:r>
          </a:p>
          <a:p>
            <a:pPr marL="457200" lvl="0" algn="just"/>
            <a:endParaRPr lang="ru-RU" dirty="0">
              <a:solidFill>
                <a:prstClr val="white"/>
              </a:solidFill>
              <a:ea typeface="Times New Roman"/>
            </a:endParaRPr>
          </a:p>
          <a:p>
            <a:pPr marL="457200" lvl="0" algn="just"/>
            <a:r>
              <a:rPr lang="ru-RU" b="1" dirty="0">
                <a:solidFill>
                  <a:prstClr val="white"/>
                </a:solidFill>
                <a:ea typeface="Calibri"/>
              </a:rPr>
              <a:t>Занятие2. Сбор информации у 5 классов</a:t>
            </a:r>
            <a:r>
              <a:rPr lang="ru-RU" b="1" dirty="0" smtClean="0">
                <a:solidFill>
                  <a:prstClr val="white"/>
                </a:solidFill>
                <a:ea typeface="Calibri"/>
              </a:rPr>
              <a:t>.</a:t>
            </a:r>
          </a:p>
          <a:p>
            <a:pPr marL="457200" lvl="0" algn="just"/>
            <a:endParaRPr lang="ru-RU" dirty="0">
              <a:solidFill>
                <a:prstClr val="white"/>
              </a:solidFill>
              <a:ea typeface="Times New Roman"/>
            </a:endParaRPr>
          </a:p>
          <a:p>
            <a:pPr marL="457200" lvl="0" algn="just"/>
            <a:r>
              <a:rPr lang="ru-RU" b="1" dirty="0">
                <a:solidFill>
                  <a:prstClr val="white"/>
                </a:solidFill>
                <a:ea typeface="Calibri"/>
              </a:rPr>
              <a:t>Занятие3 Сбор информации у 6 классов</a:t>
            </a:r>
            <a:r>
              <a:rPr lang="ru-RU" b="1" dirty="0" smtClean="0">
                <a:solidFill>
                  <a:prstClr val="white"/>
                </a:solidFill>
                <a:ea typeface="Calibri"/>
              </a:rPr>
              <a:t>.</a:t>
            </a:r>
          </a:p>
          <a:p>
            <a:pPr marL="457200" lvl="0" algn="just"/>
            <a:endParaRPr lang="ru-RU" dirty="0">
              <a:solidFill>
                <a:prstClr val="white"/>
              </a:solidFill>
              <a:ea typeface="Times New Roman"/>
            </a:endParaRPr>
          </a:p>
          <a:p>
            <a:pPr marL="457200" lvl="0" algn="just"/>
            <a:r>
              <a:rPr lang="ru-RU" b="1" dirty="0">
                <a:solidFill>
                  <a:prstClr val="white"/>
                </a:solidFill>
                <a:ea typeface="Calibri"/>
              </a:rPr>
              <a:t>Занятие4 Сбор информации у 7 классов</a:t>
            </a:r>
            <a:r>
              <a:rPr lang="ru-RU" b="1" dirty="0" smtClean="0">
                <a:solidFill>
                  <a:prstClr val="white"/>
                </a:solidFill>
                <a:ea typeface="Calibri"/>
              </a:rPr>
              <a:t>.</a:t>
            </a:r>
          </a:p>
          <a:p>
            <a:pPr marL="457200" lvl="0" algn="just"/>
            <a:endParaRPr lang="ru-RU" dirty="0">
              <a:solidFill>
                <a:prstClr val="white"/>
              </a:solidFill>
              <a:ea typeface="Times New Roman"/>
            </a:endParaRPr>
          </a:p>
          <a:p>
            <a:pPr marL="457200" lvl="0" algn="just"/>
            <a:r>
              <a:rPr lang="ru-RU" b="1" dirty="0">
                <a:solidFill>
                  <a:prstClr val="white"/>
                </a:solidFill>
                <a:ea typeface="Calibri"/>
              </a:rPr>
              <a:t>Занятие5 Сбор информации у 8 классов</a:t>
            </a:r>
            <a:r>
              <a:rPr lang="ru-RU" b="1" dirty="0" smtClean="0">
                <a:solidFill>
                  <a:prstClr val="white"/>
                </a:solidFill>
                <a:ea typeface="Calibri"/>
              </a:rPr>
              <a:t>.</a:t>
            </a:r>
          </a:p>
          <a:p>
            <a:pPr marL="457200" lvl="0" algn="just"/>
            <a:endParaRPr lang="ru-RU" dirty="0">
              <a:solidFill>
                <a:prstClr val="white"/>
              </a:solidFill>
              <a:ea typeface="Times New Roman"/>
            </a:endParaRPr>
          </a:p>
          <a:p>
            <a:pPr marL="457200" lvl="0" algn="just"/>
            <a:r>
              <a:rPr lang="ru-RU" b="1" dirty="0">
                <a:solidFill>
                  <a:prstClr val="white"/>
                </a:solidFill>
                <a:ea typeface="Calibri"/>
              </a:rPr>
              <a:t>Занятие6 Сбор информации у 9 классов</a:t>
            </a:r>
            <a:r>
              <a:rPr lang="ru-RU" b="1" dirty="0" smtClean="0">
                <a:solidFill>
                  <a:prstClr val="white"/>
                </a:solidFill>
                <a:ea typeface="Calibri"/>
              </a:rPr>
              <a:t>.</a:t>
            </a:r>
          </a:p>
          <a:p>
            <a:pPr marL="457200" lvl="0" algn="just"/>
            <a:endParaRPr lang="ru-RU" dirty="0">
              <a:solidFill>
                <a:prstClr val="white"/>
              </a:solidFill>
              <a:ea typeface="Times New Roman"/>
            </a:endParaRPr>
          </a:p>
          <a:p>
            <a:pPr marL="457200" lvl="0" algn="just"/>
            <a:r>
              <a:rPr lang="ru-RU" b="1" dirty="0">
                <a:solidFill>
                  <a:prstClr val="white"/>
                </a:solidFill>
                <a:ea typeface="Calibri"/>
              </a:rPr>
              <a:t>Занятие7 Формирование итогового продукта</a:t>
            </a:r>
            <a:r>
              <a:rPr lang="ru-RU" b="1" dirty="0" smtClean="0">
                <a:solidFill>
                  <a:prstClr val="white"/>
                </a:solidFill>
                <a:ea typeface="Calibri"/>
              </a:rPr>
              <a:t>.</a:t>
            </a:r>
          </a:p>
          <a:p>
            <a:pPr marL="457200" lvl="0" algn="just"/>
            <a:endParaRPr lang="ru-RU" dirty="0">
              <a:solidFill>
                <a:prstClr val="white"/>
              </a:solidFill>
              <a:ea typeface="Times New Roman"/>
            </a:endParaRPr>
          </a:p>
          <a:p>
            <a:pPr marL="457200" lvl="0" algn="just"/>
            <a:r>
              <a:rPr lang="ru-RU" b="1" dirty="0">
                <a:solidFill>
                  <a:prstClr val="white"/>
                </a:solidFill>
                <a:ea typeface="Calibri"/>
              </a:rPr>
              <a:t>Занятие8. Итоговое занятие. Защита проекта.</a:t>
            </a:r>
          </a:p>
        </p:txBody>
      </p:sp>
    </p:spTree>
    <p:extLst>
      <p:ext uri="{BB962C8B-B14F-4D97-AF65-F5344CB8AC3E}">
        <p14:creationId xmlns:p14="http://schemas.microsoft.com/office/powerpoint/2010/main" val="3130883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66684"/>
            <a:ext cx="80648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algn="just"/>
            <a:endParaRPr lang="ru-RU" dirty="0">
              <a:solidFill>
                <a:prstClr val="white"/>
              </a:solidFill>
              <a:ea typeface="Times New Roman"/>
            </a:endParaRPr>
          </a:p>
          <a:p>
            <a:pPr algn="ctr"/>
            <a:r>
              <a:rPr lang="ru-RU" b="1" dirty="0">
                <a:solidFill>
                  <a:prstClr val="white"/>
                </a:solidFill>
                <a:ea typeface="Calibri"/>
              </a:rPr>
              <a:t> </a:t>
            </a:r>
            <a:r>
              <a:rPr lang="ru-RU" b="1" dirty="0">
                <a:solidFill>
                  <a:prstClr val="white"/>
                </a:solidFill>
                <a:ea typeface="Times New Roman"/>
              </a:rPr>
              <a:t>Тематическое планирование</a:t>
            </a:r>
            <a:endParaRPr lang="ru-RU" dirty="0">
              <a:solidFill>
                <a:prstClr val="white"/>
              </a:solidFill>
              <a:ea typeface="Times New Roman"/>
            </a:endParaRPr>
          </a:p>
          <a:p>
            <a:pPr marL="457200" algn="just"/>
            <a:endParaRPr lang="ru-RU" dirty="0" smtClean="0">
              <a:solidFill>
                <a:prstClr val="white"/>
              </a:solidFill>
              <a:ea typeface="Times New Roman"/>
            </a:endParaRPr>
          </a:p>
          <a:p>
            <a:pPr marL="457200" algn="just"/>
            <a:endParaRPr lang="ru-RU" dirty="0">
              <a:solidFill>
                <a:prstClr val="white"/>
              </a:solidFill>
              <a:ea typeface="Times New Roman"/>
            </a:endParaRPr>
          </a:p>
          <a:p>
            <a:pPr marL="457200" algn="just"/>
            <a:endParaRPr lang="ru-RU" dirty="0" smtClean="0">
              <a:solidFill>
                <a:prstClr val="white"/>
              </a:solidFill>
              <a:ea typeface="Times New Roman"/>
            </a:endParaRPr>
          </a:p>
          <a:p>
            <a:pPr marL="457200" algn="just"/>
            <a:endParaRPr lang="ru-RU" dirty="0">
              <a:solidFill>
                <a:prstClr val="white"/>
              </a:solidFill>
              <a:ea typeface="Times New Roman"/>
            </a:endParaRPr>
          </a:p>
          <a:p>
            <a:pPr marL="457200" algn="just"/>
            <a:endParaRPr lang="ru-RU" dirty="0" smtClean="0">
              <a:solidFill>
                <a:prstClr val="white"/>
              </a:solidFill>
              <a:ea typeface="Times New Roman"/>
            </a:endParaRPr>
          </a:p>
          <a:p>
            <a:pPr marL="457200" algn="just"/>
            <a:endParaRPr lang="ru-RU" dirty="0">
              <a:solidFill>
                <a:prstClr val="white"/>
              </a:solidFill>
              <a:ea typeface="Times New Roman"/>
            </a:endParaRPr>
          </a:p>
          <a:p>
            <a:pPr marL="457200" algn="just"/>
            <a:endParaRPr lang="ru-RU" dirty="0" smtClean="0">
              <a:solidFill>
                <a:prstClr val="white"/>
              </a:solidFill>
              <a:ea typeface="Times New Roman"/>
            </a:endParaRPr>
          </a:p>
          <a:p>
            <a:pPr marL="457200" algn="just"/>
            <a:endParaRPr lang="ru-RU" dirty="0">
              <a:solidFill>
                <a:prstClr val="white"/>
              </a:solidFill>
              <a:ea typeface="Times New Roman"/>
            </a:endParaRPr>
          </a:p>
          <a:p>
            <a:pPr marL="457200" algn="just"/>
            <a:endParaRPr lang="ru-RU" dirty="0" smtClean="0">
              <a:solidFill>
                <a:prstClr val="white"/>
              </a:solidFill>
              <a:ea typeface="Times New Roman"/>
            </a:endParaRPr>
          </a:p>
          <a:p>
            <a:pPr marL="457200" algn="just"/>
            <a:endParaRPr lang="ru-RU" dirty="0">
              <a:solidFill>
                <a:prstClr val="white"/>
              </a:solidFill>
              <a:ea typeface="Times New Roman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827866"/>
              </p:ext>
            </p:extLst>
          </p:nvPr>
        </p:nvGraphicFramePr>
        <p:xfrm>
          <a:off x="179512" y="1340768"/>
          <a:ext cx="8686684" cy="3485470"/>
        </p:xfrm>
        <a:graphic>
          <a:graphicData uri="http://schemas.openxmlformats.org/drawingml/2006/table">
            <a:tbl>
              <a:tblPr firstRow="1" firstCol="1" bandRow="1"/>
              <a:tblGrid>
                <a:gridCol w="1355123"/>
                <a:gridCol w="5989692"/>
                <a:gridCol w="1341869"/>
              </a:tblGrid>
              <a:tr h="498430"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1700" b="1" dirty="0">
                          <a:effectLst/>
                          <a:latin typeface="Times New Roman"/>
                          <a:ea typeface="Times New Roman"/>
                        </a:rPr>
                        <a:t>№ урока</a:t>
                      </a:r>
                      <a:endParaRPr lang="ru-RU" sz="17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Тема занятия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700" b="1" dirty="0">
                          <a:effectLst/>
                          <a:latin typeface="Times New Roman"/>
                          <a:ea typeface="Times New Roman"/>
                        </a:rPr>
                        <a:t>Кол-во часов</a:t>
                      </a:r>
                      <a:endParaRPr lang="ru-RU" sz="17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556"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  <a:tabLst>
                          <a:tab pos="447675" algn="l"/>
                        </a:tabLst>
                      </a:pPr>
                      <a:r>
                        <a:rPr lang="ru-RU" sz="17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Введение в курс. Цели и задачи. Распределение дорожных карт по группам.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277"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Сбор информации у 5 классов.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277"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Сбор информации у 6 классов.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277"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Сбор информации у 7 классов.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277"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Сбор информации у 8 классов.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277"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Сбор информации у 9 классов.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277"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/>
                          <a:ea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Формирование итогового </a:t>
                      </a:r>
                      <a:r>
                        <a:rPr lang="ru-RU" sz="1800" smtClean="0">
                          <a:effectLst/>
                          <a:latin typeface="Times New Roman"/>
                          <a:ea typeface="Times New Roman"/>
                        </a:rPr>
                        <a:t>продукта</a:t>
                      </a:r>
                      <a:r>
                        <a:rPr lang="ru-RU" sz="1800" baseline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endParaRPr lang="ru-RU" sz="180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277"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Итоговое занятие. Защита проекта.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430"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7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Итого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/>
                          <a:ea typeface="Times New Roman"/>
                        </a:rPr>
                        <a:t>8часов</a:t>
                      </a:r>
                      <a:endParaRPr lang="ru-RU" sz="17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3808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DCIM\Camera\IMG_20211109_10565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3874"/>
            <a:ext cx="5364088" cy="406319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D:\DCIM\Camera\IMG_20211108_11494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996953"/>
            <a:ext cx="5405102" cy="385041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5580112" y="476672"/>
            <a:ext cx="33123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/>
              <a:t>Работа над проектами.</a:t>
            </a:r>
            <a:endParaRPr lang="ru-RU" sz="4000" b="1" i="1" dirty="0"/>
          </a:p>
        </p:txBody>
      </p:sp>
    </p:spTree>
    <p:extLst>
      <p:ext uri="{BB962C8B-B14F-4D97-AF65-F5344CB8AC3E}">
        <p14:creationId xmlns:p14="http://schemas.microsoft.com/office/powerpoint/2010/main" val="4017094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:\DCIM\Camera\IMG_20211108_11482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5254" y="2949932"/>
            <a:ext cx="4862102" cy="390806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D:\DCIM\Camera\IMG_20211108_11484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860032" cy="382702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4860032" y="548680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/>
              <a:t>Защита проектов.</a:t>
            </a:r>
            <a:endParaRPr lang="ru-RU" sz="3600" b="1" i="1" dirty="0"/>
          </a:p>
        </p:txBody>
      </p:sp>
      <p:pic>
        <p:nvPicPr>
          <p:cNvPr id="6" name="Рисунок 5" descr="D:\DCIM\Camera\IMG_20211109_10562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073" y="2949932"/>
            <a:ext cx="4860031" cy="39080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51432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636912"/>
            <a:ext cx="87849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i="1" dirty="0" smtClean="0"/>
              <a:t>Спасибо за внимание!</a:t>
            </a:r>
            <a:endParaRPr lang="ru-RU" sz="6600" b="1" i="1" dirty="0"/>
          </a:p>
        </p:txBody>
      </p:sp>
    </p:spTree>
    <p:extLst>
      <p:ext uri="{BB962C8B-B14F-4D97-AF65-F5344CB8AC3E}">
        <p14:creationId xmlns:p14="http://schemas.microsoft.com/office/powerpoint/2010/main" val="37560167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143</TotalTime>
  <Words>408</Words>
  <Application>Microsoft Office PowerPoint</Application>
  <PresentationFormat>Экран (4:3)</PresentationFormat>
  <Paragraphs>98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Учебный курс по предмету физическая культура «Быстрее, выше, сильнее»</dc:title>
  <dc:creator>user</dc:creator>
  <cp:lastModifiedBy>user</cp:lastModifiedBy>
  <cp:revision>27</cp:revision>
  <dcterms:created xsi:type="dcterms:W3CDTF">2021-10-31T09:25:40Z</dcterms:created>
  <dcterms:modified xsi:type="dcterms:W3CDTF">2021-12-12T14:21:08Z</dcterms:modified>
</cp:coreProperties>
</file>