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92" r:id="rId3"/>
    <p:sldId id="274" r:id="rId4"/>
    <p:sldId id="293" r:id="rId5"/>
    <p:sldId id="275" r:id="rId6"/>
    <p:sldId id="294" r:id="rId7"/>
    <p:sldId id="295" r:id="rId8"/>
    <p:sldId id="285" r:id="rId9"/>
    <p:sldId id="276" r:id="rId10"/>
    <p:sldId id="277" r:id="rId11"/>
    <p:sldId id="279" r:id="rId12"/>
    <p:sldId id="280" r:id="rId13"/>
    <p:sldId id="288" r:id="rId14"/>
    <p:sldId id="296" r:id="rId15"/>
    <p:sldId id="281" r:id="rId16"/>
    <p:sldId id="257" r:id="rId17"/>
    <p:sldId id="289" r:id="rId18"/>
    <p:sldId id="283" r:id="rId19"/>
    <p:sldId id="270" r:id="rId20"/>
    <p:sldId id="271" r:id="rId21"/>
    <p:sldId id="290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1930C-3274-4934-B31C-C23E5019B582}" type="datetimeFigureOut">
              <a:rPr lang="ru-RU" smtClean="0"/>
              <a:t>19.06.2024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8C580-6C87-4B12-9C58-9CB1B7D0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17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ОГЭ по английскому языку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 2024 году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Устная часть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09120"/>
            <a:ext cx="6400800" cy="1752600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chemeClr val="bg1"/>
                </a:solidFill>
              </a:rPr>
              <a:t>Главатских</a:t>
            </a:r>
            <a:r>
              <a:rPr lang="ru-RU" dirty="0" smtClean="0">
                <a:solidFill>
                  <a:schemeClr val="bg1"/>
                </a:solidFill>
              </a:rPr>
              <a:t> А.Н.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ГБОУ Гимназия 405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2534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текста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дифференцировать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правильно произносить: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краткие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гласные: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[ɑː] –[ʌ], [iː] –[ɪ]; [ɔː] –[ɒ]; [u:] –[u]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[ɔː] и [ɜː] (</a:t>
            </a:r>
            <a:r>
              <a:rPr lang="en-US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walk–work; </a:t>
            </a:r>
            <a:r>
              <a:rPr lang="en-US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form–fir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</a:p>
          <a:p>
            <a:pPr lvl="0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имеющие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«немые»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</a:t>
            </a:r>
            <a:r>
              <a:rPr lang="en-US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though )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замещать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межзубные [ ð ]/ [ θ ]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фрикативными [z]/[s] (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sink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оглушать/озвончать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]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[z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s]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владеть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связующим r»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linking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r), т.е. озвучивать конечную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r/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 перед гласной, если с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гласной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следующее слово (например,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читать 2 форму неправильных глаголов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читать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числительные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годы, даты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пропускать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и строчки;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дочитывать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добавлять звуков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нет в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 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" y="0"/>
            <a:ext cx="8964487" cy="630932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 вслух участник ОГЭ должен </a:t>
            </a:r>
            <a:r>
              <a:rPr lang="ru-RU" sz="9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продемонстрировать 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навыки </a:t>
            </a:r>
            <a:r>
              <a:rPr lang="ru-R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интонации 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(их отсутствие ведет к снижению оценки): </a:t>
            </a:r>
            <a:endParaRPr lang="ru-RU" sz="9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9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расстановка 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пауз 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правильное деление текста на смысловые группы (отрезки), с помощью пауз, варьирующихся по длине (более короткие внутри предложения, более длинные в конце предложения); </a:t>
            </a:r>
          </a:p>
          <a:p>
            <a:pPr>
              <a:lnSpc>
                <a:spcPct val="120000"/>
              </a:lnSpc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расстановка 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фразового ударения – 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ударных и неударных слов в зависимости от характера слов (служебные и знаменательные части речи); </a:t>
            </a:r>
          </a:p>
          <a:p>
            <a:pPr>
              <a:lnSpc>
                <a:spcPct val="120000"/>
              </a:lnSpc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нисходящим тоном для законченной смысловой группы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lnSpc>
                <a:spcPct val="120000"/>
              </a:lnSpc>
            </a:pP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9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восходящим тоном для оформления незаконченной группы, в том числе в случае перечисления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" y="332656"/>
            <a:ext cx="9144000" cy="6264695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400" i="1" dirty="0" smtClean="0"/>
              <a:t>Возможные ошибки</a:t>
            </a:r>
            <a:endParaRPr lang="ru-RU" sz="2400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Though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most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people believe that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the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tomato is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vegetable,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this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plant is actually a fruit.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Tomato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is a fruit because it has seeds inside like apples, oranges, lemons, and all other types of fruit. The tomato comes from Central and South America. When tomatoes were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brought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to England, people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thought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that they were poisonous and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refused to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eat them. Only in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1820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Robert Johnson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proved that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tomatoes were absolutely safe and would not affect people’s health. He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ate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a basket of tomatoes in public. Nowadays, the tomato is widely used in all types of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food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There are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many different kinds of tomatoes – over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7,500!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They differ in size, shape, 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colour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and taste.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84784"/>
            <a:ext cx="896448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задание 2 </a:t>
            </a: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участие в условном диалоге-расспросе: сообщение запрашиваемой информации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Телефонный 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по определенной теме. Ответ на 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 заданных вопросов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умения диалогической речи: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 сообщать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запрашиваемую информацию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отвечая на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разных видов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 выражать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 мнение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отношение к теме обсуждения;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 точно и правильно употреблять языковые средства оформления высказывания.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на каждый вопрос оценивается по шкале 0–1 баллов.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897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r>
              <a:rPr lang="en-US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ответ на заданный вопрос</a:t>
            </a:r>
          </a:p>
          <a:p>
            <a:pPr marL="342900" indent="-342900">
              <a:buFontTx/>
              <a:buChar char="-"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и сказуемое должны согласовываться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засчитываются: 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в виде слова или словосочетания, 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неполного предложения 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эллиптические конструкции типа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Sure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продолжения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отвечать односложно и начинать предложение со слова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ru-RU" sz="2400" dirty="0">
                <a:solidFill>
                  <a:schemeClr val="bg1"/>
                </a:solidFill>
                <a:latin typeface="Roboto"/>
              </a:rPr>
              <a:t> 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764704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ОГЭ 2023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What is your </a:t>
            </a:r>
            <a:r>
              <a:rPr lang="en-US" sz="3200" dirty="0" err="1" smtClean="0">
                <a:solidFill>
                  <a:schemeClr val="bg1"/>
                </a:solidFill>
              </a:rPr>
              <a:t>favourite</a:t>
            </a:r>
            <a:r>
              <a:rPr lang="en-US" sz="3200" dirty="0" smtClean="0">
                <a:solidFill>
                  <a:schemeClr val="bg1"/>
                </a:solidFill>
              </a:rPr>
              <a:t> season?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Where do you usually spend your summer holiday?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What do you like to do during your winter holiday?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How often do you and your family travel?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What type of transport do you find the most convenient? Why?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What place in your country would you recommend a foreign tourist visit? Why?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84784"/>
            <a:ext cx="896448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задание 3 </a:t>
            </a: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создание тематического монологического высказывания с опорой на вербальную ситуацию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117693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критерия:   коммуникативная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организация высказывания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языковое оформление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 максимально оценивается в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балла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Даны ответы на </a:t>
            </a: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четыре вопроса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10-12 предложениях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самый важный, поскольку если по этому критерию учащийся получает 0 баллов, все задание оценивается в ноль баллов.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это вступительная и заключительная фразы, средства логической связи.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балла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Языковое оформление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грамматическая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лексическая сторона речи. Максимальный балл здесь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все задание максимум оценивается в </a:t>
            </a: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баллов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You are going to give a talk about school life. You will have to start in 1.5 minutes and speak for not more than 2 minutes (10–12 sentences).</a:t>
            </a:r>
            <a:br>
              <a:rPr lang="en-US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3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Remember to say:</a:t>
            </a:r>
            <a:endParaRPr lang="ru-RU" sz="3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What your weekday is like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What you like about your school most of all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Whether you prefer classroom learning or online learning and why?</a:t>
            </a:r>
          </a:p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What your attitude to your school life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Документы, определяющие назначение и содержание КИМ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05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00B0F0"/>
                </a:solidFill>
              </a:rPr>
              <a:t>1.</a:t>
            </a:r>
            <a:r>
              <a:rPr lang="en-US" sz="5300" b="1" dirty="0" smtClean="0">
                <a:solidFill>
                  <a:srgbClr val="00B0F0"/>
                </a:solidFill>
              </a:rPr>
              <a:t>What your weekday is like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Weekday       weekend (</a:t>
            </a:r>
            <a:r>
              <a:rPr lang="ru-RU" dirty="0" smtClean="0">
                <a:solidFill>
                  <a:schemeClr val="bg1"/>
                </a:solidFill>
              </a:rPr>
              <a:t>описывали выходной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Нужно внимательно читать слова!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Не равно 3"/>
          <p:cNvSpPr/>
          <p:nvPr/>
        </p:nvSpPr>
        <p:spPr>
          <a:xfrm>
            <a:off x="2411760" y="2348880"/>
            <a:ext cx="576064" cy="360040"/>
          </a:xfrm>
          <a:prstGeom prst="mathNotEqua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" y="260648"/>
            <a:ext cx="8964488" cy="61926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bg1"/>
                </a:solidFill>
              </a:rPr>
              <a:t>Монологическое высказывание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свое высказывание со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указывая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Стройте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 в соответствии с предложенным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ом, для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обеспечить логичность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средства логической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Предлагайте развернутую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аргументацию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(2-3 аргумента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пункт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избыточную информацию, не относящуюся к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 высказывания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Отвечайте на поставленные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использовать слишком сложные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конструкции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4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tips</a:t>
            </a:r>
            <a:endParaRPr lang="ru-RU" sz="2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пункте плана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не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двух-трех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предложений  ( необходи­мый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высказывания, а ваш ответ будет достаточно распространённым, полным и точным.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требует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раз­вёрнутой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Linkers (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простые, универсальные 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besides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moreover</a:t>
            </a: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четвёртом пункте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вводные конструкции как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opinion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mind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сказать прямо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attitude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smth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слова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выражения из самого задания (за это не снижаются баллы). Это позволит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пункты плана правильно, не прилагая дополнительных усилий.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0" y="0"/>
            <a:ext cx="8748464" cy="685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ОГЭ проводится в соответствии с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Федеральным законом «Об образовании в Российской Федерации»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от 29.12.2012 № 273-ФЗ и Порядком проведения государственной итоговой аттестации по образовательным программам основного общего образования, утверждённым приказом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Минпросвещения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России и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Рособрнадзора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от 07.11.2018 № 189/1513.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Содержание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КИМ определяется на основе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Федерального государственного образовательного стандарта основного общего образования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(приказ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Минобрнауки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России от 17.12.2010 № 1897) с учётом Примерной основной образовательной программы основного общего образования (одобрена решением Федерального учебно-методического объединения по общему образованию (протокол от 08.04.2015 № 1/15)).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В КИМ обеспечена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преемственность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проверяемого содержания с Федеральным компонентом государственного образовательного стандарта основного общего образования по иностранному языку 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приказ Минобразования России от 05.03.2004 № 1089 «Об утверждении Федерального компонента государственных образовательных стандартов начального общего, основного общего и среднего (полного) общего образования»).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1000"/>
              </a:spcBef>
              <a:buNone/>
            </a:pPr>
            <a:r>
              <a:rPr lang="ru-RU" sz="5400" b="1" dirty="0">
                <a:solidFill>
                  <a:schemeClr val="bg1"/>
                </a:solidFill>
              </a:rPr>
              <a:t>Изменения в КИМ 2024 года по сравнению с 2023 годом</a:t>
            </a:r>
          </a:p>
        </p:txBody>
      </p:sp>
    </p:spTree>
    <p:extLst>
      <p:ext uri="{BB962C8B-B14F-4D97-AF65-F5344CB8AC3E}">
        <p14:creationId xmlns:p14="http://schemas.microsoft.com/office/powerpoint/2010/main" val="152810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5016" cy="733021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4000" b="1" dirty="0" smtClean="0">
                <a:solidFill>
                  <a:schemeClr val="accent6"/>
                </a:solidFill>
              </a:rPr>
              <a:t>Изменения структуры и содержания КИМ по </a:t>
            </a:r>
            <a:r>
              <a:rPr lang="ru-RU" sz="4000" b="1" dirty="0">
                <a:solidFill>
                  <a:schemeClr val="accent6"/>
                </a:solidFill>
              </a:rPr>
              <a:t>сравнению с 2023 годом</a:t>
            </a:r>
            <a:r>
              <a:rPr lang="ru-RU" sz="4000" b="1" dirty="0" smtClean="0">
                <a:solidFill>
                  <a:schemeClr val="accent6"/>
                </a:solidFill>
              </a:rPr>
              <a:t> </a:t>
            </a:r>
            <a:r>
              <a:rPr lang="ru-RU" sz="4000" b="1" dirty="0" smtClean="0">
                <a:solidFill>
                  <a:srgbClr val="00B0F0"/>
                </a:solidFill>
              </a:rPr>
              <a:t>отсутствуют.</a:t>
            </a: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задания традиционно будут составлены на «британском английском», и ответы необходимо будет давать на </a:t>
            </a:r>
            <a:endParaRPr lang="ru-RU" sz="4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британском»  </a:t>
            </a:r>
            <a:r>
              <a:rPr lang="ru-RU" sz="4400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«американском»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варианте языка</a:t>
            </a:r>
          </a:p>
          <a:p>
            <a:pPr lvl="0">
              <a:spcBef>
                <a:spcPts val="1000"/>
              </a:spcBef>
              <a:spcAft>
                <a:spcPts val="200"/>
              </a:spcAft>
            </a:pP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000"/>
              </a:spcBef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spcBef>
                <a:spcPts val="1000"/>
              </a:spcBef>
              <a:buNone/>
            </a:pPr>
            <a:r>
              <a:rPr lang="ru-RU" sz="5400" b="1" dirty="0" smtClean="0">
                <a:solidFill>
                  <a:schemeClr val="bg1"/>
                </a:solidFill>
              </a:rPr>
              <a:t>Содержание КИМ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970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5016" cy="575542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spcAft>
                <a:spcPts val="200"/>
              </a:spcAft>
            </a:pP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Время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выполнения устной части работы –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15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минут.</a:t>
            </a:r>
          </a:p>
          <a:p>
            <a:pPr lvl="0">
              <a:spcBef>
                <a:spcPts val="1000"/>
              </a:spcBef>
              <a:spcAft>
                <a:spcPts val="200"/>
              </a:spcAft>
            </a:pP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)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задание 1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чтение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вслух небольшого научно-популярного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текста; </a:t>
            </a:r>
          </a:p>
          <a:p>
            <a:pPr marL="384048" lvl="0" indent="-384048"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marL="384048" lvl="0" indent="-384048"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2)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задание 2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– участие в условном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диалоге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-расспросе: сообщение запрашиваемой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информации;</a:t>
            </a:r>
          </a:p>
          <a:p>
            <a:pPr marL="384048" lvl="0" indent="-384048"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marL="384048" lvl="0" indent="-384048"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3)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</a:rPr>
              <a:t>задание 3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 – создание тематического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монолог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ического высказывания с опорой на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вербальную. </a:t>
            </a:r>
          </a:p>
          <a:p>
            <a:pPr lvl="0">
              <a:spcBef>
                <a:spcPts val="1000"/>
              </a:spcBef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7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84784"/>
            <a:ext cx="896448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задание 1 </a:t>
            </a:r>
          </a:p>
          <a:p>
            <a:pPr lvl="0" algn="ctr">
              <a:spcBef>
                <a:spcPts val="1000"/>
              </a:spcBef>
              <a:spcAft>
                <a:spcPts val="2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чтение вслух небольшого научно-популярного текста 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выполнение задания 1 участник ОГЭ может получить от 0 до 2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</a:t>
            </a:r>
          </a:p>
          <a:p>
            <a:pPr lvl="0" algn="ctr"/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выполнения задания 1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 текста вслух)  Фонетическая сторона речи </a:t>
            </a:r>
          </a:p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воспринимается легко: необоснованные паузы отсутствуют; фразовое ударение и интонационные контуры, произношение слов практически без нарушений нормы; допускается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пяти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фонетических ошибок, в том числе одна-две ошибки, искажающие смысл 	</a:t>
            </a:r>
          </a:p>
          <a:p>
            <a:pPr lvl="0"/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воспринимается достаточно легко, однако присутствуют необоснованные паузы; фразовое ударение и интонационные контуры практически без нарушений нормы; допускается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семи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фонетических ошибок, в том числе три ошибки, искажающие смысл 	</a:t>
            </a: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воспринимается с трудом из-за значительного количества неестественных пауз, запинок, неверной расстановки ударений и ошибок в произношении слов,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допущено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семи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фонетических ошибок,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сделано четыре и более фонетические ошибки, искажающие смысл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</a:rPr>
              <a:t>	</a:t>
            </a:r>
          </a:p>
          <a:p>
            <a:pPr lvl="0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1070</Words>
  <Application>Microsoft Office PowerPoint</Application>
  <PresentationFormat>Экран (4:3)</PresentationFormat>
  <Paragraphs>124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ОГЭ по английскому языку  в 2024 году  Устная часть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You are going to give a talk about school life. You will have to start in 1.5 minutes and speak for not more than 2 minutes (10–12 sentences). Remember to say:</vt:lpstr>
      <vt:lpstr>1.What your weekday is like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 А.Н.. Главатских</cp:lastModifiedBy>
  <cp:revision>28</cp:revision>
  <dcterms:created xsi:type="dcterms:W3CDTF">2023-10-08T11:46:58Z</dcterms:created>
  <dcterms:modified xsi:type="dcterms:W3CDTF">2024-06-19T09:39:35Z</dcterms:modified>
</cp:coreProperties>
</file>