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8" r:id="rId13"/>
    <p:sldId id="269" r:id="rId14"/>
    <p:sldId id="26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17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1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8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89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8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122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30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438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67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3260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2224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DCD5FCC-4BF3-4274-AE0C-8DBDDBE45775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E0F3A94-97A6-4E52-AB4C-EB8D4DBFD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174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208" y="378977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Составь предложения. </a:t>
            </a:r>
            <a:br>
              <a:rPr lang="ru-RU" dirty="0" smtClean="0"/>
            </a:br>
            <a:r>
              <a:rPr lang="en-US" dirty="0" smtClean="0"/>
              <a:t>You </a:t>
            </a:r>
            <a:r>
              <a:rPr lang="en-US" dirty="0" smtClean="0">
                <a:solidFill>
                  <a:srgbClr val="FF0000"/>
                </a:solidFill>
              </a:rPr>
              <a:t>must</a:t>
            </a:r>
            <a:r>
              <a:rPr lang="en-US" dirty="0" smtClean="0"/>
              <a:t> …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8362383" y="1512720"/>
            <a:ext cx="3211515" cy="2643206"/>
            <a:chOff x="357158" y="3857628"/>
            <a:chExt cx="3211515" cy="2643206"/>
          </a:xfrm>
        </p:grpSpPr>
        <p:pic>
          <p:nvPicPr>
            <p:cNvPr id="5" name="Picture 10" descr="Boy Going To School - Cartoon Illustration &amp;Kcy;&amp;lcy;&amp;icy;&amp;pcy;&amp;acy;&amp;rcy;&amp;tcy;&amp;ycy;, &amp;vcy;&amp;iecy;&amp;kcy;&amp;tcy;&amp;ocy;&amp;rcy;&amp;ycy;, &amp;icy; &amp;Ncy;&amp;acy;&amp;bcy;&amp;ocy;&amp;rcy; &amp;Icy;&amp;lcy;&amp;lcy;&amp;yucy;&amp;scy;&amp;tcy;&amp;rcy;&amp;acy;&amp;tscy;&amp;icy;&amp;jcy; &amp;Bcy;&amp;iecy;&amp;zcy; &amp;Ocy;&amp;pcy;&amp;lcy;&amp;acy;&amp;tcy;&amp;ycy; &amp;Ocy;&amp;tcy;&amp;chcy;&amp;icy;&amp;scy;&amp;lcy;&amp;iecy;&amp;ncy;&amp;icy;&amp;jcy;. Image 1423512.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3857628"/>
              <a:ext cx="3211515" cy="2408636"/>
            </a:xfrm>
            <a:prstGeom prst="rect">
              <a:avLst/>
            </a:prstGeom>
            <a:noFill/>
          </p:spPr>
        </p:pic>
        <p:sp>
          <p:nvSpPr>
            <p:cNvPr id="6" name="Овал 5"/>
            <p:cNvSpPr/>
            <p:nvPr/>
          </p:nvSpPr>
          <p:spPr>
            <a:xfrm>
              <a:off x="2500298" y="5786454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latin typeface="Antique Olive Compact" pitchFamily="34" charset="0"/>
                </a:rPr>
                <a:t>6</a:t>
              </a:r>
              <a:endParaRPr lang="ru-RU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33394" y="2068969"/>
            <a:ext cx="1857356" cy="2571768"/>
            <a:chOff x="0" y="1428736"/>
            <a:chExt cx="1857356" cy="2571768"/>
          </a:xfrm>
        </p:grpSpPr>
        <p:pic>
          <p:nvPicPr>
            <p:cNvPr id="8" name="Picture 2" descr="&amp;Mcy;&amp;Ocy;&amp;Ucy; &quot;&amp;Kcy;&amp;ocy;&amp;lcy;&amp;tcy;&amp;ucy;&amp;shcy;&amp;scy;&amp;kcy;&amp;acy;&amp;yacy; &amp;Scy;&amp;Ocy;&amp;SHcy; &amp;icy;&amp;mcy;&amp;iecy;&amp;ncy;&amp;icy; &amp;acy;&amp;kcy;&amp;acy;&amp;dcy;&amp;iecy;&amp;mcy;&amp;icy;&amp;kcy;&amp;acy; &amp;Icy;.&amp;Pcy;. &amp;Pcy;&amp;acy;&amp;vcy;&amp;lcy;&amp;ocy;&amp;vcy;&amp;acy;&quot;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428736"/>
              <a:ext cx="1814265" cy="2489172"/>
            </a:xfrm>
            <a:prstGeom prst="rect">
              <a:avLst/>
            </a:prstGeom>
            <a:noFill/>
          </p:spPr>
        </p:pic>
        <p:sp>
          <p:nvSpPr>
            <p:cNvPr id="9" name="Овал 8"/>
            <p:cNvSpPr/>
            <p:nvPr/>
          </p:nvSpPr>
          <p:spPr>
            <a:xfrm>
              <a:off x="1142976" y="3286124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latin typeface="Antique Olive Compact" pitchFamily="34" charset="0"/>
                </a:rPr>
                <a:t>1</a:t>
              </a:r>
              <a:endParaRPr lang="ru-RU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096828" y="3379414"/>
            <a:ext cx="2786082" cy="2357454"/>
            <a:chOff x="2214546" y="1571612"/>
            <a:chExt cx="2786082" cy="2357454"/>
          </a:xfrm>
        </p:grpSpPr>
        <p:pic>
          <p:nvPicPr>
            <p:cNvPr id="11" name="Picture 4" descr="Jitterbug Dance Song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14546" y="1571612"/>
              <a:ext cx="2690945" cy="2071672"/>
            </a:xfrm>
            <a:prstGeom prst="rect">
              <a:avLst/>
            </a:prstGeom>
            <a:noFill/>
          </p:spPr>
        </p:pic>
        <p:sp>
          <p:nvSpPr>
            <p:cNvPr id="12" name="Овал 11"/>
            <p:cNvSpPr/>
            <p:nvPr/>
          </p:nvSpPr>
          <p:spPr>
            <a:xfrm>
              <a:off x="4286248" y="3214686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latin typeface="Antique Olive Compact" pitchFamily="34" charset="0"/>
                </a:rPr>
                <a:t>2</a:t>
              </a:r>
              <a:endParaRPr lang="ru-RU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437948" y="1986358"/>
            <a:ext cx="1857388" cy="2428892"/>
            <a:chOff x="5143504" y="214290"/>
            <a:chExt cx="1857388" cy="2428892"/>
          </a:xfrm>
        </p:grpSpPr>
        <p:pic>
          <p:nvPicPr>
            <p:cNvPr id="14" name="Picture 6" descr="Reviews By Martha's Bookshelf: Winners of Edge of Sight by Roxanne St. Clair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43504" y="214290"/>
              <a:ext cx="1689509" cy="2125168"/>
            </a:xfrm>
            <a:prstGeom prst="rect">
              <a:avLst/>
            </a:prstGeom>
            <a:noFill/>
          </p:spPr>
        </p:pic>
        <p:sp>
          <p:nvSpPr>
            <p:cNvPr id="15" name="Овал 14"/>
            <p:cNvSpPr/>
            <p:nvPr/>
          </p:nvSpPr>
          <p:spPr>
            <a:xfrm>
              <a:off x="6286512" y="1928802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latin typeface="Antique Olive Compact" pitchFamily="34" charset="0"/>
                </a:rPr>
                <a:t>3</a:t>
              </a:r>
              <a:endParaRPr lang="ru-RU" b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362383" y="4558141"/>
            <a:ext cx="3214710" cy="4214818"/>
            <a:chOff x="6786578" y="2643182"/>
            <a:chExt cx="3214710" cy="4214818"/>
          </a:xfrm>
        </p:grpSpPr>
        <p:pic>
          <p:nvPicPr>
            <p:cNvPr id="17" name="Picture 8" descr="Swimmer Clip Art Fre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86578" y="2643182"/>
              <a:ext cx="3214710" cy="1477448"/>
            </a:xfrm>
            <a:prstGeom prst="rect">
              <a:avLst/>
            </a:prstGeom>
            <a:noFill/>
          </p:spPr>
        </p:pic>
        <p:sp>
          <p:nvSpPr>
            <p:cNvPr id="18" name="Овал 17"/>
            <p:cNvSpPr/>
            <p:nvPr/>
          </p:nvSpPr>
          <p:spPr>
            <a:xfrm>
              <a:off x="9215470" y="3214686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latin typeface="Antique Olive Compact" pitchFamily="34" charset="0"/>
                </a:rPr>
                <a:t>5</a:t>
              </a:r>
              <a:endParaRPr lang="ru-RU" b="1" dirty="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7572396" y="6143620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latin typeface="Antique Olive Compact" pitchFamily="34" charset="0"/>
                </a:rPr>
                <a:t>8</a:t>
              </a:r>
              <a:endParaRPr lang="ru-RU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6374967" y="3379414"/>
            <a:ext cx="2000264" cy="2286016"/>
            <a:chOff x="6786578" y="214290"/>
            <a:chExt cx="2000264" cy="2286016"/>
          </a:xfrm>
        </p:grpSpPr>
        <p:pic>
          <p:nvPicPr>
            <p:cNvPr id="21" name="Picture 12" descr="Ice skating clipart. 275x350 - 476x604 www.accreditationproject.rs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786578" y="214290"/>
              <a:ext cx="1776417" cy="2239181"/>
            </a:xfrm>
            <a:prstGeom prst="rect">
              <a:avLst/>
            </a:prstGeom>
            <a:noFill/>
          </p:spPr>
        </p:pic>
        <p:sp>
          <p:nvSpPr>
            <p:cNvPr id="22" name="Овал 21"/>
            <p:cNvSpPr/>
            <p:nvPr/>
          </p:nvSpPr>
          <p:spPr>
            <a:xfrm>
              <a:off x="8072462" y="1785926"/>
              <a:ext cx="714380" cy="7143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latin typeface="Antique Olive Compact" pitchFamily="34" charset="0"/>
                </a:rPr>
                <a:t>4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56982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593" y="334864"/>
            <a:ext cx="10058400" cy="1371600"/>
          </a:xfrm>
        </p:spPr>
        <p:txBody>
          <a:bodyPr/>
          <a:lstStyle/>
          <a:p>
            <a:pPr algn="ctr"/>
            <a:r>
              <a:rPr lang="ru-RU" dirty="0" smtClean="0"/>
              <a:t>Глагол «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2144267" y="1970988"/>
            <a:ext cx="8133939" cy="398711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Модальный глагол </a:t>
            </a:r>
            <a:r>
              <a:rPr lang="en-US" b="1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</a:t>
            </a:r>
            <a:r>
              <a:rPr lang="ru-RU" dirty="0" smtClean="0"/>
              <a:t>выражает </a:t>
            </a:r>
            <a:r>
              <a:rPr lang="ru-RU" b="1" dirty="0" smtClean="0"/>
              <a:t>необходимость</a:t>
            </a:r>
            <a:r>
              <a:rPr lang="ru-RU" dirty="0" smtClean="0"/>
              <a:t> </a:t>
            </a:r>
            <a:r>
              <a:rPr lang="ru-RU" b="1" dirty="0" smtClean="0"/>
              <a:t>совершения</a:t>
            </a:r>
            <a:r>
              <a:rPr lang="ru-RU" dirty="0" smtClean="0"/>
              <a:t> </a:t>
            </a:r>
            <a:r>
              <a:rPr lang="ru-RU" b="1" dirty="0" smtClean="0"/>
              <a:t>действия</a:t>
            </a:r>
            <a:r>
              <a:rPr lang="ru-RU" dirty="0" smtClean="0"/>
              <a:t>. На русский язык обычно переводится словами </a:t>
            </a:r>
            <a:r>
              <a:rPr lang="ru-RU" u="sng" dirty="0" smtClean="0"/>
              <a:t>нужно</a:t>
            </a:r>
            <a:r>
              <a:rPr lang="ru-RU" dirty="0" smtClean="0"/>
              <a:t>, </a:t>
            </a:r>
            <a:r>
              <a:rPr lang="ru-RU" u="sng" dirty="0" smtClean="0"/>
              <a:t>надо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Он имеет только форму настоящего времени, то есть форм прошедшего и будущего времени он не имеет.</a:t>
            </a:r>
          </a:p>
          <a:p>
            <a:pPr algn="just"/>
            <a:r>
              <a:rPr lang="en-US" dirty="0" smtClean="0"/>
              <a:t>We need a ball to play football.</a:t>
            </a:r>
            <a:r>
              <a:rPr lang="ru-RU" dirty="0" smtClean="0"/>
              <a:t> – Нам нужен мяч, чтобы поиграть в футбол </a:t>
            </a:r>
            <a:endParaRPr lang="en-US" dirty="0" smtClean="0"/>
          </a:p>
          <a:p>
            <a:pPr algn="just"/>
            <a:r>
              <a:rPr lang="en-US" dirty="0" smtClean="0"/>
              <a:t>We need to talk. – </a:t>
            </a:r>
            <a:r>
              <a:rPr lang="ru-RU" dirty="0" smtClean="0"/>
              <a:t>Нам нужно поговорить.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393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354" y="273317"/>
            <a:ext cx="10058400" cy="1371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Открой учебник на </a:t>
            </a:r>
            <a:r>
              <a:rPr lang="ru-RU" sz="3200" b="1" dirty="0" smtClean="0"/>
              <a:t>стр</a:t>
            </a:r>
            <a:r>
              <a:rPr lang="ru-RU" sz="3200" dirty="0" smtClean="0"/>
              <a:t>. </a:t>
            </a:r>
            <a:r>
              <a:rPr lang="ru-RU" sz="3200" b="1" dirty="0" smtClean="0"/>
              <a:t>53 №15</a:t>
            </a:r>
            <a:r>
              <a:rPr lang="ru-RU" sz="3200" dirty="0" smtClean="0"/>
              <a:t>. Выбери нужные </a:t>
            </a:r>
            <a:r>
              <a:rPr lang="ru-RU" sz="3200" u="sng" dirty="0" smtClean="0"/>
              <a:t>слова</a:t>
            </a:r>
            <a:r>
              <a:rPr lang="ru-RU" sz="3200" dirty="0" smtClean="0"/>
              <a:t> и </a:t>
            </a:r>
            <a:r>
              <a:rPr lang="ru-RU" sz="3200" u="sng" dirty="0" smtClean="0"/>
              <a:t>словосочетания</a:t>
            </a:r>
            <a:r>
              <a:rPr lang="ru-RU" sz="3200" dirty="0" smtClean="0"/>
              <a:t> из обоих столбиков. Ответь на вопросы – </a:t>
            </a:r>
            <a:r>
              <a:rPr lang="ru-RU" sz="3200" u="sng" dirty="0" smtClean="0"/>
              <a:t>письменно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2354" y="1899912"/>
            <a:ext cx="5220338" cy="3854846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73368" y="1810565"/>
            <a:ext cx="4754880" cy="64008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Answer the questions. </a:t>
            </a:r>
            <a:r>
              <a:rPr lang="ru-RU" dirty="0" smtClean="0"/>
              <a:t>Ответь на вопросы. Используй слова и словосочетания из упражнения №15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73367" y="2450645"/>
            <a:ext cx="4845617" cy="3475370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Пример: </a:t>
            </a:r>
          </a:p>
          <a:p>
            <a:pPr marL="0" indent="0">
              <a:buNone/>
            </a:pPr>
            <a:r>
              <a:rPr lang="en-US" dirty="0" smtClean="0"/>
              <a:t>0. What do 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to grow a flower?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</a:t>
            </a:r>
            <a:r>
              <a:rPr lang="en-US" b="1" dirty="0" smtClean="0"/>
              <a:t>a seed (</a:t>
            </a:r>
            <a:r>
              <a:rPr lang="ru-RU" b="1" dirty="0" smtClean="0"/>
              <a:t>семя)</a:t>
            </a:r>
            <a:r>
              <a:rPr lang="en-US" b="1" dirty="0" smtClean="0"/>
              <a:t> </a:t>
            </a:r>
            <a:r>
              <a:rPr lang="en-US" u="sng" dirty="0" smtClean="0"/>
              <a:t>to grow </a:t>
            </a:r>
            <a:r>
              <a:rPr lang="en-US" dirty="0" smtClean="0"/>
              <a:t>a flower.</a:t>
            </a:r>
          </a:p>
          <a:p>
            <a:pPr marL="0" indent="0">
              <a:buNone/>
            </a:pPr>
            <a:r>
              <a:rPr lang="en-US" dirty="0" smtClean="0"/>
              <a:t>1. What do 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to play football?</a:t>
            </a:r>
          </a:p>
          <a:p>
            <a:pPr marL="0" indent="0">
              <a:buNone/>
            </a:pPr>
            <a:r>
              <a:rPr lang="en-US" dirty="0" smtClean="0"/>
              <a:t>2. What do 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to send a letter? </a:t>
            </a:r>
          </a:p>
          <a:p>
            <a:pPr marL="0" indent="0">
              <a:buNone/>
            </a:pPr>
            <a:r>
              <a:rPr lang="en-US" dirty="0" smtClean="0"/>
              <a:t>3. What do 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to go to the Moon? </a:t>
            </a:r>
          </a:p>
          <a:p>
            <a:pPr marL="0" indent="0">
              <a:buNone/>
            </a:pPr>
            <a:r>
              <a:rPr lang="en-US" dirty="0" smtClean="0"/>
              <a:t>4. What do 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to take photos?</a:t>
            </a:r>
          </a:p>
          <a:p>
            <a:pPr marL="0" indent="0">
              <a:buNone/>
            </a:pPr>
            <a:r>
              <a:rPr lang="en-US" dirty="0" smtClean="0"/>
              <a:t>5. What do we </a:t>
            </a:r>
            <a:r>
              <a:rPr lang="en-US" dirty="0" smtClean="0">
                <a:solidFill>
                  <a:srgbClr val="FF0000"/>
                </a:solidFill>
              </a:rPr>
              <a:t>need</a:t>
            </a:r>
            <a:r>
              <a:rPr lang="en-US" dirty="0" smtClean="0"/>
              <a:t> to go to the rain forest?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437793" y="3756997"/>
            <a:ext cx="92319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62354" y="2813538"/>
            <a:ext cx="1808284" cy="2319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373368" y="2450645"/>
            <a:ext cx="4845616" cy="1145409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28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066800" y="1812973"/>
            <a:ext cx="10058400" cy="3931920"/>
          </a:xfrm>
        </p:spPr>
        <p:txBody>
          <a:bodyPr/>
          <a:lstStyle/>
          <a:p>
            <a:r>
              <a:rPr lang="en-US" dirty="0" smtClean="0"/>
              <a:t>Activity Book p. 31 ex. H</a:t>
            </a:r>
            <a:r>
              <a:rPr lang="ru-RU" dirty="0" smtClean="0"/>
              <a:t> (Ответь на вопросы, ты можешь использовать выражения из рамочки)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506" y="2567354"/>
            <a:ext cx="6518881" cy="392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394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39601" y="2510135"/>
            <a:ext cx="3813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 you!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7029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216269" y="458959"/>
            <a:ext cx="10058400" cy="39319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 smtClean="0"/>
              <a:t>1. Глагол </a:t>
            </a:r>
            <a:r>
              <a:rPr lang="en-US" sz="2800" dirty="0">
                <a:solidFill>
                  <a:srgbClr val="FF0000"/>
                </a:solidFill>
              </a:rPr>
              <a:t>must </a:t>
            </a:r>
            <a:r>
              <a:rPr lang="ru-RU" sz="2800" dirty="0"/>
              <a:t>переводится на русский язык как</a:t>
            </a:r>
            <a:r>
              <a:rPr lang="en-US" sz="2800" dirty="0"/>
              <a:t>–</a:t>
            </a:r>
            <a:endParaRPr lang="ru-RU" sz="2800" dirty="0"/>
          </a:p>
          <a:p>
            <a:pPr algn="ctr"/>
            <a:r>
              <a:rPr lang="ru-RU" sz="2800" u="sng" dirty="0"/>
              <a:t>Должен, должна, должны</a:t>
            </a:r>
            <a:r>
              <a:rPr lang="ru-RU" sz="2800" u="sng" dirty="0" smtClean="0"/>
              <a:t>.</a:t>
            </a:r>
          </a:p>
          <a:p>
            <a:pPr marL="0" indent="0" algn="ctr">
              <a:buNone/>
            </a:pPr>
            <a:r>
              <a:rPr lang="ru-RU" sz="2800" dirty="0" smtClean="0"/>
              <a:t>2. Глагол </a:t>
            </a:r>
            <a:r>
              <a:rPr lang="en-US" sz="2800" dirty="0" smtClean="0">
                <a:solidFill>
                  <a:srgbClr val="FF0000"/>
                </a:solidFill>
              </a:rPr>
              <a:t>must</a:t>
            </a:r>
            <a:r>
              <a:rPr lang="en-US" sz="2800" dirty="0" smtClean="0"/>
              <a:t> </a:t>
            </a:r>
            <a:r>
              <a:rPr lang="ru-RU" sz="2800" dirty="0" smtClean="0"/>
              <a:t>обозначает </a:t>
            </a:r>
            <a:r>
              <a:rPr lang="ru-RU" sz="2800" b="1" dirty="0" smtClean="0"/>
              <a:t>обязанность</a:t>
            </a:r>
            <a:r>
              <a:rPr lang="ru-RU" sz="2800" dirty="0" smtClean="0"/>
              <a:t> и </a:t>
            </a:r>
            <a:r>
              <a:rPr lang="ru-RU" sz="2800" b="1" dirty="0" smtClean="0"/>
              <a:t>необходимость</a:t>
            </a:r>
            <a:r>
              <a:rPr lang="ru-RU" sz="2800" dirty="0" smtClean="0"/>
              <a:t> </a:t>
            </a:r>
            <a:r>
              <a:rPr lang="ru-RU" sz="2800" b="1" dirty="0" smtClean="0"/>
              <a:t>совершить</a:t>
            </a:r>
            <a:r>
              <a:rPr lang="ru-RU" sz="2800" dirty="0" smtClean="0"/>
              <a:t> </a:t>
            </a:r>
            <a:r>
              <a:rPr lang="ru-RU" sz="2800" b="1" dirty="0" smtClean="0"/>
              <a:t>действие</a:t>
            </a:r>
            <a:r>
              <a:rPr lang="ru-RU" sz="2800" dirty="0" smtClean="0"/>
              <a:t>, в силу </a:t>
            </a:r>
            <a:r>
              <a:rPr lang="ru-RU" sz="2800" u="sng" dirty="0" smtClean="0"/>
              <a:t>определенных обстоятельств.</a:t>
            </a:r>
          </a:p>
          <a:p>
            <a:pPr marL="0" indent="0" algn="ctr">
              <a:buNone/>
            </a:pPr>
            <a:r>
              <a:rPr lang="ru-RU" sz="2800" dirty="0" smtClean="0"/>
              <a:t>3. Также используется, как </a:t>
            </a:r>
            <a:r>
              <a:rPr lang="ru-RU" sz="2800" b="1" dirty="0" smtClean="0"/>
              <a:t>приказ</a:t>
            </a:r>
            <a:r>
              <a:rPr lang="ru-RU" sz="2800" dirty="0" smtClean="0"/>
              <a:t> или </a:t>
            </a:r>
            <a:r>
              <a:rPr lang="ru-RU" sz="2800" b="1" dirty="0" smtClean="0"/>
              <a:t>настоятельный</a:t>
            </a:r>
            <a:r>
              <a:rPr lang="ru-RU" sz="2800" dirty="0" smtClean="0"/>
              <a:t> </a:t>
            </a:r>
            <a:r>
              <a:rPr lang="ru-RU" sz="2800" b="1" dirty="0" smtClean="0"/>
              <a:t>совет</a:t>
            </a:r>
          </a:p>
          <a:p>
            <a:pPr marL="0" indent="0" algn="ctr">
              <a:buNone/>
            </a:pPr>
            <a:r>
              <a:rPr lang="ru-RU" sz="2800" dirty="0" smtClean="0"/>
              <a:t>Например: </a:t>
            </a:r>
            <a:r>
              <a:rPr lang="en-US" sz="2800" dirty="0" smtClean="0"/>
              <a:t>He </a:t>
            </a:r>
            <a:r>
              <a:rPr lang="en-US" sz="2800" dirty="0" smtClean="0">
                <a:solidFill>
                  <a:srgbClr val="FF0000"/>
                </a:solidFill>
              </a:rPr>
              <a:t>must</a:t>
            </a:r>
            <a:r>
              <a:rPr lang="en-US" sz="2800" dirty="0" smtClean="0"/>
              <a:t> go to college every day.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065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D:\Мои документы\КЛИПАРТЫ\19\Nature\NA06417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603" y="1785693"/>
            <a:ext cx="47656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3969" y="456980"/>
            <a:ext cx="8959362" cy="59712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Утвердительное предложение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1117356" y="1929059"/>
            <a:ext cx="8229600" cy="31972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4400" b="1" dirty="0"/>
              <a:t>Я </a:t>
            </a:r>
            <a:r>
              <a:rPr lang="ru-RU" altLang="ru-RU" sz="4400" b="1" dirty="0">
                <a:solidFill>
                  <a:srgbClr val="FF0000"/>
                </a:solidFill>
              </a:rPr>
              <a:t>должен</a:t>
            </a:r>
            <a:r>
              <a:rPr lang="ru-RU" altLang="ru-RU" sz="4400" b="1" dirty="0"/>
              <a:t> идти</a:t>
            </a:r>
            <a:r>
              <a:rPr lang="ru-RU" altLang="ru-RU" sz="4400" b="1" dirty="0" smtClean="0"/>
              <a:t>.</a:t>
            </a:r>
            <a:endParaRPr lang="en-US" altLang="ru-RU" sz="4400" b="1" dirty="0" smtClean="0"/>
          </a:p>
          <a:p>
            <a:pPr>
              <a:buFont typeface="Arial" panose="020B0604020202020204" pitchFamily="34" charset="0"/>
              <a:buNone/>
            </a:pPr>
            <a:endParaRPr lang="ru-RU" altLang="ru-RU" sz="7200" dirty="0"/>
          </a:p>
          <a:p>
            <a:pPr>
              <a:buFont typeface="Arial" panose="020B0604020202020204" pitchFamily="34" charset="0"/>
              <a:buNone/>
            </a:pPr>
            <a:r>
              <a:rPr lang="en-US" altLang="ru-RU" sz="4400" b="1" dirty="0"/>
              <a:t>I </a:t>
            </a:r>
            <a:r>
              <a:rPr lang="en-US" altLang="ru-RU" sz="4400" b="1" dirty="0">
                <a:solidFill>
                  <a:srgbClr val="FF0000"/>
                </a:solidFill>
              </a:rPr>
              <a:t>must</a:t>
            </a:r>
            <a:r>
              <a:rPr lang="en-US" altLang="ru-RU" sz="4400" b="1" dirty="0"/>
              <a:t> go.</a:t>
            </a:r>
            <a:endParaRPr lang="ru-RU" altLang="ru-RU" sz="4400" b="1" dirty="0"/>
          </a:p>
        </p:txBody>
      </p:sp>
      <p:pic>
        <p:nvPicPr>
          <p:cNvPr id="2051" name="Picture 3" descr="D:\Мои документы\GIFi\GIFi\MANWALK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724" y="3827463"/>
            <a:ext cx="85725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4" descr="D:\Мои документы\GIFi\GIFi\32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231" y="4982918"/>
            <a:ext cx="9810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4" descr="D:\Мои документы\GIFi\GIFi\32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885" y="4928943"/>
            <a:ext cx="9810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4" descr="D:\Мои документы\GIFi\GIFi\32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6" y="4964539"/>
            <a:ext cx="9810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4" descr="D:\Мои документы\GIFi\GIFi\32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122" y="4955930"/>
            <a:ext cx="9810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17356" y="1159618"/>
            <a:ext cx="10776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/>
              <a:t>Подлежащее + </a:t>
            </a:r>
            <a:r>
              <a:rPr lang="en-US" sz="4400" b="1" dirty="0">
                <a:solidFill>
                  <a:srgbClr val="FF0000"/>
                </a:solidFill>
              </a:rPr>
              <a:t>must</a:t>
            </a:r>
            <a:r>
              <a:rPr lang="en-US" sz="4400" b="1" dirty="0"/>
              <a:t> + </a:t>
            </a:r>
            <a:r>
              <a:rPr lang="ru-RU" sz="4400" b="1" dirty="0"/>
              <a:t>глагол (без </a:t>
            </a:r>
            <a:r>
              <a:rPr lang="en-US" sz="4400" b="1" i="1" dirty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en-US" sz="4400" b="1" dirty="0"/>
              <a:t>)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8985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69 0.00208 C 0.0842 0.00301 0.08889 0.00394 0.14757 0.00533 C 0.20625 0.00671 0.38698 0.00949 0.43212 0.00995 C 0.47726 0.01042 0.44809 0.00926 0.41893 0.00833 " pathEditMode="relative" ptsTypes="aaaA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670" y="95747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Утвердительная форма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84857" y="1628712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I                       </a:t>
            </a:r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must</a:t>
            </a:r>
            <a:r>
              <a:rPr lang="en-US" sz="2400" b="1" dirty="0" smtClean="0"/>
              <a:t>                   jump.</a:t>
            </a:r>
          </a:p>
          <a:p>
            <a:pPr marL="0" indent="0">
              <a:buNone/>
            </a:pPr>
            <a:r>
              <a:rPr lang="en-US" sz="2400" b="1" dirty="0" smtClean="0"/>
              <a:t>We                  </a:t>
            </a:r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must</a:t>
            </a:r>
            <a:r>
              <a:rPr lang="en-US" sz="2400" b="1" dirty="0" smtClean="0"/>
              <a:t>                   </a:t>
            </a:r>
            <a:r>
              <a:rPr lang="en-US" sz="2400" b="1" dirty="0" smtClean="0"/>
              <a:t>run.                 </a:t>
            </a:r>
          </a:p>
          <a:p>
            <a:pPr marL="0" indent="0">
              <a:buNone/>
            </a:pPr>
            <a:r>
              <a:rPr lang="en-US" sz="2400" b="1" dirty="0" smtClean="0"/>
              <a:t>You                  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must </a:t>
            </a:r>
            <a:r>
              <a:rPr lang="en-US" sz="2400" b="1" dirty="0" smtClean="0"/>
              <a:t>                  </a:t>
            </a:r>
            <a:r>
              <a:rPr lang="en-US" sz="2400" b="1" dirty="0" smtClean="0"/>
              <a:t>read.</a:t>
            </a:r>
          </a:p>
          <a:p>
            <a:pPr marL="0" indent="0">
              <a:buNone/>
            </a:pPr>
            <a:r>
              <a:rPr lang="en-US" sz="2400" b="1" dirty="0" smtClean="0"/>
              <a:t>They                </a:t>
            </a:r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must</a:t>
            </a:r>
            <a:r>
              <a:rPr lang="en-US" sz="2400" b="1" dirty="0" smtClean="0"/>
              <a:t>                  work.</a:t>
            </a:r>
          </a:p>
          <a:p>
            <a:pPr marL="0" indent="0">
              <a:buNone/>
            </a:pPr>
            <a:r>
              <a:rPr lang="en-US" sz="2400" b="1" dirty="0" smtClean="0"/>
              <a:t>He                   </a:t>
            </a:r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must                  </a:t>
            </a:r>
            <a:r>
              <a:rPr lang="en-US" sz="2400" b="1" dirty="0" smtClean="0"/>
              <a:t>play.</a:t>
            </a:r>
          </a:p>
          <a:p>
            <a:pPr marL="0" indent="0">
              <a:buNone/>
            </a:pPr>
            <a:r>
              <a:rPr lang="en-US" sz="2400" b="1" dirty="0" smtClean="0"/>
              <a:t>She                </a:t>
            </a:r>
            <a:r>
              <a:rPr lang="en-US" sz="2400" b="1" dirty="0" smtClean="0"/>
              <a:t>    </a:t>
            </a:r>
            <a:r>
              <a:rPr lang="en-US" sz="2400" b="1" dirty="0" smtClean="0">
                <a:solidFill>
                  <a:srgbClr val="FF0000"/>
                </a:solidFill>
              </a:rPr>
              <a:t>must</a:t>
            </a:r>
            <a:r>
              <a:rPr lang="en-US" sz="2400" b="1" dirty="0" smtClean="0"/>
              <a:t>                 dance.               </a:t>
            </a:r>
          </a:p>
          <a:p>
            <a:pPr marL="0" indent="0">
              <a:buNone/>
            </a:pPr>
            <a:r>
              <a:rPr lang="en-US" sz="2400" b="1" dirty="0" smtClean="0"/>
              <a:t>It                    </a:t>
            </a:r>
            <a:r>
              <a:rPr lang="en-US" sz="2400" b="1" dirty="0" smtClean="0"/>
              <a:t>    </a:t>
            </a:r>
            <a:r>
              <a:rPr lang="en-US" sz="2400" b="1" dirty="0" smtClean="0">
                <a:solidFill>
                  <a:srgbClr val="FF0000"/>
                </a:solidFill>
              </a:rPr>
              <a:t>must</a:t>
            </a:r>
            <a:r>
              <a:rPr lang="en-US" sz="2400" b="1" dirty="0" smtClean="0"/>
              <a:t>                 swim.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711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188640"/>
            <a:ext cx="7772400" cy="100811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Translate sentences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47528" y="1340768"/>
            <a:ext cx="8712968" cy="5328592"/>
          </a:xfrm>
        </p:spPr>
        <p:txBody>
          <a:bodyPr/>
          <a:lstStyle/>
          <a:p>
            <a:r>
              <a:rPr lang="en-US" b="1" dirty="0" smtClean="0"/>
              <a:t>1.</a:t>
            </a:r>
            <a:r>
              <a:rPr lang="ru-RU" b="1" dirty="0" smtClean="0"/>
              <a:t>  Мэри должна заботиться о своем питомце.</a:t>
            </a:r>
          </a:p>
          <a:p>
            <a:r>
              <a:rPr lang="en-US" b="1" dirty="0" smtClean="0"/>
              <a:t>   </a:t>
            </a:r>
            <a:r>
              <a:rPr lang="ru-RU" b="1" dirty="0" smtClean="0"/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Mary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look after her pet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2.</a:t>
            </a:r>
            <a:r>
              <a:rPr lang="ru-RU" b="1" dirty="0" smtClean="0"/>
              <a:t>  Мой брат должен читать книги.</a:t>
            </a:r>
          </a:p>
          <a:p>
            <a:r>
              <a:rPr lang="en-US" b="1" dirty="0" smtClean="0"/>
              <a:t>   </a:t>
            </a:r>
            <a:r>
              <a:rPr lang="ru-RU" b="1" dirty="0" smtClean="0"/>
              <a:t>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My friend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read books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3. </a:t>
            </a:r>
            <a:r>
              <a:rPr lang="ru-RU" b="1" dirty="0" smtClean="0"/>
              <a:t> </a:t>
            </a:r>
            <a:r>
              <a:rPr lang="en-US" b="1" dirty="0" smtClean="0"/>
              <a:t>M</a:t>
            </a:r>
            <a:r>
              <a:rPr lang="ru-RU" b="1" dirty="0" err="1" smtClean="0"/>
              <a:t>ы</a:t>
            </a:r>
            <a:r>
              <a:rPr lang="ru-RU" b="1" dirty="0" smtClean="0"/>
              <a:t> должны приходить в школу вовремя.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We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come to school on time.</a:t>
            </a:r>
          </a:p>
          <a:p>
            <a:r>
              <a:rPr lang="en-US" b="1" dirty="0" smtClean="0"/>
              <a:t>4.  </a:t>
            </a:r>
            <a:r>
              <a:rPr lang="ru-RU" b="1" dirty="0" smtClean="0"/>
              <a:t>Вы должны ложиться спать не поздно.</a:t>
            </a:r>
          </a:p>
          <a:p>
            <a:pPr algn="just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You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go to bed not too late.</a:t>
            </a:r>
          </a:p>
          <a:p>
            <a:pPr algn="just"/>
            <a:r>
              <a:rPr lang="en-US" b="1" dirty="0" smtClean="0"/>
              <a:t>5.</a:t>
            </a:r>
            <a:r>
              <a:rPr lang="ru-RU" b="1" dirty="0" smtClean="0"/>
              <a:t>   Они должны поливать цветы каждую неделю.</a:t>
            </a:r>
          </a:p>
          <a:p>
            <a:pPr algn="just"/>
            <a:r>
              <a:rPr lang="ru-RU" b="1" dirty="0" smtClean="0"/>
              <a:t>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They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water the flowers every week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595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0466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Отрицательная форма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365" y="1503003"/>
            <a:ext cx="8458200" cy="45392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US" sz="2000" b="1" dirty="0"/>
              <a:t>     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mustn’t</a:t>
            </a:r>
            <a:r>
              <a:rPr lang="en-US" sz="2000" b="1" dirty="0" smtClean="0"/>
              <a:t>                  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jump.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We </a:t>
            </a:r>
            <a:r>
              <a:rPr lang="en-US" sz="2000" b="1" dirty="0"/>
              <a:t>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mustn’t</a:t>
            </a:r>
            <a:r>
              <a:rPr lang="en-US" sz="2000" b="1" dirty="0" smtClean="0"/>
              <a:t>                 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run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.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You </a:t>
            </a:r>
            <a:r>
              <a:rPr lang="en-US" sz="2000" b="1" dirty="0"/>
              <a:t>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mustn’t </a:t>
            </a:r>
            <a:r>
              <a:rPr lang="en-US" sz="2000" b="1" dirty="0" smtClean="0"/>
              <a:t>                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read.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They </a:t>
            </a:r>
            <a:r>
              <a:rPr lang="en-US" sz="2000" b="1" dirty="0" smtClean="0"/>
              <a:t>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mustn’t </a:t>
            </a:r>
            <a:r>
              <a:rPr lang="en-US" sz="2000" b="1" dirty="0" smtClean="0"/>
              <a:t>               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work.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He  </a:t>
            </a:r>
            <a:r>
              <a:rPr lang="en-US" sz="2000" b="1" dirty="0" smtClean="0"/>
              <a:t>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mustn’t                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play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She </a:t>
            </a:r>
            <a:r>
              <a:rPr lang="en-US" sz="2000" b="1" dirty="0"/>
              <a:t>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mustn’t                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dance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.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5680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184728"/>
            <a:ext cx="7772400" cy="868009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Make sentences negative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75520" y="1268760"/>
            <a:ext cx="8568952" cy="5400600"/>
          </a:xfrm>
        </p:spPr>
        <p:txBody>
          <a:bodyPr>
            <a:normAutofit/>
          </a:bodyPr>
          <a:lstStyle/>
          <a:p>
            <a:r>
              <a:rPr lang="en-US" b="1" dirty="0" smtClean="0"/>
              <a:t>1. </a:t>
            </a:r>
            <a:r>
              <a:rPr lang="en-US" b="1" dirty="0"/>
              <a:t>They </a:t>
            </a:r>
            <a:r>
              <a:rPr lang="en-US" b="1" dirty="0">
                <a:solidFill>
                  <a:srgbClr val="FF0000"/>
                </a:solidFill>
              </a:rPr>
              <a:t>must</a:t>
            </a:r>
            <a:r>
              <a:rPr lang="en-US" b="1" dirty="0"/>
              <a:t> take a shower.</a:t>
            </a:r>
            <a:endParaRPr lang="ru-RU" b="1" dirty="0"/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   They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mustn’t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take a shower.</a:t>
            </a:r>
          </a:p>
          <a:p>
            <a:r>
              <a:rPr lang="en-US" b="1" dirty="0"/>
              <a:t>2. My </a:t>
            </a:r>
            <a:r>
              <a:rPr lang="en-US" b="1" dirty="0"/>
              <a:t>mother</a:t>
            </a:r>
            <a:r>
              <a:rPr lang="ru-RU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must </a:t>
            </a:r>
            <a:r>
              <a:rPr lang="en-US" b="1" dirty="0"/>
              <a:t>dance.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    My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mother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mustn’t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dance.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/>
              <a:t>3.  Mike </a:t>
            </a:r>
            <a:r>
              <a:rPr lang="en-US" b="1" dirty="0">
                <a:solidFill>
                  <a:srgbClr val="FF0000"/>
                </a:solidFill>
              </a:rPr>
              <a:t>must</a:t>
            </a:r>
            <a:r>
              <a:rPr lang="en-US" b="1" dirty="0"/>
              <a:t> </a:t>
            </a:r>
            <a:r>
              <a:rPr lang="en-US" b="1" dirty="0"/>
              <a:t>play the </a:t>
            </a:r>
            <a:r>
              <a:rPr lang="en-US" b="1" dirty="0"/>
              <a:t>piano.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     Mike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mustn’t</a:t>
            </a:r>
            <a:r>
              <a:rPr lang="en-US" b="1" dirty="0"/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play the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piano.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  He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must </a:t>
            </a:r>
            <a:r>
              <a:rPr lang="en-US" b="1" dirty="0"/>
              <a:t>take his pet for a walk.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mustn’t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take his pet for a walk.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/>
              <a:t>  5. My </a:t>
            </a:r>
            <a:r>
              <a:rPr lang="en-US" b="1" dirty="0"/>
              <a:t>father </a:t>
            </a:r>
            <a:r>
              <a:rPr lang="en-US" b="1" dirty="0">
                <a:solidFill>
                  <a:srgbClr val="FF0000"/>
                </a:solidFill>
              </a:rPr>
              <a:t>must</a:t>
            </a:r>
            <a:r>
              <a:rPr lang="en-US" b="1" dirty="0"/>
              <a:t> </a:t>
            </a:r>
            <a:r>
              <a:rPr lang="en-US" b="1" dirty="0"/>
              <a:t>drive a car.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     My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father </a:t>
            </a:r>
            <a:r>
              <a:rPr lang="en-US" b="1" dirty="0">
                <a:solidFill>
                  <a:srgbClr val="FF0000"/>
                </a:solidFill>
              </a:rPr>
              <a:t>mustn’t</a:t>
            </a:r>
            <a:r>
              <a:rPr lang="en-US" b="1" dirty="0"/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drive a car.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94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Вопросительная форма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58308" y="1892105"/>
            <a:ext cx="10058400" cy="39319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Must 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I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jump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Must </a:t>
            </a:r>
            <a:r>
              <a:rPr lang="en-US" dirty="0" smtClean="0">
                <a:solidFill>
                  <a:srgbClr val="FF0000"/>
                </a:solidFill>
              </a:rPr>
              <a:t>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we 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run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Must </a:t>
            </a:r>
            <a:r>
              <a:rPr lang="en-US" dirty="0" smtClean="0">
                <a:solidFill>
                  <a:srgbClr val="FF0000"/>
                </a:solidFill>
              </a:rPr>
              <a:t>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you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read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Must 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they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work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Must  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he  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play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Must 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she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dance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632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Краткие ответы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0531" y="1741430"/>
            <a:ext cx="8229600" cy="47678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Yes, I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No, I </a:t>
            </a:r>
            <a:r>
              <a:rPr lang="en-US" b="1" dirty="0" smtClean="0">
                <a:solidFill>
                  <a:srgbClr val="FF0000"/>
                </a:solidFill>
              </a:rPr>
              <a:t>mustn’t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Yes, we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No, we </a:t>
            </a:r>
            <a:r>
              <a:rPr lang="en-US" b="1" dirty="0" smtClean="0">
                <a:solidFill>
                  <a:srgbClr val="FF0000"/>
                </a:solidFill>
              </a:rPr>
              <a:t>mustn’t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Yes, you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No, you </a:t>
            </a:r>
            <a:r>
              <a:rPr lang="en-US" b="1" dirty="0" smtClean="0">
                <a:solidFill>
                  <a:srgbClr val="FF0000"/>
                </a:solidFill>
              </a:rPr>
              <a:t>mustn’t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Yes, they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No, they </a:t>
            </a:r>
            <a:r>
              <a:rPr lang="en-US" b="1" dirty="0" smtClean="0">
                <a:solidFill>
                  <a:srgbClr val="FF0000"/>
                </a:solidFill>
              </a:rPr>
              <a:t>mustn’t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Yes, he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No, he </a:t>
            </a:r>
            <a:r>
              <a:rPr lang="en-US" b="1" dirty="0" smtClean="0">
                <a:solidFill>
                  <a:srgbClr val="FF0000"/>
                </a:solidFill>
              </a:rPr>
              <a:t>mustn’t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Yes, she </a:t>
            </a:r>
            <a:r>
              <a:rPr lang="en-US" b="1" dirty="0" smtClean="0">
                <a:solidFill>
                  <a:srgbClr val="FF0000"/>
                </a:solidFill>
              </a:rPr>
              <a:t>must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No, she </a:t>
            </a:r>
            <a:r>
              <a:rPr lang="en-US" b="1" dirty="0" smtClean="0">
                <a:solidFill>
                  <a:srgbClr val="FF0000"/>
                </a:solidFill>
              </a:rPr>
              <a:t>mustn’t</a:t>
            </a:r>
            <a:r>
              <a:rPr lang="en-US" b="1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64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34</TotalTime>
  <Words>614</Words>
  <Application>Microsoft Office PowerPoint</Application>
  <PresentationFormat>Широкоэкранный</PresentationFormat>
  <Paragraphs>90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Antique Olive Compact</vt:lpstr>
      <vt:lpstr>Arial</vt:lpstr>
      <vt:lpstr>Century Gothic</vt:lpstr>
      <vt:lpstr>Garamond</vt:lpstr>
      <vt:lpstr>Times New Roman</vt:lpstr>
      <vt:lpstr>Савон</vt:lpstr>
      <vt:lpstr>Must</vt:lpstr>
      <vt:lpstr>Презентация PowerPoint</vt:lpstr>
      <vt:lpstr>Утвердительное предложение</vt:lpstr>
      <vt:lpstr>Утвердительная форма</vt:lpstr>
      <vt:lpstr>Translate sentences</vt:lpstr>
      <vt:lpstr>Отрицательная форма</vt:lpstr>
      <vt:lpstr>Make sentences negative</vt:lpstr>
      <vt:lpstr>Вопросительная форма</vt:lpstr>
      <vt:lpstr>Краткие ответы</vt:lpstr>
      <vt:lpstr>Составь предложения.  You must …</vt:lpstr>
      <vt:lpstr>Глагол «Need»</vt:lpstr>
      <vt:lpstr>Открой учебник на стр. 53 №15. Выбери нужные слова и словосочетания из обоих столбиков. Ответь на вопросы – письменно.</vt:lpstr>
      <vt:lpstr>Homework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Must</dc:title>
  <dc:creator>Эльчана Ф. Гараева</dc:creator>
  <cp:lastModifiedBy>Эльчана Ф. Гараева</cp:lastModifiedBy>
  <cp:revision>5</cp:revision>
  <dcterms:created xsi:type="dcterms:W3CDTF">2020-12-02T07:17:03Z</dcterms:created>
  <dcterms:modified xsi:type="dcterms:W3CDTF">2020-12-02T07:51:08Z</dcterms:modified>
</cp:coreProperties>
</file>