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3" r:id="rId3"/>
    <p:sldId id="257" r:id="rId4"/>
    <p:sldId id="276" r:id="rId5"/>
    <p:sldId id="258" r:id="rId6"/>
    <p:sldId id="259" r:id="rId7"/>
    <p:sldId id="260" r:id="rId8"/>
    <p:sldId id="274" r:id="rId9"/>
    <p:sldId id="261" r:id="rId10"/>
    <p:sldId id="262" r:id="rId11"/>
    <p:sldId id="263" r:id="rId12"/>
    <p:sldId id="268" r:id="rId13"/>
    <p:sldId id="264" r:id="rId14"/>
    <p:sldId id="269" r:id="rId15"/>
    <p:sldId id="265" r:id="rId16"/>
    <p:sldId id="270" r:id="rId17"/>
    <p:sldId id="266" r:id="rId18"/>
    <p:sldId id="271" r:id="rId19"/>
    <p:sldId id="267" r:id="rId20"/>
    <p:sldId id="272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270" autoAdjust="0"/>
    <p:restoredTop sz="94660"/>
  </p:normalViewPr>
  <p:slideViewPr>
    <p:cSldViewPr>
      <p:cViewPr varScale="1">
        <p:scale>
          <a:sx n="118" d="100"/>
          <a:sy n="118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20.06.2024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20.06.2024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Особенности обучения письменной части ЕГЭ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2024 </a:t>
            </a:r>
            <a:r>
              <a:rPr lang="ru-RU" dirty="0" err="1" smtClean="0"/>
              <a:t>уч.г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Руденко С.П.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027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 абзац – пример вводных фраз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lvl="1" indent="0">
              <a:buNone/>
            </a:pPr>
            <a:r>
              <a:rPr lang="en-US" dirty="0" smtClean="0"/>
              <a:t>	</a:t>
            </a:r>
            <a:r>
              <a:rPr lang="en-US" sz="4000" b="1" dirty="0" smtClean="0"/>
              <a:t>The importance of reading cannot be denied.</a:t>
            </a:r>
            <a:endParaRPr lang="ru-RU" sz="4000" b="1" dirty="0" smtClean="0"/>
          </a:p>
          <a:p>
            <a:pPr marL="457200" lvl="1" indent="0">
              <a:buNone/>
            </a:pPr>
            <a:r>
              <a:rPr lang="ru-RU" sz="4000" b="1" dirty="0"/>
              <a:t>	</a:t>
            </a:r>
            <a:r>
              <a:rPr lang="en-US" sz="4000" b="1" dirty="0" smtClean="0"/>
              <a:t>Education has always been important in people’s lives.</a:t>
            </a:r>
          </a:p>
          <a:p>
            <a:pPr marL="457200" lvl="1" indent="0">
              <a:buNone/>
            </a:pPr>
            <a:r>
              <a:rPr lang="en-US" sz="4000" b="1" dirty="0" smtClean="0"/>
              <a:t>The importance of healthy lifestyle is widely discussed nowadays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07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ru-RU" dirty="0" smtClean="0"/>
              <a:t> абзац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Undoubtedly reading plays an essential part in our life. That is why </a:t>
            </a:r>
            <a:r>
              <a:rPr lang="en-US" b="1" dirty="0" smtClean="0"/>
              <a:t>I</a:t>
            </a:r>
            <a:r>
              <a:rPr lang="en-US" dirty="0" smtClean="0"/>
              <a:t> have been </a:t>
            </a:r>
            <a:r>
              <a:rPr lang="en-US" b="1" dirty="0" smtClean="0"/>
              <a:t>doing a project on what  book genres are popular with teenagers in </a:t>
            </a:r>
            <a:r>
              <a:rPr lang="en-US" b="1" dirty="0" err="1" smtClean="0"/>
              <a:t>Zetland</a:t>
            </a:r>
            <a:r>
              <a:rPr lang="en-US" b="1" dirty="0" smtClean="0"/>
              <a:t>. I have found some data in the form of a table on the subject- the results of the opinion polls and would like to present the results of my analyses.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7268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ru-RU" dirty="0" smtClean="0"/>
              <a:t>абзац ( вариант 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b="1" dirty="0" smtClean="0"/>
              <a:t>	My </a:t>
            </a:r>
            <a:r>
              <a:rPr lang="en-US" b="1" dirty="0"/>
              <a:t>project is dedicated to reading</a:t>
            </a:r>
            <a:r>
              <a:rPr lang="en-US" dirty="0"/>
              <a:t>. The aim of the project is </a:t>
            </a:r>
            <a:r>
              <a:rPr lang="en-US" b="1" dirty="0"/>
              <a:t>to find out what genres of books are popular with teenagers in </a:t>
            </a:r>
            <a:r>
              <a:rPr lang="en-US" b="1" dirty="0" err="1"/>
              <a:t>Zetland</a:t>
            </a:r>
            <a:r>
              <a:rPr lang="en-US" dirty="0"/>
              <a:t>. I </a:t>
            </a:r>
            <a:r>
              <a:rPr lang="en-US" b="1" dirty="0"/>
              <a:t>have found a table with some data on this subject on the </a:t>
            </a:r>
            <a:r>
              <a:rPr lang="en-US" b="1" dirty="0" smtClean="0"/>
              <a:t>Internet-the results of the opinion polls </a:t>
            </a:r>
            <a:r>
              <a:rPr lang="en-US" b="1" dirty="0"/>
              <a:t>and I am going to </a:t>
            </a:r>
            <a:r>
              <a:rPr lang="en-US" b="1" dirty="0" smtClean="0"/>
              <a:t>analyze my findings. </a:t>
            </a:r>
            <a:endParaRPr lang="en-US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5164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</a:t>
            </a:r>
            <a:r>
              <a:rPr lang="ru-RU" dirty="0" smtClean="0"/>
              <a:t>абзац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b="1" dirty="0"/>
              <a:t>As we see from the data</a:t>
            </a:r>
            <a:r>
              <a:rPr lang="en-US" dirty="0"/>
              <a:t>, the majority of the respondents (</a:t>
            </a:r>
            <a:r>
              <a:rPr lang="en-US" b="1" dirty="0"/>
              <a:t>55,4%) </a:t>
            </a:r>
            <a:r>
              <a:rPr lang="en-US" dirty="0"/>
              <a:t>are in </a:t>
            </a:r>
            <a:r>
              <a:rPr lang="en-US" dirty="0" err="1"/>
              <a:t>favour</a:t>
            </a:r>
            <a:r>
              <a:rPr lang="en-US" dirty="0"/>
              <a:t> of </a:t>
            </a:r>
            <a:r>
              <a:rPr lang="en-US" dirty="0" smtClean="0"/>
              <a:t>‘’adventure stories’’. </a:t>
            </a:r>
            <a:r>
              <a:rPr lang="en-US" dirty="0"/>
              <a:t>Another important fact is that </a:t>
            </a:r>
            <a:r>
              <a:rPr lang="en-US" dirty="0" smtClean="0"/>
              <a:t>“animal </a:t>
            </a:r>
            <a:r>
              <a:rPr lang="en-US" dirty="0"/>
              <a:t>stories and </a:t>
            </a:r>
            <a:r>
              <a:rPr lang="en-US" dirty="0" smtClean="0"/>
              <a:t>romance” </a:t>
            </a:r>
            <a:r>
              <a:rPr lang="en-US" dirty="0"/>
              <a:t>are </a:t>
            </a:r>
            <a:r>
              <a:rPr lang="en-US" dirty="0" smtClean="0"/>
              <a:t>named as their popular book genres </a:t>
            </a:r>
            <a:r>
              <a:rPr lang="en-US" dirty="0"/>
              <a:t>only </a:t>
            </a:r>
            <a:r>
              <a:rPr lang="en-US" b="1" dirty="0"/>
              <a:t>by 27,2 and 17,6 percent </a:t>
            </a:r>
            <a:r>
              <a:rPr lang="en-US" dirty="0"/>
              <a:t>of </a:t>
            </a:r>
            <a:r>
              <a:rPr lang="en-US" dirty="0" err="1"/>
              <a:t>Zetland</a:t>
            </a:r>
            <a:r>
              <a:rPr lang="en-US" dirty="0"/>
              <a:t> </a:t>
            </a:r>
            <a:r>
              <a:rPr lang="en-US" b="1" dirty="0"/>
              <a:t>teenagers respectively.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577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абзац(2)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US" b="1" dirty="0" smtClean="0"/>
              <a:t>	The </a:t>
            </a:r>
            <a:r>
              <a:rPr lang="en-US" b="1" dirty="0"/>
              <a:t>data found show </a:t>
            </a:r>
            <a:r>
              <a:rPr lang="en-US" b="1" dirty="0" smtClean="0"/>
              <a:t>“</a:t>
            </a:r>
            <a:r>
              <a:rPr lang="en-US" dirty="0" smtClean="0"/>
              <a:t>adventure books” </a:t>
            </a:r>
            <a:r>
              <a:rPr lang="en-US" b="1" dirty="0" smtClean="0"/>
              <a:t>are chosen</a:t>
            </a:r>
            <a:r>
              <a:rPr lang="en-US" dirty="0" smtClean="0"/>
              <a:t> </a:t>
            </a:r>
            <a:r>
              <a:rPr lang="en-US" b="1" dirty="0"/>
              <a:t>by 55,4% </a:t>
            </a:r>
            <a:r>
              <a:rPr lang="en-US" dirty="0"/>
              <a:t>of the respondents, followed by </a:t>
            </a:r>
            <a:r>
              <a:rPr lang="en-US" dirty="0" smtClean="0"/>
              <a:t>“detective</a:t>
            </a:r>
            <a:r>
              <a:rPr lang="en-US" dirty="0"/>
              <a:t>, war and spy </a:t>
            </a:r>
            <a:r>
              <a:rPr lang="en-US" dirty="0" smtClean="0"/>
              <a:t>stories” </a:t>
            </a:r>
            <a:r>
              <a:rPr lang="en-US" b="1" dirty="0"/>
              <a:t>with 55,3%.  </a:t>
            </a:r>
            <a:r>
              <a:rPr lang="en-US" dirty="0"/>
              <a:t>Another important fact to mention is that </a:t>
            </a:r>
            <a:r>
              <a:rPr lang="en-US" b="1" dirty="0"/>
              <a:t>about 49% </a:t>
            </a:r>
            <a:r>
              <a:rPr lang="en-US" dirty="0"/>
              <a:t>of all the teenagers surveyed </a:t>
            </a:r>
            <a:r>
              <a:rPr lang="en-US" b="1" dirty="0" smtClean="0"/>
              <a:t>vote</a:t>
            </a:r>
            <a:r>
              <a:rPr lang="en-US" dirty="0" smtClean="0"/>
              <a:t> </a:t>
            </a:r>
            <a:r>
              <a:rPr lang="en-US" dirty="0" err="1" smtClean="0"/>
              <a:t>for”sports</a:t>
            </a:r>
            <a:r>
              <a:rPr lang="en-US" dirty="0" smtClean="0"/>
              <a:t> stories”. </a:t>
            </a:r>
            <a:r>
              <a:rPr lang="en-US" b="1" dirty="0" smtClean="0"/>
              <a:t>Surprisingly</a:t>
            </a:r>
            <a:r>
              <a:rPr lang="en-US" dirty="0" smtClean="0"/>
              <a:t>, the percentage of students in </a:t>
            </a:r>
            <a:r>
              <a:rPr lang="en-US" dirty="0" err="1" smtClean="0"/>
              <a:t>favour</a:t>
            </a:r>
            <a:r>
              <a:rPr lang="en-US" dirty="0" smtClean="0"/>
              <a:t> of romance makes approximately </a:t>
            </a:r>
            <a:r>
              <a:rPr lang="en-US" b="1" dirty="0" smtClean="0"/>
              <a:t>one fifth of all the respondents. </a:t>
            </a:r>
            <a:endParaRPr lang="en-US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81109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абзац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en-US" b="1" dirty="0"/>
              <a:t>It is interesting that </a:t>
            </a:r>
            <a:r>
              <a:rPr lang="en-US" b="1" dirty="0" smtClean="0"/>
              <a:t>“</a:t>
            </a:r>
            <a:r>
              <a:rPr lang="en-US" dirty="0" smtClean="0"/>
              <a:t>detective</a:t>
            </a:r>
            <a:r>
              <a:rPr lang="en-US" dirty="0"/>
              <a:t>, spy and war </a:t>
            </a:r>
            <a:r>
              <a:rPr lang="en-US" dirty="0" smtClean="0"/>
              <a:t>stories” </a:t>
            </a:r>
            <a:r>
              <a:rPr lang="en-US" dirty="0"/>
              <a:t>are almost </a:t>
            </a:r>
            <a:r>
              <a:rPr lang="en-US" b="1" dirty="0"/>
              <a:t>as popular as </a:t>
            </a:r>
            <a:r>
              <a:rPr lang="en-US" b="1" dirty="0" smtClean="0"/>
              <a:t>“</a:t>
            </a:r>
            <a:r>
              <a:rPr lang="en-US" dirty="0" smtClean="0"/>
              <a:t>adventure stories”, </a:t>
            </a:r>
            <a:r>
              <a:rPr lang="en-US" dirty="0"/>
              <a:t>chosen by </a:t>
            </a:r>
            <a:r>
              <a:rPr lang="en-US" b="1" dirty="0"/>
              <a:t>more than </a:t>
            </a:r>
            <a:r>
              <a:rPr lang="en-US" dirty="0"/>
              <a:t>a half of all the surveyed. More than 55% of </a:t>
            </a:r>
            <a:r>
              <a:rPr lang="en-US" dirty="0" err="1"/>
              <a:t>Zetland</a:t>
            </a:r>
            <a:r>
              <a:rPr lang="en-US" dirty="0"/>
              <a:t> teenagers have voted for them. </a:t>
            </a:r>
            <a:r>
              <a:rPr lang="en-US" b="1" dirty="0" smtClean="0"/>
              <a:t>This can be explained by the fact that </a:t>
            </a:r>
            <a:r>
              <a:rPr lang="en-US" dirty="0" smtClean="0"/>
              <a:t>people need thrill and adventure in their lives.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225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абзац(2)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b="1" dirty="0" smtClean="0"/>
              <a:t>	According </a:t>
            </a:r>
            <a:r>
              <a:rPr lang="en-US" b="1" dirty="0"/>
              <a:t>to the data in the table</a:t>
            </a:r>
            <a:r>
              <a:rPr lang="en-US" dirty="0"/>
              <a:t>, </a:t>
            </a:r>
            <a:r>
              <a:rPr lang="en-US" dirty="0" smtClean="0"/>
              <a:t>“detective</a:t>
            </a:r>
            <a:r>
              <a:rPr lang="en-US" dirty="0"/>
              <a:t>, war and spy </a:t>
            </a:r>
            <a:r>
              <a:rPr lang="en-US" dirty="0" smtClean="0"/>
              <a:t>stories” </a:t>
            </a:r>
            <a:r>
              <a:rPr lang="en-US" b="1" dirty="0" smtClean="0"/>
              <a:t>have</a:t>
            </a:r>
            <a:r>
              <a:rPr lang="en-US" dirty="0" smtClean="0"/>
              <a:t> </a:t>
            </a:r>
            <a:r>
              <a:rPr lang="en-US" b="1" dirty="0" smtClean="0"/>
              <a:t>appeared </a:t>
            </a:r>
            <a:r>
              <a:rPr lang="en-US" dirty="0"/>
              <a:t>to be almost </a:t>
            </a:r>
            <a:r>
              <a:rPr lang="en-US" b="1" dirty="0"/>
              <a:t>as popular as </a:t>
            </a:r>
            <a:r>
              <a:rPr lang="en-US" b="1" dirty="0" smtClean="0"/>
              <a:t>“</a:t>
            </a:r>
            <a:r>
              <a:rPr lang="en-US" dirty="0" smtClean="0"/>
              <a:t>adventure </a:t>
            </a:r>
            <a:r>
              <a:rPr lang="en-US" dirty="0"/>
              <a:t>stories </a:t>
            </a:r>
            <a:r>
              <a:rPr lang="en-US" dirty="0" smtClean="0"/>
              <a:t>“ with </a:t>
            </a:r>
            <a:r>
              <a:rPr lang="en-US" b="1" dirty="0"/>
              <a:t>55,3 and 55,4% </a:t>
            </a:r>
            <a:r>
              <a:rPr lang="en-US" b="1" dirty="0" smtClean="0"/>
              <a:t>correspondingly</a:t>
            </a:r>
            <a:r>
              <a:rPr lang="en-US" b="1" dirty="0"/>
              <a:t>.</a:t>
            </a:r>
            <a:r>
              <a:rPr lang="en-US" dirty="0"/>
              <a:t> </a:t>
            </a:r>
            <a:r>
              <a:rPr lang="en-US" b="1" dirty="0" smtClean="0"/>
              <a:t>This can be explained </a:t>
            </a:r>
            <a:r>
              <a:rPr lang="en-US" dirty="0" smtClean="0"/>
              <a:t>by </a:t>
            </a:r>
            <a:r>
              <a:rPr lang="en-US" dirty="0"/>
              <a:t>the fact that people need thrill and adventure in their lives.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0890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абзац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en-US" b="1" dirty="0"/>
              <a:t>It is worth mentioning that work at the project has made me think of  a serious problem. </a:t>
            </a:r>
            <a:r>
              <a:rPr lang="en-US" dirty="0"/>
              <a:t>From my point of view, reading is gradually becoming less popular, particularly with teenagers. </a:t>
            </a:r>
            <a:r>
              <a:rPr lang="en-US" b="1" dirty="0"/>
              <a:t>Consequently, they can get addicted to virtual reality. To solve this problem </a:t>
            </a:r>
            <a:r>
              <a:rPr lang="en-US" dirty="0"/>
              <a:t>it is of vital importance to encourage students aged 13-18 to read more, discuss books and exchange opinions. </a:t>
            </a:r>
            <a:r>
              <a:rPr lang="en-US" b="1" dirty="0"/>
              <a:t>This can be achieved by introducing </a:t>
            </a:r>
            <a:r>
              <a:rPr lang="en-US" dirty="0"/>
              <a:t>extra-curricular classes for Book Lovers. </a:t>
            </a:r>
          </a:p>
        </p:txBody>
      </p:sp>
    </p:spTree>
    <p:extLst>
      <p:ext uri="{BB962C8B-B14F-4D97-AF65-F5344CB8AC3E}">
        <p14:creationId xmlns:p14="http://schemas.microsoft.com/office/powerpoint/2010/main" val="360416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абзац 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b="1" dirty="0" smtClean="0"/>
              <a:t>	Statistics </a:t>
            </a:r>
            <a:r>
              <a:rPr lang="en-US" b="1" dirty="0"/>
              <a:t>illustrate that there is a problem connected with reading. </a:t>
            </a:r>
            <a:r>
              <a:rPr lang="en-US" dirty="0"/>
              <a:t>It is obvious that teenagers prefer stories with dynamic plots and unexpected twists to stories reflecting the inner world of people. </a:t>
            </a:r>
            <a:r>
              <a:rPr lang="en-US" b="1" dirty="0"/>
              <a:t>This leads to the lack of emotional intelligence among teenagers.</a:t>
            </a:r>
            <a:r>
              <a:rPr lang="en-US" dirty="0"/>
              <a:t> </a:t>
            </a:r>
            <a:r>
              <a:rPr lang="en-US" b="1" dirty="0"/>
              <a:t>In my view, this problem can be solved by </a:t>
            </a:r>
            <a:r>
              <a:rPr lang="en-US" dirty="0"/>
              <a:t>promoting love stories in the school reading </a:t>
            </a:r>
            <a:r>
              <a:rPr lang="en-US" dirty="0" smtClean="0"/>
              <a:t>club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80873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</a:t>
            </a:r>
            <a:r>
              <a:rPr lang="ru-RU" dirty="0" smtClean="0"/>
              <a:t>абзац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5898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en-US" b="1" dirty="0"/>
              <a:t>In conclusion</a:t>
            </a:r>
            <a:r>
              <a:rPr lang="en-US" dirty="0"/>
              <a:t>, </a:t>
            </a:r>
            <a:r>
              <a:rPr lang="en-US" b="1" dirty="0"/>
              <a:t>I am convinced that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books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have a great power to influence </a:t>
            </a:r>
            <a:r>
              <a:rPr lang="en-US" b="1" dirty="0">
                <a:solidFill>
                  <a:srgbClr val="FF0000"/>
                </a:solidFill>
              </a:rPr>
              <a:t>teenagers.</a:t>
            </a:r>
            <a:r>
              <a:rPr lang="en-US" b="1" dirty="0"/>
              <a:t> </a:t>
            </a:r>
            <a:r>
              <a:rPr lang="en-US" dirty="0"/>
              <a:t>Despite some decline in popularity, books are still read by teenagers, because they help them to broaden their horizon and develop their mind.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64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Демонстрационный </a:t>
            </a:r>
            <a:r>
              <a:rPr lang="ru-RU" dirty="0"/>
              <a:t>вариант ЕГЭ </a:t>
            </a:r>
            <a:r>
              <a:rPr lang="ru-RU" dirty="0" smtClean="0"/>
              <a:t>2024 </a:t>
            </a:r>
            <a:r>
              <a:rPr lang="ru-RU" dirty="0"/>
              <a:t>г. АНГЛИЙСКИЙ ЯЗЫК, 11 класс. 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2420888"/>
            <a:ext cx="7736401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367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абзац(2)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b="1" dirty="0" smtClean="0"/>
              <a:t>	In </a:t>
            </a:r>
            <a:r>
              <a:rPr lang="en-US" b="1" dirty="0"/>
              <a:t>conclusion, I strongly believe that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reading</a:t>
            </a:r>
            <a:r>
              <a:rPr lang="en-US" b="1" dirty="0"/>
              <a:t> </a:t>
            </a:r>
            <a:r>
              <a:rPr lang="en-US" dirty="0"/>
              <a:t>is highly important for </a:t>
            </a:r>
            <a:r>
              <a:rPr lang="en-US" b="1" dirty="0">
                <a:solidFill>
                  <a:srgbClr val="FF0000"/>
                </a:solidFill>
              </a:rPr>
              <a:t>teenagers</a:t>
            </a:r>
            <a:r>
              <a:rPr lang="en-US" dirty="0"/>
              <a:t>. Without books their lives would become much more boring.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84683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14400" y="1557338"/>
            <a:ext cx="8229600" cy="45259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Thank you for your attention and good luck at the exams!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77863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Электронное письмо №37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Dear</a:t>
            </a:r>
            <a:r>
              <a:rPr lang="en-US" dirty="0"/>
              <a:t> Kevin</a:t>
            </a:r>
            <a:r>
              <a:rPr lang="en-US" dirty="0" smtClean="0"/>
              <a:t>,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/>
              <a:t>Thank you for your email message. It’s always nice to hear from you.</a:t>
            </a:r>
            <a:r>
              <a:rPr lang="en-US" dirty="0"/>
              <a:t> Sorry for not answering earlier. I’ve been snowed under my homework.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95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19256" cy="1224136"/>
          </a:xfrm>
        </p:spPr>
        <p:txBody>
          <a:bodyPr>
            <a:normAutofit/>
          </a:bodyPr>
          <a:lstStyle/>
          <a:p>
            <a:r>
              <a:rPr lang="ru-RU" dirty="0"/>
              <a:t>Электронное письмо №37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824536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	In </a:t>
            </a:r>
            <a:r>
              <a:rPr lang="en-US" b="1" dirty="0"/>
              <a:t>your email you asked me about </a:t>
            </a:r>
            <a:r>
              <a:rPr lang="en-US" dirty="0"/>
              <a:t>my reading preferences. The last book I’ve read is Rebecca by Daphne du </a:t>
            </a:r>
            <a:r>
              <a:rPr lang="en-US" dirty="0" err="1"/>
              <a:t>Maurier</a:t>
            </a:r>
            <a:r>
              <a:rPr lang="en-US" dirty="0"/>
              <a:t>, which fascinated me greatly. As for the books I have to read for my literature classes, I have a huge list of books. They are mainly </a:t>
            </a:r>
            <a:r>
              <a:rPr lang="en-US" dirty="0" smtClean="0"/>
              <a:t>classical novels and stories </a:t>
            </a:r>
            <a:r>
              <a:rPr lang="en-US" dirty="0"/>
              <a:t>written by Russian authors. You know, I’m fond of reading, so I spend at least an hour a day on reading a book for pleasure.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317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19256" cy="1152128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ru-RU" dirty="0" smtClean="0"/>
              <a:t>й</a:t>
            </a:r>
            <a:r>
              <a:rPr lang="en-US" dirty="0" smtClean="0"/>
              <a:t> </a:t>
            </a:r>
            <a:r>
              <a:rPr lang="ru-RU" dirty="0" smtClean="0"/>
              <a:t>абзац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4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r>
              <a:rPr lang="en-US" b="1" dirty="0" smtClean="0"/>
              <a:t>	In your message you asked me about</a:t>
            </a:r>
            <a:r>
              <a:rPr lang="en-US" dirty="0" smtClean="0"/>
              <a:t>………………….. …</a:t>
            </a:r>
            <a:r>
              <a:rPr lang="ru-RU" dirty="0"/>
              <a:t>О</a:t>
            </a:r>
            <a:r>
              <a:rPr lang="ru-RU" dirty="0" smtClean="0"/>
              <a:t>твет на 1ый вопрос </a:t>
            </a:r>
            <a:r>
              <a:rPr lang="en-US" dirty="0" smtClean="0"/>
              <a:t>………………………………………</a:t>
            </a:r>
          </a:p>
          <a:p>
            <a:pPr marL="457200" lvl="1" indent="0">
              <a:buNone/>
            </a:pPr>
            <a:r>
              <a:rPr lang="ru-RU" dirty="0" smtClean="0"/>
              <a:t>Ответ на 2й вопрос</a:t>
            </a:r>
            <a:r>
              <a:rPr lang="en-US" dirty="0" smtClean="0"/>
              <a:t>………………</a:t>
            </a:r>
            <a:r>
              <a:rPr lang="ru-RU" dirty="0" smtClean="0"/>
              <a:t> </a:t>
            </a:r>
            <a:r>
              <a:rPr lang="en-US" dirty="0" smtClean="0"/>
              <a:t>…………</a:t>
            </a:r>
            <a:r>
              <a:rPr lang="ru-RU" dirty="0" smtClean="0"/>
              <a:t> </a:t>
            </a:r>
            <a:r>
              <a:rPr lang="en-US" dirty="0" smtClean="0"/>
              <a:t>……………………………………………….</a:t>
            </a:r>
            <a:r>
              <a:rPr lang="ru-RU" dirty="0" smtClean="0"/>
              <a:t>Ответ на 3й вопрос </a:t>
            </a:r>
            <a:r>
              <a:rPr lang="en-US" dirty="0" smtClean="0"/>
              <a:t>……………………</a:t>
            </a:r>
            <a:r>
              <a:rPr lang="ru-RU" dirty="0" smtClean="0"/>
              <a:t> </a:t>
            </a:r>
            <a:r>
              <a:rPr lang="en-US" dirty="0" smtClean="0"/>
              <a:t>……………</a:t>
            </a:r>
            <a:r>
              <a:rPr lang="ru-RU" dirty="0" smtClean="0"/>
              <a:t> </a:t>
            </a:r>
            <a:r>
              <a:rPr lang="en-US" dirty="0" smtClean="0"/>
              <a:t>……………………………………….</a:t>
            </a:r>
            <a:endParaRPr lang="ru-RU" dirty="0" smtClean="0"/>
          </a:p>
          <a:p>
            <a:pPr marL="457200" lvl="1" indent="0">
              <a:buNone/>
            </a:pPr>
            <a:r>
              <a:rPr lang="ru-RU" dirty="0" smtClean="0"/>
              <a:t>( если в вопросе есть элемент, включающий множественное число, то надо дать 2-3 примера, например, </a:t>
            </a:r>
            <a:r>
              <a:rPr lang="en-US" dirty="0" smtClean="0"/>
              <a:t> What pets are popular in Russia? – Cats and dogs are popular in Russia as they are friendly and nice.</a:t>
            </a:r>
            <a:r>
              <a:rPr lang="ru-RU" dirty="0" smtClean="0"/>
              <a:t> Если вопрос о </a:t>
            </a:r>
            <a:r>
              <a:rPr lang="ru-RU" b="1" dirty="0" smtClean="0"/>
              <a:t>погоде летом </a:t>
            </a:r>
            <a:r>
              <a:rPr lang="ru-RU" dirty="0" smtClean="0"/>
              <a:t>в </a:t>
            </a:r>
            <a:r>
              <a:rPr lang="ru-RU" b="1" dirty="0" smtClean="0"/>
              <a:t>России</a:t>
            </a:r>
            <a:r>
              <a:rPr lang="ru-RU" dirty="0" smtClean="0"/>
              <a:t> – все элементы должны быть упомянуты</a:t>
            </a:r>
            <a:r>
              <a:rPr lang="en-US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25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3й абзац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 smtClean="0"/>
              <a:t>	</a:t>
            </a:r>
            <a:r>
              <a:rPr lang="en-US" b="1" dirty="0" smtClean="0">
                <a:solidFill>
                  <a:schemeClr val="tx1"/>
                </a:solidFill>
              </a:rPr>
              <a:t>By the way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b="1" dirty="0" smtClean="0">
                <a:solidFill>
                  <a:schemeClr val="tx1"/>
                </a:solidFill>
              </a:rPr>
              <a:t>I’d like to ask you some questions about</a:t>
            </a:r>
            <a:r>
              <a:rPr lang="en-US" dirty="0" smtClean="0">
                <a:solidFill>
                  <a:schemeClr val="tx1"/>
                </a:solidFill>
              </a:rPr>
              <a:t>  ( the film you’ve </a:t>
            </a:r>
            <a:r>
              <a:rPr lang="en-US" dirty="0">
                <a:solidFill>
                  <a:schemeClr val="tx1"/>
                </a:solidFill>
              </a:rPr>
              <a:t>mentioned). </a:t>
            </a:r>
            <a:r>
              <a:rPr lang="en-US" dirty="0" smtClean="0">
                <a:solidFill>
                  <a:schemeClr val="tx1"/>
                </a:solidFill>
              </a:rPr>
              <a:t>What’s </a:t>
            </a:r>
            <a:r>
              <a:rPr lang="en-US" dirty="0">
                <a:solidFill>
                  <a:schemeClr val="tx1"/>
                </a:solidFill>
              </a:rPr>
              <a:t>the name of the film? Who starred in it? Who was it directed by? </a:t>
            </a:r>
            <a:r>
              <a:rPr lang="ru-RU" dirty="0" smtClean="0">
                <a:solidFill>
                  <a:schemeClr val="tx1"/>
                </a:solidFill>
              </a:rPr>
              <a:t>Вопросы о том, что заявлено в задании письма –стимула в соответствующем ситуации времени.</a:t>
            </a:r>
            <a:r>
              <a:rPr lang="en-US" dirty="0" smtClean="0">
                <a:solidFill>
                  <a:schemeClr val="tx1"/>
                </a:solidFill>
              </a:rPr>
              <a:t> (Was it interesting? - </a:t>
            </a:r>
            <a:r>
              <a:rPr lang="ru-RU" dirty="0" smtClean="0">
                <a:solidFill>
                  <a:schemeClr val="tx1"/>
                </a:solidFill>
              </a:rPr>
              <a:t> неуместен,  мы знаем из задания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71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Завершение письма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/>
              <a:t>Sorry, I’ve got to finish my message. I am about to go to bed. </a:t>
            </a:r>
            <a:r>
              <a:rPr lang="en-US" b="1" dirty="0" smtClean="0"/>
              <a:t>Write back soon. </a:t>
            </a:r>
            <a:r>
              <a:rPr lang="en-US" dirty="0" smtClean="0"/>
              <a:t>(</a:t>
            </a:r>
            <a:r>
              <a:rPr lang="en-US" b="1" dirty="0" smtClean="0"/>
              <a:t>I’m looking forward to your next email.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b="1" dirty="0" smtClean="0"/>
              <a:t>Best wishes,</a:t>
            </a:r>
          </a:p>
          <a:p>
            <a:pPr marL="0" indent="0">
              <a:buNone/>
            </a:pPr>
            <a:r>
              <a:rPr lang="en-US" b="1" dirty="0" smtClean="0"/>
              <a:t>Nick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1341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dirty="0" smtClean="0"/>
              <a:t>38.1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83264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Imagine that </a:t>
            </a:r>
            <a:r>
              <a:rPr lang="en-US" b="1" dirty="0"/>
              <a:t>you are doing a project on what book genres are popular</a:t>
            </a:r>
          </a:p>
          <a:p>
            <a:pPr marL="0" indent="0">
              <a:buNone/>
            </a:pPr>
            <a:r>
              <a:rPr lang="en-US" b="1" dirty="0"/>
              <a:t>among teenagers in </a:t>
            </a:r>
            <a:r>
              <a:rPr lang="en-US" b="1" dirty="0" err="1"/>
              <a:t>Zetland</a:t>
            </a:r>
            <a:r>
              <a:rPr lang="en-US" b="1" dirty="0"/>
              <a:t>. You have found some data on the subject –</a:t>
            </a:r>
          </a:p>
          <a:p>
            <a:pPr marL="0" indent="0">
              <a:buNone/>
            </a:pPr>
            <a:r>
              <a:rPr lang="en-US" b="1" dirty="0"/>
              <a:t>the results of the opinion polls (see the table below).</a:t>
            </a:r>
          </a:p>
          <a:p>
            <a:pPr marL="0" indent="0">
              <a:buNone/>
            </a:pPr>
            <a:r>
              <a:rPr lang="en-US" b="1" dirty="0"/>
              <a:t>Comment on the data in the table and give your opinion on</a:t>
            </a:r>
          </a:p>
          <a:p>
            <a:pPr marL="0" indent="0">
              <a:buNone/>
            </a:pPr>
            <a:r>
              <a:rPr lang="en-US" b="1" dirty="0"/>
              <a:t>the subject of the project</a:t>
            </a:r>
            <a:r>
              <a:rPr lang="en-US" b="1" dirty="0" smtClean="0"/>
              <a:t>.</a:t>
            </a:r>
            <a:r>
              <a:rPr lang="ru-RU" b="1" dirty="0" smtClean="0"/>
              <a:t> </a:t>
            </a:r>
            <a:r>
              <a:rPr lang="en-US" b="1" dirty="0" smtClean="0"/>
              <a:t>The question of the opinion poll is ‘ What is your </a:t>
            </a:r>
            <a:r>
              <a:rPr lang="en-US" b="1" dirty="0" err="1" smtClean="0"/>
              <a:t>favourite</a:t>
            </a:r>
            <a:r>
              <a:rPr lang="en-US" b="1" dirty="0" smtClean="0"/>
              <a:t> book genre?’</a:t>
            </a:r>
            <a:endParaRPr lang="en-US" b="1" dirty="0"/>
          </a:p>
          <a:p>
            <a:r>
              <a:rPr lang="en-US" dirty="0"/>
              <a:t>Book genre Number of readers (%)</a:t>
            </a:r>
          </a:p>
          <a:p>
            <a:r>
              <a:rPr lang="en-US" dirty="0"/>
              <a:t>Adventure 55.4</a:t>
            </a:r>
          </a:p>
          <a:p>
            <a:r>
              <a:rPr lang="en-US" dirty="0"/>
              <a:t>Detective/war/spy stories 55.3</a:t>
            </a:r>
          </a:p>
          <a:p>
            <a:r>
              <a:rPr lang="en-US" dirty="0"/>
              <a:t>Sports stories 49.2</a:t>
            </a:r>
          </a:p>
          <a:p>
            <a:r>
              <a:rPr lang="en-US" dirty="0"/>
              <a:t>Animal stories 27.2</a:t>
            </a:r>
          </a:p>
          <a:p>
            <a:r>
              <a:rPr lang="en-US" dirty="0"/>
              <a:t>Romance 17.6</a:t>
            </a:r>
          </a:p>
          <a:p>
            <a:pPr marL="0" indent="0">
              <a:buNone/>
            </a:pPr>
            <a:r>
              <a:rPr lang="en-US" dirty="0"/>
              <a:t>Write 200–250 words.</a:t>
            </a:r>
          </a:p>
          <a:p>
            <a:pPr marL="0" indent="0">
              <a:buNone/>
            </a:pPr>
            <a:r>
              <a:rPr lang="en-US" dirty="0"/>
              <a:t>Use the following </a:t>
            </a:r>
            <a:r>
              <a:rPr lang="en-US" b="1" dirty="0"/>
              <a:t>plan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– make an opening statement </a:t>
            </a:r>
            <a:r>
              <a:rPr lang="en-US" b="1" dirty="0"/>
              <a:t>on the subject of the project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– select and report </a:t>
            </a:r>
            <a:r>
              <a:rPr lang="en-US" b="1" dirty="0"/>
              <a:t>2–3 facts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– make 1–2 </a:t>
            </a:r>
            <a:r>
              <a:rPr lang="en-US" b="1" dirty="0"/>
              <a:t>comparisons</a:t>
            </a:r>
            <a:r>
              <a:rPr lang="en-US" dirty="0"/>
              <a:t> where relevant</a:t>
            </a:r>
            <a:r>
              <a:rPr lang="en-US" dirty="0" smtClean="0"/>
              <a:t>; give your comments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– outline a </a:t>
            </a:r>
            <a:r>
              <a:rPr lang="en-US" b="1" dirty="0"/>
              <a:t>problem</a:t>
            </a:r>
            <a:r>
              <a:rPr lang="en-US" dirty="0"/>
              <a:t> that can arise with reading and </a:t>
            </a:r>
            <a:r>
              <a:rPr lang="en-US" b="1" dirty="0"/>
              <a:t>suggest a way of</a:t>
            </a:r>
          </a:p>
          <a:p>
            <a:pPr marL="0" indent="0">
              <a:buNone/>
            </a:pPr>
            <a:r>
              <a:rPr lang="en-US" b="1" dirty="0"/>
              <a:t>solving it;</a:t>
            </a:r>
          </a:p>
          <a:p>
            <a:pPr marL="0" indent="0">
              <a:buNone/>
            </a:pPr>
            <a:r>
              <a:rPr lang="en-US" dirty="0"/>
              <a:t>– </a:t>
            </a:r>
            <a:r>
              <a:rPr lang="en-US" b="1" dirty="0"/>
              <a:t>conclude</a:t>
            </a:r>
            <a:r>
              <a:rPr lang="en-US" dirty="0"/>
              <a:t> by </a:t>
            </a:r>
            <a:r>
              <a:rPr lang="en-US" dirty="0" smtClean="0"/>
              <a:t>giving and </a:t>
            </a:r>
            <a:r>
              <a:rPr lang="en-US" b="1" dirty="0" smtClean="0"/>
              <a:t>explaining </a:t>
            </a:r>
            <a:r>
              <a:rPr lang="en-US" b="1" dirty="0"/>
              <a:t>your opinion </a:t>
            </a:r>
            <a:r>
              <a:rPr lang="en-US" dirty="0"/>
              <a:t>on the </a:t>
            </a:r>
            <a:r>
              <a:rPr lang="en-US" b="1" dirty="0"/>
              <a:t>importance of reading for</a:t>
            </a:r>
          </a:p>
          <a:p>
            <a:pPr marL="0" indent="0">
              <a:buNone/>
            </a:pPr>
            <a:r>
              <a:rPr lang="en-US" b="1" dirty="0"/>
              <a:t>teenagers.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6671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Написание №40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 абзац- </a:t>
            </a:r>
            <a:r>
              <a:rPr lang="ru-RU" b="1" dirty="0" smtClean="0"/>
              <a:t>Главное в нем наличие темы проекта или цели проекта и фразы о том, что участник экзамена нашел данные в форме таблицы или диаграммы</a:t>
            </a:r>
          </a:p>
          <a:p>
            <a:r>
              <a:rPr lang="ru-RU" dirty="0" smtClean="0"/>
              <a:t>В начале абзаца возможно вводное предложение</a:t>
            </a:r>
          </a:p>
        </p:txBody>
      </p:sp>
    </p:spTree>
    <p:extLst>
      <p:ext uri="{BB962C8B-B14F-4D97-AF65-F5344CB8AC3E}">
        <p14:creationId xmlns:p14="http://schemas.microsoft.com/office/powerpoint/2010/main" val="77838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226</TotalTime>
  <Words>275</Words>
  <Application>Microsoft Office PowerPoint</Application>
  <PresentationFormat>Экран (4:3)</PresentationFormat>
  <Paragraphs>68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Городская</vt:lpstr>
      <vt:lpstr>Особенности обучения письменной части ЕГЭ</vt:lpstr>
      <vt:lpstr> Демонстрационный вариант ЕГЭ 2024 г. АНГЛИЙСКИЙ ЯЗЫК, 11 класс.  </vt:lpstr>
      <vt:lpstr>Электронное письмо №37</vt:lpstr>
      <vt:lpstr>Электронное письмо №37</vt:lpstr>
      <vt:lpstr>2й абзац</vt:lpstr>
      <vt:lpstr>3й абзац</vt:lpstr>
      <vt:lpstr>Завершение письма</vt:lpstr>
      <vt:lpstr>38.1</vt:lpstr>
      <vt:lpstr>Написание №40</vt:lpstr>
      <vt:lpstr>1 абзац – пример вводных фраз</vt:lpstr>
      <vt:lpstr>1 абзац</vt:lpstr>
      <vt:lpstr>1 абзац ( вариант 2)</vt:lpstr>
      <vt:lpstr>2 абзац</vt:lpstr>
      <vt:lpstr>2 абзац(2)</vt:lpstr>
      <vt:lpstr>3 абзац</vt:lpstr>
      <vt:lpstr>3 абзац(2)</vt:lpstr>
      <vt:lpstr>4 абзац</vt:lpstr>
      <vt:lpstr>4 абзац (2)</vt:lpstr>
      <vt:lpstr>5 абзац</vt:lpstr>
      <vt:lpstr>5 абзац(2)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обучения письменной части ЕГЭ</dc:title>
  <dc:creator>Rain</dc:creator>
  <cp:lastModifiedBy>Rain</cp:lastModifiedBy>
  <cp:revision>32</cp:revision>
  <dcterms:created xsi:type="dcterms:W3CDTF">2021-03-31T19:16:46Z</dcterms:created>
  <dcterms:modified xsi:type="dcterms:W3CDTF">2024-06-20T10:25:43Z</dcterms:modified>
</cp:coreProperties>
</file>