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4145" r:id="rId1"/>
  </p:sldMasterIdLst>
  <p:notesMasterIdLst>
    <p:notesMasterId r:id="rId25"/>
  </p:notesMasterIdLst>
  <p:sldIdLst>
    <p:sldId id="2514" r:id="rId2"/>
    <p:sldId id="2336" r:id="rId3"/>
    <p:sldId id="2515" r:id="rId4"/>
    <p:sldId id="2519" r:id="rId5"/>
    <p:sldId id="2523" r:id="rId6"/>
    <p:sldId id="2527" r:id="rId7"/>
    <p:sldId id="2531" r:id="rId8"/>
    <p:sldId id="2516" r:id="rId9"/>
    <p:sldId id="2520" r:id="rId10"/>
    <p:sldId id="2524" r:id="rId11"/>
    <p:sldId id="2528" r:id="rId12"/>
    <p:sldId id="2532" r:id="rId13"/>
    <p:sldId id="2517" r:id="rId14"/>
    <p:sldId id="2521" r:id="rId15"/>
    <p:sldId id="2525" r:id="rId16"/>
    <p:sldId id="2529" r:id="rId17"/>
    <p:sldId id="2533" r:id="rId18"/>
    <p:sldId id="2518" r:id="rId19"/>
    <p:sldId id="2522" r:id="rId20"/>
    <p:sldId id="2526" r:id="rId21"/>
    <p:sldId id="2530" r:id="rId22"/>
    <p:sldId id="2534" r:id="rId23"/>
    <p:sldId id="2536" r:id="rId24"/>
  </p:sldIdLst>
  <p:sldSz cx="9144000" cy="6858000" type="screen4x3"/>
  <p:notesSz cx="6858000" cy="9144000"/>
  <p:custDataLst>
    <p:tags r:id="rId26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华文细黑" pitchFamily="2" charset="-122"/>
        <a:ea typeface="华文细黑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华文细黑" pitchFamily="2" charset="-122"/>
        <a:ea typeface="华文细黑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华文细黑" pitchFamily="2" charset="-122"/>
        <a:ea typeface="华文细黑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华文细黑" pitchFamily="2" charset="-122"/>
        <a:ea typeface="华文细黑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华文细黑" pitchFamily="2" charset="-122"/>
        <a:ea typeface="华文细黑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rgbClr val="FF0000"/>
        </a:solidFill>
        <a:latin typeface="华文细黑" pitchFamily="2" charset="-122"/>
        <a:ea typeface="华文细黑" pitchFamily="2" charset="-122"/>
        <a:cs typeface="+mn-cs"/>
      </a:defRPr>
    </a:lvl6pPr>
    <a:lvl7pPr marL="2743200" algn="l" defTabSz="914400" rtl="0" eaLnBrk="1" latinLnBrk="0" hangingPunct="1">
      <a:defRPr sz="1200" kern="1200">
        <a:solidFill>
          <a:srgbClr val="FF0000"/>
        </a:solidFill>
        <a:latin typeface="华文细黑" pitchFamily="2" charset="-122"/>
        <a:ea typeface="华文细黑" pitchFamily="2" charset="-122"/>
        <a:cs typeface="+mn-cs"/>
      </a:defRPr>
    </a:lvl7pPr>
    <a:lvl8pPr marL="3200400" algn="l" defTabSz="914400" rtl="0" eaLnBrk="1" latinLnBrk="0" hangingPunct="1">
      <a:defRPr sz="1200" kern="1200">
        <a:solidFill>
          <a:srgbClr val="FF0000"/>
        </a:solidFill>
        <a:latin typeface="华文细黑" pitchFamily="2" charset="-122"/>
        <a:ea typeface="华文细黑" pitchFamily="2" charset="-122"/>
        <a:cs typeface="+mn-cs"/>
      </a:defRPr>
    </a:lvl8pPr>
    <a:lvl9pPr marL="3657600" algn="l" defTabSz="914400" rtl="0" eaLnBrk="1" latinLnBrk="0" hangingPunct="1">
      <a:defRPr sz="1200" kern="1200">
        <a:solidFill>
          <a:srgbClr val="FF0000"/>
        </a:solidFill>
        <a:latin typeface="华文细黑" pitchFamily="2" charset="-122"/>
        <a:ea typeface="华文细黑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4">
          <p15:clr>
            <a:srgbClr val="A4A3A4"/>
          </p15:clr>
        </p15:guide>
        <p15:guide id="2" orient="horz" pos="4319">
          <p15:clr>
            <a:srgbClr val="A4A3A4"/>
          </p15:clr>
        </p15:guide>
        <p15:guide id="3" pos="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  <a:srgbClr val="A50021"/>
    <a:srgbClr val="0000FF"/>
    <a:srgbClr val="CC6600"/>
    <a:srgbClr val="FF6600"/>
    <a:srgbClr val="FFFF99"/>
    <a:srgbClr val="990033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75" autoAdjust="0"/>
    <p:restoredTop sz="94660"/>
  </p:normalViewPr>
  <p:slideViewPr>
    <p:cSldViewPr>
      <p:cViewPr varScale="1">
        <p:scale>
          <a:sx n="84" d="100"/>
          <a:sy n="84" d="100"/>
        </p:scale>
        <p:origin x="1416" y="48"/>
      </p:cViewPr>
      <p:guideLst>
        <p:guide orient="horz" pos="384"/>
        <p:guide orient="horz" pos="4319"/>
        <p:guide pos="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21" tIns="46209" rIns="92421" bIns="46209" numCol="1" anchor="t" anchorCtr="0" compatLnSpc="1">
            <a:prstTxWarp prst="textNoShape">
              <a:avLst/>
            </a:prstTxWarp>
          </a:bodyPr>
          <a:lstStyle>
            <a:lvl1pPr defTabSz="923925" eaLnBrk="0" hangingPunct="0">
              <a:defRPr b="1">
                <a:solidFill>
                  <a:srgbClr val="FF3300"/>
                </a:solidFill>
                <a:latin typeface="Arial" pitchFamily="34" charset="0"/>
                <a:ea typeface="宋体" charset="-122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21" tIns="46209" rIns="92421" bIns="46209" numCol="1" anchor="t" anchorCtr="0" compatLnSpc="1">
            <a:prstTxWarp prst="textNoShape">
              <a:avLst/>
            </a:prstTxWarp>
          </a:bodyPr>
          <a:lstStyle>
            <a:lvl1pPr algn="r" defTabSz="923925" eaLnBrk="0" hangingPunct="0">
              <a:defRPr b="1">
                <a:solidFill>
                  <a:srgbClr val="FF3300"/>
                </a:solidFill>
                <a:latin typeface="Arial" pitchFamily="34" charset="0"/>
                <a:ea typeface="宋体" charset="-122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124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928688" y="684213"/>
            <a:ext cx="5005387" cy="342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343400"/>
            <a:ext cx="5030787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21" tIns="46209" rIns="92421" bIns="462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3625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21" tIns="46209" rIns="92421" bIns="46209" numCol="1" anchor="b" anchorCtr="0" compatLnSpc="1">
            <a:prstTxWarp prst="textNoShape">
              <a:avLst/>
            </a:prstTxWarp>
          </a:bodyPr>
          <a:lstStyle>
            <a:lvl1pPr defTabSz="923925" eaLnBrk="0" hangingPunct="0">
              <a:defRPr b="1">
                <a:solidFill>
                  <a:srgbClr val="FF3300"/>
                </a:solidFill>
                <a:latin typeface="Arial" pitchFamily="34" charset="0"/>
                <a:ea typeface="宋体" charset="-122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3625"/>
            <a:ext cx="297338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21" tIns="46209" rIns="92421" bIns="46209" numCol="1" anchor="b" anchorCtr="0" compatLnSpc="1">
            <a:prstTxWarp prst="textNoShape">
              <a:avLst/>
            </a:prstTxWarp>
          </a:bodyPr>
          <a:lstStyle>
            <a:lvl1pPr algn="r" defTabSz="923925" eaLnBrk="0" hangingPunct="0">
              <a:defRPr b="1">
                <a:solidFill>
                  <a:srgbClr val="FF3300"/>
                </a:solidFill>
                <a:latin typeface="Arial" pitchFamily="34" charset="0"/>
                <a:ea typeface="宋体" charset="-122"/>
              </a:defRPr>
            </a:lvl1pPr>
          </a:lstStyle>
          <a:p>
            <a:pPr>
              <a:defRPr/>
            </a:pPr>
            <a:fld id="{C62E8698-B9E0-447F-A420-F7A0BC2DA5AB}" type="slidenum">
              <a:rPr lang="zh-CN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255630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8621713" y="6645275"/>
            <a:ext cx="5222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zh-CN" altLang="en-US" sz="800" b="1">
              <a:solidFill>
                <a:schemeClr val="tx1"/>
              </a:solidFill>
              <a:latin typeface="Times New Roman" pitchFamily="18" charset="0"/>
              <a:ea typeface="宋体" charset="-122"/>
            </a:endParaRPr>
          </a:p>
        </p:txBody>
      </p:sp>
      <p:sp>
        <p:nvSpPr>
          <p:cNvPr id="5" name="Rectangle 11"/>
          <p:cNvSpPr txBox="1">
            <a:spLocks noGrp="1" noChangeArrowheads="1"/>
          </p:cNvSpPr>
          <p:nvPr/>
        </p:nvSpPr>
        <p:spPr bwMode="auto">
          <a:xfrm>
            <a:off x="6934200" y="65532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EA5589D9-3810-44DA-BA7D-0B656457ACBE}" type="slidenum">
              <a:rPr lang="zh-CN" altLang="en-US" sz="1000">
                <a:solidFill>
                  <a:schemeClr val="tx1"/>
                </a:solidFill>
                <a:latin typeface="Arial" pitchFamily="34" charset="0"/>
                <a:ea typeface="宋体" charset="-122"/>
              </a:rPr>
              <a:pPr algn="r">
                <a:defRPr/>
              </a:pPr>
              <a:t>‹#›</a:t>
            </a:fld>
            <a:endParaRPr lang="en-US" sz="1000">
              <a:solidFill>
                <a:schemeClr val="tx1"/>
              </a:solidFill>
              <a:latin typeface="Arial" pitchFamily="34" charset="0"/>
              <a:ea typeface="宋体" charset="-122"/>
            </a:endParaRP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>
            <a:lvl1pPr algn="ctr">
              <a:defRPr sz="3600">
                <a:solidFill>
                  <a:srgbClr val="A50021"/>
                </a:solidFill>
              </a:defRPr>
            </a:lvl1pPr>
          </a:lstStyle>
          <a:p>
            <a:r>
              <a:rPr lang="en-GB"/>
              <a:t>单击此处编辑母版标题样式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066800"/>
          </a:xfrm>
        </p:spPr>
        <p:txBody>
          <a:bodyPr/>
          <a:lstStyle>
            <a:lvl1pPr marL="0" indent="0" algn="ctr">
              <a:buFont typeface="Verdana" pitchFamily="34" charset="0"/>
              <a:buNone/>
              <a:defRPr sz="3200"/>
            </a:lvl1pPr>
          </a:lstStyle>
          <a:p>
            <a:r>
              <a:rPr lang="en-GB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638377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328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357938" y="76200"/>
            <a:ext cx="1992312" cy="60515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76200"/>
            <a:ext cx="5824538" cy="60515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640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086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907432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06513" y="1268413"/>
            <a:ext cx="3444875" cy="48593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03788" y="1268413"/>
            <a:ext cx="3446462" cy="48593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473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388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147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1306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872863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766663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76200"/>
            <a:ext cx="7678738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单击此处编辑母版标题样式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06513" y="1268413"/>
            <a:ext cx="7043737" cy="485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单击此处编辑母版文本样式</a:t>
            </a:r>
          </a:p>
          <a:p>
            <a:pPr lvl="1"/>
            <a:r>
              <a:rPr lang="en-GB" smtClean="0"/>
              <a:t>第二级</a:t>
            </a:r>
          </a:p>
          <a:p>
            <a:pPr lvl="2"/>
            <a:r>
              <a:rPr lang="en-GB" smtClean="0"/>
              <a:t>第三级</a:t>
            </a:r>
          </a:p>
        </p:txBody>
      </p:sp>
      <p:sp>
        <p:nvSpPr>
          <p:cNvPr id="1028" name="Text Box 6"/>
          <p:cNvSpPr txBox="1">
            <a:spLocks noChangeArrowheads="1"/>
          </p:cNvSpPr>
          <p:nvPr/>
        </p:nvSpPr>
        <p:spPr bwMode="auto">
          <a:xfrm>
            <a:off x="8621713" y="6645275"/>
            <a:ext cx="5222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zh-CN" altLang="en-US" sz="800" b="1">
              <a:solidFill>
                <a:schemeClr val="tx1"/>
              </a:solidFill>
              <a:latin typeface="Times New Roman" pitchFamily="18" charset="0"/>
              <a:ea typeface="宋体" charset="-122"/>
            </a:endParaRPr>
          </a:p>
        </p:txBody>
      </p:sp>
      <p:sp>
        <p:nvSpPr>
          <p:cNvPr id="1029" name="Rectangle 11"/>
          <p:cNvSpPr txBox="1">
            <a:spLocks noGrp="1" noChangeArrowheads="1"/>
          </p:cNvSpPr>
          <p:nvPr/>
        </p:nvSpPr>
        <p:spPr bwMode="auto">
          <a:xfrm>
            <a:off x="6934200" y="65532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64031E67-4F4F-478D-B051-72372E40F7F9}" type="slidenum">
              <a:rPr lang="zh-CN" altLang="en-US" sz="1000">
                <a:solidFill>
                  <a:schemeClr val="tx1"/>
                </a:solidFill>
                <a:latin typeface="Arial" pitchFamily="34" charset="0"/>
                <a:ea typeface="宋体" charset="-122"/>
              </a:rPr>
              <a:pPr algn="r">
                <a:defRPr/>
              </a:pPr>
              <a:t>‹#›</a:t>
            </a:fld>
            <a:endParaRPr lang="en-US" sz="1000">
              <a:solidFill>
                <a:schemeClr val="tx1"/>
              </a:solidFill>
              <a:latin typeface="Arial" pitchFamily="34" charset="0"/>
              <a:ea typeface="宋体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60" r:id="rId1"/>
    <p:sldLayoutId id="2147485350" r:id="rId2"/>
    <p:sldLayoutId id="2147485351" r:id="rId3"/>
    <p:sldLayoutId id="2147485352" r:id="rId4"/>
    <p:sldLayoutId id="2147485353" r:id="rId5"/>
    <p:sldLayoutId id="2147485354" r:id="rId6"/>
    <p:sldLayoutId id="2147485355" r:id="rId7"/>
    <p:sldLayoutId id="2147485356" r:id="rId8"/>
    <p:sldLayoutId id="2147485357" r:id="rId9"/>
    <p:sldLayoutId id="2147485358" r:id="rId10"/>
    <p:sldLayoutId id="2147485359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SimSun" pitchFamily="2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  <a:ea typeface="SimSun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  <a:ea typeface="SimSun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  <a:ea typeface="SimSun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  <a:ea typeface="SimSun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  <a:ea typeface="宋体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  <a:ea typeface="宋体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  <a:ea typeface="宋体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▪"/>
        <a:defRPr sz="2800">
          <a:solidFill>
            <a:schemeClr val="tx1"/>
          </a:solidFill>
          <a:latin typeface="+mn-lt"/>
          <a:ea typeface="SimSun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SimSun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Stone Sans"/>
        <a:buChar char="‐"/>
        <a:defRPr sz="2000">
          <a:solidFill>
            <a:schemeClr val="tx1"/>
          </a:solidFill>
          <a:latin typeface="+mn-lt"/>
          <a:ea typeface="SimSun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SimSun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SimSun" pitchFamily="2" charset="-122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openxmlformats.org/officeDocument/2006/relationships/slide" Target="slide2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openxmlformats.org/officeDocument/2006/relationships/slide" Target="slide2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3.jpeg"/><Relationship Id="rId7" Type="http://schemas.openxmlformats.org/officeDocument/2006/relationships/slide" Target="slide2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Relationship Id="rId9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openxmlformats.org/officeDocument/2006/relationships/slide" Target="slide2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slide" Target="slide2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1.xml"/><Relationship Id="rId18" Type="http://schemas.openxmlformats.org/officeDocument/2006/relationships/slide" Target="slide17.xml"/><Relationship Id="rId3" Type="http://schemas.openxmlformats.org/officeDocument/2006/relationships/slide" Target="slide3.xml"/><Relationship Id="rId21" Type="http://schemas.openxmlformats.org/officeDocument/2006/relationships/slide" Target="slide21.xml"/><Relationship Id="rId7" Type="http://schemas.openxmlformats.org/officeDocument/2006/relationships/slide" Target="slide7.xml"/><Relationship Id="rId12" Type="http://schemas.openxmlformats.org/officeDocument/2006/relationships/slide" Target="slide10.xml"/><Relationship Id="rId17" Type="http://schemas.openxmlformats.org/officeDocument/2006/relationships/slide" Target="slide16.xml"/><Relationship Id="rId2" Type="http://schemas.openxmlformats.org/officeDocument/2006/relationships/audio" Target="../media/audio1.wav"/><Relationship Id="rId16" Type="http://schemas.openxmlformats.org/officeDocument/2006/relationships/slide" Target="slide15.xml"/><Relationship Id="rId20" Type="http://schemas.openxmlformats.org/officeDocument/2006/relationships/slide" Target="slide2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9.xml"/><Relationship Id="rId5" Type="http://schemas.openxmlformats.org/officeDocument/2006/relationships/slide" Target="slide5.xml"/><Relationship Id="rId15" Type="http://schemas.openxmlformats.org/officeDocument/2006/relationships/slide" Target="slide14.xml"/><Relationship Id="rId10" Type="http://schemas.openxmlformats.org/officeDocument/2006/relationships/slide" Target="slide18.xml"/><Relationship Id="rId19" Type="http://schemas.openxmlformats.org/officeDocument/2006/relationships/slide" Target="slide19.xml"/><Relationship Id="rId4" Type="http://schemas.openxmlformats.org/officeDocument/2006/relationships/slide" Target="slide4.xml"/><Relationship Id="rId9" Type="http://schemas.openxmlformats.org/officeDocument/2006/relationships/slide" Target="slide13.xml"/><Relationship Id="rId14" Type="http://schemas.openxmlformats.org/officeDocument/2006/relationships/slide" Target="slide12.xml"/><Relationship Id="rId22" Type="http://schemas.openxmlformats.org/officeDocument/2006/relationships/slide" Target="slide2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openxmlformats.org/officeDocument/2006/relationships/slide" Target="slide2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openxmlformats.org/officeDocument/2006/relationships/slide" Target="slide2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openxmlformats.org/officeDocument/2006/relationships/slide" Target="slide2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audio" Target="../media/audio3.wav"/><Relationship Id="rId7" Type="http://schemas.openxmlformats.org/officeDocument/2006/relationships/image" Target="../media/image1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audio" Target="../media/audio3.wav"/><Relationship Id="rId7" Type="http://schemas.openxmlformats.org/officeDocument/2006/relationships/image" Target="../media/image1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slide" Target="slide2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902" y="1219258"/>
            <a:ext cx="7772400" cy="2971722"/>
          </a:xfrm>
        </p:spPr>
        <p:txBody>
          <a:bodyPr/>
          <a:lstStyle/>
          <a:p>
            <a:r>
              <a:rPr lang="ru-RU" altLang="zh-CN" sz="4800" dirty="0" smtClean="0"/>
              <a:t>Викторина</a:t>
            </a:r>
            <a:br>
              <a:rPr lang="ru-RU" altLang="zh-CN" sz="4800" dirty="0" smtClean="0"/>
            </a:br>
            <a:r>
              <a:rPr lang="ru-RU" altLang="zh-CN" sz="4800" dirty="0" smtClean="0"/>
              <a:t>«Друзья и враги нашего здоровья»</a:t>
            </a:r>
            <a:endParaRPr lang="zh-CN" altLang="en-US" sz="4800" dirty="0" smtClean="0"/>
          </a:p>
        </p:txBody>
      </p:sp>
      <p:sp>
        <p:nvSpPr>
          <p:cNvPr id="4" name="AutoShape 2" descr="https://www.seekpng.com/png/detail/30-308299_green-start-button-start-button-no-background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s://www.downloadclipart.net/large/18070-start-service-pressed-design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2832" y="5638742"/>
            <a:ext cx="28575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28714" y="520288"/>
            <a:ext cx="1981148" cy="1003761"/>
            <a:chOff x="228714" y="520288"/>
            <a:chExt cx="1981148" cy="1003761"/>
          </a:xfrm>
        </p:grpSpPr>
        <p:sp>
          <p:nvSpPr>
            <p:cNvPr id="3" name="Овал 2"/>
            <p:cNvSpPr/>
            <p:nvPr/>
          </p:nvSpPr>
          <p:spPr bwMode="auto">
            <a:xfrm>
              <a:off x="228714" y="520288"/>
              <a:ext cx="1981148" cy="1003761"/>
            </a:xfrm>
            <a:prstGeom prst="ellipse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>
                  <a:gamma/>
                  <a:shade val="60000"/>
                  <a:invGamma/>
                </a:scheme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410412" y="791335"/>
              <a:ext cx="1617751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n-lt"/>
                </a:rPr>
                <a:t>Гигиена</a:t>
              </a:r>
              <a:endPara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371706" y="1656614"/>
            <a:ext cx="823780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Кто из этих крокодилов проглотил мочалку словно галку?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s://printonic.ru/uploads/images/2016/03/01/img_56d5834f9e30c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44261" y="3124208"/>
            <a:ext cx="1968498" cy="226287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2" name="Picture 4" descr="https://avatarko.ru/img/kartinka/32/multfilm_krokodil_31735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9704" y="3124208"/>
            <a:ext cx="1890000" cy="226287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4" name="Picture 6" descr="https://i0.wp.com/nukadeti.ru/content/images/essence/tale/1757/158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2286" y="3160643"/>
            <a:ext cx="1707892" cy="222643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Управляющая кнопка: домой 9">
            <a:hlinkClick r:id="rId6" action="ppaction://hlinksldjump" highlightClick="1"/>
          </p:cNvPr>
          <p:cNvSpPr/>
          <p:nvPr/>
        </p:nvSpPr>
        <p:spPr bwMode="auto">
          <a:xfrm>
            <a:off x="8077108" y="5867336"/>
            <a:ext cx="653985" cy="533386"/>
          </a:xfrm>
          <a:prstGeom prst="actionButtonHome">
            <a:avLst/>
          </a:prstGeom>
          <a:solidFill>
            <a:srgbClr val="FF99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chemeClr val="tx1">
                <a:gamma/>
                <a:shade val="60000"/>
                <a:invGamma/>
              </a:scheme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smtClean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effectLst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37011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6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meh-minona-na-opoveschenie-sms-572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5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76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meh-minona-na-opoveschenie-sms-572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5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76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276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meh-minona-na-opoveschenie-sms-572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50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28714" y="520288"/>
            <a:ext cx="1981148" cy="1003761"/>
            <a:chOff x="228714" y="520288"/>
            <a:chExt cx="1981148" cy="1003761"/>
          </a:xfrm>
        </p:grpSpPr>
        <p:sp>
          <p:nvSpPr>
            <p:cNvPr id="3" name="Овал 2"/>
            <p:cNvSpPr/>
            <p:nvPr/>
          </p:nvSpPr>
          <p:spPr bwMode="auto">
            <a:xfrm>
              <a:off x="228714" y="520288"/>
              <a:ext cx="1981148" cy="1003761"/>
            </a:xfrm>
            <a:prstGeom prst="ellipse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>
                  <a:gamma/>
                  <a:shade val="60000"/>
                  <a:invGamma/>
                </a:scheme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1126922" y="791335"/>
              <a:ext cx="184731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endPara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259514" y="606669"/>
            <a:ext cx="197361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Здоровье 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зубов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1706" y="1656614"/>
            <a:ext cx="823780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нужно положить на щетку, для чистоты зубов?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https://beauty-neva.ru/upload/iblock/038/03816d154615f31d82661469a802a6f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646" y="3429000"/>
            <a:ext cx="2120431" cy="212308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0" name="Picture 4" descr="https://lab-krasoty.ru/upload/iblock/25d/25dbd4694d35c864515a8147476afe2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5241" y="3839733"/>
            <a:ext cx="2160000" cy="216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2" name="Picture 6" descr="https://beauty-neva.ru/upload/iblock/2fd/2fd7ec229e4c0e9aab2548b8ac690c8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3564" y="3422088"/>
            <a:ext cx="2133544" cy="212999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Управляющая кнопка: домой 9">
            <a:hlinkClick r:id="rId7" action="ppaction://hlinksldjump" highlightClick="1"/>
          </p:cNvPr>
          <p:cNvSpPr/>
          <p:nvPr/>
        </p:nvSpPr>
        <p:spPr bwMode="auto">
          <a:xfrm>
            <a:off x="8077108" y="5867336"/>
            <a:ext cx="653985" cy="533386"/>
          </a:xfrm>
          <a:prstGeom prst="actionButtonHome">
            <a:avLst/>
          </a:prstGeom>
          <a:solidFill>
            <a:srgbClr val="FF99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chemeClr val="tx1">
                <a:gamma/>
                <a:shade val="60000"/>
                <a:invGamma/>
              </a:scheme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smtClean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effectLst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0249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6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96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69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97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meh-minona-na-opoveschenie-sms-572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00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97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meh-minona-na-opoveschenie-sms-572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0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28714" y="520288"/>
            <a:ext cx="1981148" cy="1003761"/>
            <a:chOff x="228714" y="520288"/>
            <a:chExt cx="1981148" cy="1003761"/>
          </a:xfrm>
        </p:grpSpPr>
        <p:sp>
          <p:nvSpPr>
            <p:cNvPr id="3" name="Овал 2"/>
            <p:cNvSpPr/>
            <p:nvPr/>
          </p:nvSpPr>
          <p:spPr bwMode="auto">
            <a:xfrm>
              <a:off x="228714" y="520288"/>
              <a:ext cx="1981148" cy="1003761"/>
            </a:xfrm>
            <a:prstGeom prst="ellipse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>
                  <a:gamma/>
                  <a:shade val="60000"/>
                  <a:invGamma/>
                </a:scheme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1126922" y="791335"/>
              <a:ext cx="184731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endPara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609184" y="814908"/>
            <a:ext cx="122020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Спорт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1706" y="1656614"/>
            <a:ext cx="8237802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Ноги и мышцы все время в движении —</a:t>
            </a:r>
            <a:b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 не просто идёт человек.</a:t>
            </a:r>
            <a:b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Такие вот быстрые передвижения</a:t>
            </a:r>
            <a:b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Мы называем коротко — … </a:t>
            </a:r>
            <a:endParaRPr lang="ru-RU" sz="3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https://image.freepik.com/free-vector/cartoon-exercise-runing_77984-7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2832" y="4114782"/>
            <a:ext cx="2139010" cy="2139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Тяпа\Desktop\вопос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8767" y="4190980"/>
            <a:ext cx="2160000" cy="216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Управляющая кнопка: домой 8">
            <a:hlinkClick r:id="rId4" action="ppaction://hlinksldjump" highlightClick="1"/>
          </p:cNvPr>
          <p:cNvSpPr/>
          <p:nvPr/>
        </p:nvSpPr>
        <p:spPr bwMode="auto">
          <a:xfrm>
            <a:off x="8077108" y="5867336"/>
            <a:ext cx="653985" cy="533386"/>
          </a:xfrm>
          <a:prstGeom prst="actionButtonHome">
            <a:avLst/>
          </a:prstGeom>
          <a:solidFill>
            <a:srgbClr val="FF99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chemeClr val="tx1">
                <a:gamma/>
                <a:shade val="60000"/>
                <a:invGamma/>
              </a:scheme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smtClean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effectLst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20132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28714" y="520288"/>
            <a:ext cx="1981148" cy="1003761"/>
            <a:chOff x="228714" y="520288"/>
            <a:chExt cx="1981148" cy="1003761"/>
          </a:xfrm>
        </p:grpSpPr>
        <p:sp>
          <p:nvSpPr>
            <p:cNvPr id="3" name="Овал 2"/>
            <p:cNvSpPr/>
            <p:nvPr/>
          </p:nvSpPr>
          <p:spPr bwMode="auto">
            <a:xfrm>
              <a:off x="228714" y="520288"/>
              <a:ext cx="1981148" cy="1003761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>
                  <a:gamma/>
                  <a:shade val="60000"/>
                  <a:invGamma/>
                </a:scheme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378352" y="791335"/>
              <a:ext cx="1681871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24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n-lt"/>
                </a:rPr>
                <a:t>П</a:t>
              </a:r>
              <a:r>
                <a:rPr lang="ru-RU" sz="2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n-lt"/>
                </a:rPr>
                <a:t>итание</a:t>
              </a:r>
              <a:endPara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371706" y="1656614"/>
            <a:ext cx="823780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лучше всего есть по утрам?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s://xn--80abnrcduerinl5h.xn--p1ai/images/produkciya/talinskay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406" y="2524635"/>
            <a:ext cx="2702875" cy="180000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9" name="Picture 5" descr="C:\Users\Тяпа\Desktop\каша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0864" y="4587424"/>
            <a:ext cx="2698651" cy="180000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1" name="Picture 7" descr="https://multivarenie.ru/images/multivarenie/2014/12/62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762" y="2524635"/>
            <a:ext cx="2714377" cy="180000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Управляющая кнопка: домой 9">
            <a:hlinkClick r:id="rId7" action="ppaction://hlinksldjump" highlightClick="1"/>
          </p:cNvPr>
          <p:cNvSpPr/>
          <p:nvPr/>
        </p:nvSpPr>
        <p:spPr bwMode="auto">
          <a:xfrm>
            <a:off x="8077108" y="5867336"/>
            <a:ext cx="653985" cy="533386"/>
          </a:xfrm>
          <a:prstGeom prst="actionButtonHome">
            <a:avLst/>
          </a:prstGeom>
          <a:solidFill>
            <a:srgbClr val="FF99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chemeClr val="tx1">
                <a:gamma/>
                <a:shade val="60000"/>
                <a:invGamma/>
              </a:scheme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smtClean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effectLst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73047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5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150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0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15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meh-minona-na-opoveschenie-sms-572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0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15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meh-minona-na-opoveschenie-sms-572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11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28714" y="520288"/>
            <a:ext cx="1981148" cy="1003761"/>
            <a:chOff x="228714" y="520288"/>
            <a:chExt cx="1981148" cy="1003761"/>
          </a:xfrm>
        </p:grpSpPr>
        <p:sp>
          <p:nvSpPr>
            <p:cNvPr id="3" name="Овал 2"/>
            <p:cNvSpPr/>
            <p:nvPr/>
          </p:nvSpPr>
          <p:spPr bwMode="auto">
            <a:xfrm>
              <a:off x="228714" y="520288"/>
              <a:ext cx="1981148" cy="1003761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>
                  <a:gamma/>
                  <a:shade val="60000"/>
                  <a:invGamma/>
                </a:scheme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715783" y="791335"/>
              <a:ext cx="1007007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n-lt"/>
                </a:rPr>
                <a:t>ЗОЖ</a:t>
              </a:r>
              <a:endPara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304912" y="1544646"/>
            <a:ext cx="8381780" cy="224676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Очень нужен он нам всем, без него нельзя совсем.</a:t>
            </a:r>
            <a:b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 каждому он в дом войдет, за собою позовет</a:t>
            </a:r>
            <a:b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уложит на кровать, глазки станет закрывать.</a:t>
            </a:r>
            <a:b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 сильнее всех на свете! 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Кто же это? Кто ответит? 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s://top10a.ru/wp-content/uploads/2019/12/4-138-scaled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52832" y="4405176"/>
            <a:ext cx="2087217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79" name="Picture 3" descr="C:\Users\Тяпа\Desktop\вопос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6440" y="4241697"/>
            <a:ext cx="2160000" cy="216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Управляющая кнопка: домой 8">
            <a:hlinkClick r:id="rId4" action="ppaction://hlinksldjump" highlightClick="1"/>
          </p:cNvPr>
          <p:cNvSpPr/>
          <p:nvPr/>
        </p:nvSpPr>
        <p:spPr bwMode="auto">
          <a:xfrm>
            <a:off x="8077108" y="5867336"/>
            <a:ext cx="653985" cy="533386"/>
          </a:xfrm>
          <a:prstGeom prst="actionButtonHome">
            <a:avLst/>
          </a:prstGeom>
          <a:solidFill>
            <a:srgbClr val="FF99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chemeClr val="tx1">
                <a:gamma/>
                <a:shade val="60000"/>
                <a:invGamma/>
              </a:scheme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smtClean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effectLst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6385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5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79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3726648" y="3276604"/>
            <a:ext cx="152799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Мыло</a:t>
            </a:r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228714" y="520288"/>
            <a:ext cx="1981148" cy="1003761"/>
            <a:chOff x="228714" y="520288"/>
            <a:chExt cx="1981148" cy="1003761"/>
          </a:xfrm>
        </p:grpSpPr>
        <p:sp>
          <p:nvSpPr>
            <p:cNvPr id="3" name="Овал 2"/>
            <p:cNvSpPr/>
            <p:nvPr/>
          </p:nvSpPr>
          <p:spPr bwMode="auto">
            <a:xfrm>
              <a:off x="228714" y="520288"/>
              <a:ext cx="1981148" cy="1003761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>
                  <a:gamma/>
                  <a:shade val="60000"/>
                  <a:invGamma/>
                </a:scheme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410412" y="791335"/>
              <a:ext cx="1617751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n-lt"/>
                </a:rPr>
                <a:t>Гигиена</a:t>
              </a:r>
              <a:endPara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endParaRPr>
            </a:p>
          </p:txBody>
        </p:sp>
      </p:grpSp>
      <p:pic>
        <p:nvPicPr>
          <p:cNvPr id="31746" name="Picture 2" descr="https://avatars.mds.yandex.net/get-zen_doc/3324118/pub_5ede66d929de45204ee7cbf4_5ede684dea60f47e7150794b/scale_1200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5732" y="2601267"/>
            <a:ext cx="252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52" name="Picture 8" descr="https://pp.userapi.com/mqN2fPLx0pbKzUasMWzFydt81Tk49OVt-e0e4w/I4foKuZB6l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55732" y="4120831"/>
            <a:ext cx="1594109" cy="1594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58" name="Picture 14" descr="https://sun9-72.userapi.com/c623929/v623929796/4f648/APvdkmKSlEk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5577" y="2601267"/>
            <a:ext cx="2879999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54" name="Picture 10" descr="https://drasler.ru/wp-content/uploads/2020/02/%D0%A4%D0%BE%D1%82%D0%BE-%D0%B1%D0%B0%D0%B1%D0%B0-%D1%8F%D0%B3%D0%B0-%D0%B8%D0%B7-%D0%BA%D1%83%D0%B7%D0%B8-004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11596" y="4181061"/>
            <a:ext cx="1633980" cy="1533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371746" y="1524049"/>
            <a:ext cx="823780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помогло этим персонажам измениться??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Управляющая кнопка: домой 12">
            <a:hlinkClick r:id="rId7" action="ppaction://hlinksldjump" highlightClick="1"/>
          </p:cNvPr>
          <p:cNvSpPr/>
          <p:nvPr/>
        </p:nvSpPr>
        <p:spPr bwMode="auto">
          <a:xfrm>
            <a:off x="8077108" y="5867336"/>
            <a:ext cx="653985" cy="533386"/>
          </a:xfrm>
          <a:prstGeom prst="actionButtonHome">
            <a:avLst/>
          </a:prstGeom>
          <a:solidFill>
            <a:srgbClr val="FF99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chemeClr val="tx1">
                <a:gamma/>
                <a:shade val="60000"/>
                <a:invGamma/>
              </a:scheme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smtClean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effectLst/>
              <a:latin typeface="华文细黑" pitchFamily="2" charset="-122"/>
              <a:ea typeface="华文细黑" pitchFamily="2" charset="-122"/>
            </a:endParaRPr>
          </a:p>
        </p:txBody>
      </p:sp>
      <p:pic>
        <p:nvPicPr>
          <p:cNvPr id="11" name="Picture 3" descr="C:\Users\Тяпа\Desktop\вопос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6648" y="2832099"/>
            <a:ext cx="1527996" cy="152799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751311" y="5221005"/>
            <a:ext cx="129029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Вода 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3" descr="C:\Users\Тяпа\Desktop\вопос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365" y="4723753"/>
            <a:ext cx="1540280" cy="154028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2164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28714" y="520288"/>
            <a:ext cx="1981148" cy="1003761"/>
            <a:chOff x="228714" y="520288"/>
            <a:chExt cx="1981148" cy="1003761"/>
          </a:xfrm>
        </p:grpSpPr>
        <p:sp>
          <p:nvSpPr>
            <p:cNvPr id="3" name="Овал 2"/>
            <p:cNvSpPr/>
            <p:nvPr/>
          </p:nvSpPr>
          <p:spPr bwMode="auto">
            <a:xfrm>
              <a:off x="228714" y="520288"/>
              <a:ext cx="1981148" cy="1003761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>
                  <a:gamma/>
                  <a:shade val="60000"/>
                  <a:invGamma/>
                </a:scheme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1126920" y="791335"/>
              <a:ext cx="184731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endPara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259514" y="606669"/>
            <a:ext cx="197361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Здоровье 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зубов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1746" y="1524049"/>
            <a:ext cx="823780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Какой врач лечит зубы?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https://pickimage.ru/wp-content/uploads/images/detskie/dentistprofession/stomatolog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5430" y="2438426"/>
            <a:ext cx="2594118" cy="252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0" name="Picture 4" descr="https://stihi.ru/pics/2020/01/30/769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0647" y="3183358"/>
            <a:ext cx="2520000" cy="252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2" name="Picture 6" descr="https://avatars.mds.yandex.net/get-zen_doc/51478/pub_5e3c762b992eb06ff7955e48_5e3c763570d425459873313c/scale_120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368" y="2438426"/>
            <a:ext cx="2251313" cy="256740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Управляющая кнопка: домой 9">
            <a:hlinkClick r:id="rId7" action="ppaction://hlinksldjump" highlightClick="1"/>
          </p:cNvPr>
          <p:cNvSpPr/>
          <p:nvPr/>
        </p:nvSpPr>
        <p:spPr bwMode="auto">
          <a:xfrm>
            <a:off x="8077108" y="5867336"/>
            <a:ext cx="653985" cy="533386"/>
          </a:xfrm>
          <a:prstGeom prst="actionButtonHome">
            <a:avLst/>
          </a:prstGeom>
          <a:solidFill>
            <a:srgbClr val="FF99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chemeClr val="tx1">
                <a:gamma/>
                <a:shade val="60000"/>
                <a:invGamma/>
              </a:scheme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smtClean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effectLst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23868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8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48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1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48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meh-minona-na-opoveschenie-sms-572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0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48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meh-minona-na-opoveschenie-sms-572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2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347151" y="4684915"/>
            <a:ext cx="274164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ЭСТАФЕТА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228714" y="520288"/>
            <a:ext cx="1981148" cy="1003761"/>
            <a:chOff x="228714" y="520288"/>
            <a:chExt cx="1981148" cy="1003761"/>
          </a:xfrm>
        </p:grpSpPr>
        <p:sp>
          <p:nvSpPr>
            <p:cNvPr id="3" name="Овал 2"/>
            <p:cNvSpPr/>
            <p:nvPr/>
          </p:nvSpPr>
          <p:spPr bwMode="auto">
            <a:xfrm>
              <a:off x="228714" y="520288"/>
              <a:ext cx="1981148" cy="1003761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>
                  <a:gamma/>
                  <a:shade val="60000"/>
                  <a:invGamma/>
                </a:scheme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1126920" y="791335"/>
              <a:ext cx="184731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endPara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609182" y="791334"/>
            <a:ext cx="122020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Спорт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057465" y="1550602"/>
            <a:ext cx="5268045" cy="206210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3200" b="1" i="0" strike="noStrike" normalizeH="0" baseline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Соревнуемся</a:t>
            </a:r>
            <a:r>
              <a:rPr kumimoji="0" lang="en-GB" sz="3200" b="1" i="0" strike="noStrike" normalizeH="0" baseline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kumimoji="0" lang="en-GB" sz="3200" b="1" i="0" strike="noStrike" normalizeH="0" baseline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сноровке</a:t>
            </a:r>
            <a:r>
              <a:rPr kumimoji="0" lang="en-GB" sz="3200" b="1" i="0" strike="noStrike" normalizeH="0" baseline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3200" b="1" i="0" strike="noStrike" normalizeH="0" baseline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Мяч</a:t>
            </a:r>
            <a:r>
              <a:rPr kumimoji="0" lang="en-GB" sz="3200" b="1" i="0" strike="noStrike" normalizeH="0" baseline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3200" b="1" i="0" strike="noStrike" normalizeH="0" baseline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кидаем</a:t>
            </a:r>
            <a:r>
              <a:rPr kumimoji="0" lang="en-GB" sz="3200" b="1" i="0" strike="noStrike" normalizeH="0" baseline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en-GB" sz="3200" b="1" i="0" strike="noStrike" normalizeH="0" baseline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скачем</a:t>
            </a:r>
            <a:r>
              <a:rPr kumimoji="0" lang="en-GB" sz="3200" b="1" i="0" strike="noStrike" normalizeH="0" baseline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3200" b="1" i="0" strike="noStrike" normalizeH="0" baseline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ловко</a:t>
            </a:r>
            <a:r>
              <a:rPr kumimoji="0" lang="en-GB" sz="3200" b="1" i="0" strike="noStrike" normalizeH="0" baseline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3200" b="1" i="0" strike="noStrike" normalizeH="0" baseline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Кувыркаемся</a:t>
            </a:r>
            <a:r>
              <a:rPr kumimoji="0" lang="en-GB" sz="3200" b="1" i="0" strike="noStrike" normalizeH="0" baseline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3200" b="1" i="0" strike="noStrike" normalizeH="0" baseline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при</a:t>
            </a:r>
            <a:r>
              <a:rPr kumimoji="0" lang="en-GB" sz="3200" b="1" i="0" strike="noStrike" normalizeH="0" baseline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3200" b="1" i="0" strike="noStrike" normalizeH="0" baseline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этом</a:t>
            </a:r>
            <a:r>
              <a:rPr kumimoji="0" lang="en-GB" sz="3200" b="1" i="0" strike="noStrike" normalizeH="0" baseline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3200" b="1" i="0" strike="noStrike" normalizeH="0" baseline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Так</a:t>
            </a:r>
            <a:r>
              <a:rPr kumimoji="0" lang="en-GB" sz="3200" b="1" i="0" strike="noStrike" normalizeH="0" baseline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GB" sz="3200" b="1" i="0" strike="noStrike" normalizeH="0" baseline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проход</a:t>
            </a:r>
            <a:r>
              <a:rPr kumimoji="0" lang="ru-RU" sz="3200" b="1" i="0" strike="noStrike" normalizeH="0" baseline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и</a:t>
            </a:r>
            <a:r>
              <a:rPr kumimoji="0" lang="en-GB" sz="3200" b="1" i="0" strike="noStrike" normalizeH="0" baseline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т... </a:t>
            </a:r>
          </a:p>
        </p:txBody>
      </p:sp>
      <p:pic>
        <p:nvPicPr>
          <p:cNvPr id="35843" name="Picture 3" descr="http://34brschool.ru/images/clipart-passage-de-relais-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0852" y="3850889"/>
            <a:ext cx="3877248" cy="252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 bwMode="auto">
          <a:xfrm>
            <a:off x="8077108" y="5867336"/>
            <a:ext cx="653985" cy="533386"/>
          </a:xfrm>
          <a:prstGeom prst="actionButtonHome">
            <a:avLst/>
          </a:prstGeom>
          <a:solidFill>
            <a:srgbClr val="FF99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chemeClr val="tx1">
                <a:gamma/>
                <a:shade val="60000"/>
                <a:invGamma/>
              </a:scheme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smtClean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effectLst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65519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8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43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28714" y="520288"/>
            <a:ext cx="1981148" cy="1003761"/>
            <a:chOff x="228714" y="520288"/>
            <a:chExt cx="1981148" cy="1003761"/>
          </a:xfrm>
        </p:grpSpPr>
        <p:sp>
          <p:nvSpPr>
            <p:cNvPr id="3" name="Овал 2"/>
            <p:cNvSpPr/>
            <p:nvPr/>
          </p:nvSpPr>
          <p:spPr bwMode="auto">
            <a:xfrm>
              <a:off x="228714" y="520288"/>
              <a:ext cx="1981148" cy="1003761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>
                  <a:gamma/>
                  <a:shade val="60000"/>
                  <a:invGamma/>
                </a:scheme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378352" y="791335"/>
              <a:ext cx="1681871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24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n-lt"/>
                </a:rPr>
                <a:t>П</a:t>
              </a:r>
              <a:r>
                <a:rPr lang="ru-RU" sz="2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n-lt"/>
                </a:rPr>
                <a:t>итание</a:t>
              </a:r>
              <a:endPara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371706" y="1656614"/>
            <a:ext cx="823780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Какой продукт богат  кальцием, важным для нашего организма?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s://shishonin.ru/wp-content/uploads/2020/07/Tvorog.max-1200x800-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3564" y="3132558"/>
            <a:ext cx="2398083" cy="180000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2" name="Picture 4" descr="https://static.price.ru/images/models/-/posadochniy/material-morkov-nantskaya-4/82f0281bc2a2de1bab3c9a04cb2edefd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34" y="3844208"/>
            <a:ext cx="2160000" cy="216000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4" name="Picture 6" descr="https://ezo4u.ru/wp-content/uploads/2015/03/1597814748_278024504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352" y="3089495"/>
            <a:ext cx="2398083" cy="180000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Управляющая кнопка: домой 8">
            <a:hlinkClick r:id="rId7" action="ppaction://hlinksldjump" highlightClick="1"/>
          </p:cNvPr>
          <p:cNvSpPr/>
          <p:nvPr/>
        </p:nvSpPr>
        <p:spPr bwMode="auto">
          <a:xfrm>
            <a:off x="8077108" y="5867336"/>
            <a:ext cx="653985" cy="533386"/>
          </a:xfrm>
          <a:prstGeom prst="actionButtonHome">
            <a:avLst/>
          </a:prstGeom>
          <a:solidFill>
            <a:srgbClr val="FF99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chemeClr val="tx1">
                <a:gamma/>
                <a:shade val="60000"/>
                <a:invGamma/>
              </a:scheme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smtClean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effectLst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8198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5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meh-minona-na-opoveschenie-sms-572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3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5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meh-minona-na-opoveschenie-sms-572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3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25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225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30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28714" y="520288"/>
            <a:ext cx="1981148" cy="1003761"/>
            <a:chOff x="228714" y="520288"/>
            <a:chExt cx="1981148" cy="1003761"/>
          </a:xfrm>
        </p:grpSpPr>
        <p:sp>
          <p:nvSpPr>
            <p:cNvPr id="3" name="Овал 2"/>
            <p:cNvSpPr/>
            <p:nvPr/>
          </p:nvSpPr>
          <p:spPr bwMode="auto">
            <a:xfrm>
              <a:off x="228714" y="520288"/>
              <a:ext cx="1981148" cy="1003761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>
                  <a:gamma/>
                  <a:shade val="60000"/>
                  <a:invGamma/>
                </a:scheme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715783" y="791335"/>
              <a:ext cx="1007007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n-lt"/>
                </a:rPr>
                <a:t>ЗОЖ</a:t>
              </a:r>
              <a:endPara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371706" y="1656614"/>
            <a:ext cx="823780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Чтобы быть стройным и красивым, не ешьте сладости и булки.</a:t>
            </a: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Спать вовремя ложитесь, а еще</a:t>
            </a:r>
          </a:p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Идите всей семьёй вы на…..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s://image.freepik.com/free-vector/happy-family-in-the-park-with-flat-design_23-214782666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17843" y="4267178"/>
            <a:ext cx="1762540" cy="206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Тяпа\Desktop\вопос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113" y="4170229"/>
            <a:ext cx="2160000" cy="216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Управляющая кнопка: домой 8">
            <a:hlinkClick r:id="rId4" action="ppaction://hlinksldjump" highlightClick="1"/>
          </p:cNvPr>
          <p:cNvSpPr/>
          <p:nvPr/>
        </p:nvSpPr>
        <p:spPr bwMode="auto">
          <a:xfrm>
            <a:off x="8077108" y="5867336"/>
            <a:ext cx="653985" cy="533386"/>
          </a:xfrm>
          <a:prstGeom prst="actionButtonHome">
            <a:avLst/>
          </a:prstGeom>
          <a:solidFill>
            <a:srgbClr val="FF99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chemeClr val="tx1">
                <a:gamma/>
                <a:shade val="60000"/>
                <a:invGamma/>
              </a:scheme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smtClean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effectLst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9128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3"/>
          <p:cNvSpPr>
            <a:spLocks noGrp="1"/>
          </p:cNvSpPr>
          <p:nvPr>
            <p:ph type="title" idx="4294967295"/>
          </p:nvPr>
        </p:nvSpPr>
        <p:spPr>
          <a:xfrm>
            <a:off x="152400" y="76200"/>
            <a:ext cx="8991600" cy="663575"/>
          </a:xfrm>
        </p:spPr>
        <p:txBody>
          <a:bodyPr/>
          <a:lstStyle/>
          <a:p>
            <a:pPr eaLnBrk="1" hangingPunct="1"/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ru-RU" altLang="en-US" smtClean="0"/>
              <a:t/>
            </a:r>
            <a:br>
              <a:rPr lang="ru-RU" altLang="en-US" smtClean="0"/>
            </a:br>
            <a:endParaRPr lang="ru-RU" altLang="en-US" smtClean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0947013"/>
              </p:ext>
            </p:extLst>
          </p:nvPr>
        </p:nvGraphicFramePr>
        <p:xfrm>
          <a:off x="533506" y="914466"/>
          <a:ext cx="8153290" cy="5410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0658"/>
                <a:gridCol w="1630658"/>
                <a:gridCol w="1630658"/>
                <a:gridCol w="1630658"/>
                <a:gridCol w="1630658"/>
              </a:tblGrid>
              <a:tr h="135251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C00000"/>
                    </a:solidFill>
                  </a:tcPr>
                </a:tc>
              </a:tr>
              <a:tr h="135251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</a:tr>
              <a:tr h="135251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</a:tr>
              <a:tr h="135251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2954096"/>
              </p:ext>
            </p:extLst>
          </p:nvPr>
        </p:nvGraphicFramePr>
        <p:xfrm>
          <a:off x="533506" y="152486"/>
          <a:ext cx="8153185" cy="64008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630637"/>
                <a:gridCol w="1630637"/>
                <a:gridCol w="1630637"/>
                <a:gridCol w="1630637"/>
                <a:gridCol w="1630637"/>
              </a:tblGrid>
              <a:tr h="533386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Питание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ЗОЖ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Гигиена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Здоровье зубов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Спорт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1">
            <a:hlinkClick r:id="rId3" action="ppaction://hlinksldjump"/>
          </p:cNvPr>
          <p:cNvSpPr/>
          <p:nvPr/>
        </p:nvSpPr>
        <p:spPr>
          <a:xfrm>
            <a:off x="914496" y="1123496"/>
            <a:ext cx="914376" cy="951301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3810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</a:t>
            </a:r>
            <a:endParaRPr lang="ru-RU" sz="5400" b="1" cap="none" spc="0" dirty="0">
              <a:ln w="3810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3" name="2">
            <a:hlinkClick r:id="rId4" action="ppaction://hlinksldjump"/>
          </p:cNvPr>
          <p:cNvSpPr/>
          <p:nvPr/>
        </p:nvSpPr>
        <p:spPr>
          <a:xfrm>
            <a:off x="2459864" y="1110971"/>
            <a:ext cx="914376" cy="951301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3810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</a:t>
            </a:r>
            <a:endParaRPr lang="ru-RU" sz="5400" b="1" cap="none" spc="0" dirty="0">
              <a:ln w="3810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4" name="3">
            <a:hlinkClick r:id="rId5" action="ppaction://hlinksldjump"/>
          </p:cNvPr>
          <p:cNvSpPr/>
          <p:nvPr/>
        </p:nvSpPr>
        <p:spPr>
          <a:xfrm>
            <a:off x="4152910" y="1110972"/>
            <a:ext cx="914376" cy="951301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3810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</a:t>
            </a:r>
            <a:endParaRPr lang="ru-RU" sz="5400" b="1" cap="none" spc="0" dirty="0">
              <a:ln w="3810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5" name="4">
            <a:hlinkClick r:id="rId6" action="ppaction://hlinksldjump"/>
          </p:cNvPr>
          <p:cNvSpPr/>
          <p:nvPr/>
        </p:nvSpPr>
        <p:spPr>
          <a:xfrm>
            <a:off x="5779640" y="1120130"/>
            <a:ext cx="914376" cy="951301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3810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</a:t>
            </a:r>
            <a:endParaRPr lang="ru-RU" sz="5400" b="1" cap="none" spc="0" dirty="0">
              <a:ln w="3810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6" name="5">
            <a:hlinkClick r:id="rId7" action="ppaction://hlinksldjump"/>
          </p:cNvPr>
          <p:cNvSpPr/>
          <p:nvPr/>
        </p:nvSpPr>
        <p:spPr>
          <a:xfrm>
            <a:off x="7429421" y="1120131"/>
            <a:ext cx="914376" cy="951301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3810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</a:t>
            </a:r>
            <a:endParaRPr lang="ru-RU" sz="5400" b="1" cap="none" spc="0" dirty="0">
              <a:ln w="3810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8" name="6">
            <a:hlinkClick r:id="rId8" action="ppaction://hlinksldjump"/>
          </p:cNvPr>
          <p:cNvSpPr/>
          <p:nvPr/>
        </p:nvSpPr>
        <p:spPr>
          <a:xfrm>
            <a:off x="914568" y="2462906"/>
            <a:ext cx="914376" cy="951301"/>
          </a:xfrm>
          <a:prstGeom prst="rect">
            <a:avLst/>
          </a:prstGeom>
          <a:solidFill>
            <a:srgbClr val="FFFF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3810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ru-RU" sz="5400" b="1" cap="none" spc="0" dirty="0">
              <a:ln w="3810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9" name="11">
            <a:hlinkClick r:id="rId9" action="ppaction://hlinksldjump"/>
          </p:cNvPr>
          <p:cNvSpPr/>
          <p:nvPr/>
        </p:nvSpPr>
        <p:spPr>
          <a:xfrm>
            <a:off x="914568" y="3798648"/>
            <a:ext cx="914376" cy="951301"/>
          </a:xfrm>
          <a:prstGeom prst="rect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3810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5400" b="1" cap="none" spc="0" dirty="0">
              <a:ln w="3810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0" name="16">
            <a:hlinkClick r:id="rId10" action="ppaction://hlinksldjump"/>
          </p:cNvPr>
          <p:cNvSpPr/>
          <p:nvPr/>
        </p:nvSpPr>
        <p:spPr>
          <a:xfrm>
            <a:off x="914496" y="5181554"/>
            <a:ext cx="914376" cy="95130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3810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endParaRPr lang="ru-RU" sz="5400" b="1" cap="none" spc="0" dirty="0">
              <a:ln w="3810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1" name="7">
            <a:hlinkClick r:id="rId11" action="ppaction://hlinksldjump"/>
          </p:cNvPr>
          <p:cNvSpPr/>
          <p:nvPr/>
        </p:nvSpPr>
        <p:spPr>
          <a:xfrm>
            <a:off x="2459864" y="2462906"/>
            <a:ext cx="914376" cy="951301"/>
          </a:xfrm>
          <a:prstGeom prst="rect">
            <a:avLst/>
          </a:prstGeom>
          <a:solidFill>
            <a:srgbClr val="FFFF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3810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ru-RU" sz="5400" b="1" cap="none" spc="0" dirty="0">
              <a:ln w="3810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2" name="8">
            <a:hlinkClick r:id="rId12" action="ppaction://hlinksldjump"/>
          </p:cNvPr>
          <p:cNvSpPr/>
          <p:nvPr/>
        </p:nvSpPr>
        <p:spPr>
          <a:xfrm>
            <a:off x="4152910" y="2462906"/>
            <a:ext cx="914376" cy="951301"/>
          </a:xfrm>
          <a:prstGeom prst="rect">
            <a:avLst/>
          </a:prstGeom>
          <a:solidFill>
            <a:srgbClr val="FFFF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3810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ru-RU" sz="5400" b="1" cap="none" spc="0" dirty="0">
              <a:ln w="3810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3" name="9">
            <a:hlinkClick r:id="rId13" action="ppaction://hlinksldjump"/>
          </p:cNvPr>
          <p:cNvSpPr/>
          <p:nvPr/>
        </p:nvSpPr>
        <p:spPr>
          <a:xfrm>
            <a:off x="5779640" y="2462906"/>
            <a:ext cx="914376" cy="951301"/>
          </a:xfrm>
          <a:prstGeom prst="rect">
            <a:avLst/>
          </a:prstGeom>
          <a:solidFill>
            <a:srgbClr val="FFFF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3810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ru-RU" sz="5400" b="1" cap="none" spc="0" dirty="0">
              <a:ln w="3810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4" name="10">
            <a:hlinkClick r:id="rId14" action="ppaction://hlinksldjump"/>
          </p:cNvPr>
          <p:cNvSpPr/>
          <p:nvPr/>
        </p:nvSpPr>
        <p:spPr>
          <a:xfrm>
            <a:off x="7464105" y="2462906"/>
            <a:ext cx="914376" cy="951301"/>
          </a:xfrm>
          <a:prstGeom prst="rect">
            <a:avLst/>
          </a:prstGeom>
          <a:solidFill>
            <a:srgbClr val="FFFF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3810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ru-RU" sz="5400" b="1" cap="none" spc="0" dirty="0">
              <a:ln w="3810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12">
            <a:hlinkClick r:id="rId15" action="ppaction://hlinksldjump"/>
          </p:cNvPr>
          <p:cNvSpPr/>
          <p:nvPr/>
        </p:nvSpPr>
        <p:spPr>
          <a:xfrm>
            <a:off x="2493138" y="3805256"/>
            <a:ext cx="914376" cy="951301"/>
          </a:xfrm>
          <a:prstGeom prst="rect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3810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5400" b="1" cap="none" spc="0" dirty="0">
              <a:ln w="3810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13">
            <a:hlinkClick r:id="rId16" action="ppaction://hlinksldjump"/>
          </p:cNvPr>
          <p:cNvSpPr/>
          <p:nvPr/>
        </p:nvSpPr>
        <p:spPr>
          <a:xfrm>
            <a:off x="4152910" y="3805256"/>
            <a:ext cx="914376" cy="951301"/>
          </a:xfrm>
          <a:prstGeom prst="rect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3810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5400" b="1" cap="none" spc="0" dirty="0">
              <a:ln w="3810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14">
            <a:hlinkClick r:id="rId17" action="ppaction://hlinksldjump"/>
          </p:cNvPr>
          <p:cNvSpPr/>
          <p:nvPr/>
        </p:nvSpPr>
        <p:spPr>
          <a:xfrm>
            <a:off x="5779640" y="3798648"/>
            <a:ext cx="914376" cy="951301"/>
          </a:xfrm>
          <a:prstGeom prst="rect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3810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5400" b="1" cap="none" spc="0" dirty="0">
              <a:ln w="3810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" name="15">
            <a:hlinkClick r:id="rId18" action="ppaction://hlinksldjump"/>
          </p:cNvPr>
          <p:cNvSpPr/>
          <p:nvPr/>
        </p:nvSpPr>
        <p:spPr>
          <a:xfrm>
            <a:off x="7429421" y="3798648"/>
            <a:ext cx="914376" cy="951301"/>
          </a:xfrm>
          <a:prstGeom prst="rect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3810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5400" b="1" cap="none" spc="0" dirty="0">
              <a:ln w="3810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" name="17">
            <a:hlinkClick r:id="rId19" action="ppaction://hlinksldjump"/>
          </p:cNvPr>
          <p:cNvSpPr/>
          <p:nvPr/>
        </p:nvSpPr>
        <p:spPr>
          <a:xfrm>
            <a:off x="2493210" y="5181553"/>
            <a:ext cx="914376" cy="95130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3810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endParaRPr lang="ru-RU" sz="5400" b="1" cap="none" spc="0" dirty="0">
              <a:ln w="3810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2" name="18">
            <a:hlinkClick r:id="rId20" action="ppaction://hlinksldjump"/>
          </p:cNvPr>
          <p:cNvSpPr/>
          <p:nvPr/>
        </p:nvSpPr>
        <p:spPr>
          <a:xfrm>
            <a:off x="4146356" y="5163102"/>
            <a:ext cx="914376" cy="95130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3810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endParaRPr lang="ru-RU" sz="5400" b="1" cap="none" spc="0" dirty="0">
              <a:ln w="3810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3" name="19">
            <a:hlinkClick r:id="rId21" action="ppaction://hlinksldjump"/>
          </p:cNvPr>
          <p:cNvSpPr/>
          <p:nvPr/>
        </p:nvSpPr>
        <p:spPr>
          <a:xfrm>
            <a:off x="5826095" y="5163103"/>
            <a:ext cx="914376" cy="95130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3810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endParaRPr lang="ru-RU" sz="5400" b="1" cap="none" spc="0" dirty="0">
              <a:ln w="3810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4" name="20">
            <a:hlinkClick r:id="rId22" action="ppaction://hlinksldjump"/>
          </p:cNvPr>
          <p:cNvSpPr/>
          <p:nvPr/>
        </p:nvSpPr>
        <p:spPr>
          <a:xfrm>
            <a:off x="7464105" y="5181554"/>
            <a:ext cx="914376" cy="95130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3810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endParaRPr lang="ru-RU" sz="5400" b="1" cap="none" spc="0" dirty="0">
              <a:ln w="3810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7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7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7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8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8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8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 tmFilter="0, 0; .2, .5; .8, .5; 1, 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250" autoRev="1" fill="hold"/>
                                        <p:tgtEl>
                                          <p:spTgt spid="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1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4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 tmFilter="0, 0; .2, .5; .8, .5; 1, 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0" dur="250" autoRev="1" fill="hold"/>
                                        <p:tgtEl>
                                          <p:spTgt spid="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6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2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8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7" grpId="0" animBg="1"/>
      <p:bldP spid="73" grpId="0" animBg="1"/>
      <p:bldP spid="74" grpId="0" animBg="1"/>
      <p:bldP spid="75" grpId="0" animBg="1"/>
      <p:bldP spid="76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28714" y="520288"/>
            <a:ext cx="1981148" cy="1003761"/>
            <a:chOff x="228714" y="520288"/>
            <a:chExt cx="1981148" cy="1003761"/>
          </a:xfrm>
        </p:grpSpPr>
        <p:sp>
          <p:nvSpPr>
            <p:cNvPr id="3" name="Овал 2"/>
            <p:cNvSpPr/>
            <p:nvPr/>
          </p:nvSpPr>
          <p:spPr bwMode="auto">
            <a:xfrm>
              <a:off x="228714" y="520288"/>
              <a:ext cx="1981148" cy="1003761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>
                  <a:gamma/>
                  <a:shade val="60000"/>
                  <a:invGamma/>
                </a:scheme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410412" y="791335"/>
              <a:ext cx="1617751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n-lt"/>
                </a:rPr>
                <a:t>Гигиена</a:t>
              </a:r>
              <a:endPara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265123" y="1563898"/>
            <a:ext cx="853417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Возле зеркала на полке поселился хитрый ёж.</a:t>
            </a:r>
            <a:b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ним расчешешь куклу Катю </a:t>
            </a:r>
          </a:p>
          <a:p>
            <a:pPr algn="ctr"/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косичку заплетёшь.</a:t>
            </a:r>
            <a:b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Станет модною причёска,</a:t>
            </a:r>
            <a:b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 трудится…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s://domoteka-market.ru/upload/iblock/d31/d31713b91eb6cc887268800af495e7c7_4898030db0d2b7bfec86a064976f7c8e_resiz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4238" y="3997159"/>
            <a:ext cx="2104792" cy="207664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6" name="Picture 4" descr="https://ezhepedia.ru/images/5/51/%D0%81%D0%B6%D0%B8%D0%BA%D0%B8_%D0%95%D0%BB%D0%B5%D0%BD%D1%8B_%D0%95%D1%80%D1%91%D0%BC%D0%B8%D0%BD%D0%BE%D0%B9_194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0412" y="4026940"/>
            <a:ext cx="2229656" cy="2076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8" name="Picture 6" descr="https://img.anews.com/media/gallery/106495745/170237692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38772" y="4026940"/>
            <a:ext cx="2259287" cy="2046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Управляющая кнопка: домой 9">
            <a:hlinkClick r:id="rId7" action="ppaction://hlinksldjump" highlightClick="1"/>
          </p:cNvPr>
          <p:cNvSpPr/>
          <p:nvPr/>
        </p:nvSpPr>
        <p:spPr bwMode="auto">
          <a:xfrm>
            <a:off x="8077108" y="5867336"/>
            <a:ext cx="653985" cy="533386"/>
          </a:xfrm>
          <a:prstGeom prst="actionButtonHome">
            <a:avLst/>
          </a:prstGeom>
          <a:solidFill>
            <a:srgbClr val="FF99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chemeClr val="tx1">
                <a:gamma/>
                <a:shade val="60000"/>
                <a:invGamma/>
              </a:scheme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smtClean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effectLst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00848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6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86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7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86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meh-minona-na-opoveschenie-sms-572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7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86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meh-minona-na-opoveschenie-sms-572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78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28714" y="520288"/>
            <a:ext cx="1981148" cy="1003761"/>
            <a:chOff x="228714" y="520288"/>
            <a:chExt cx="1981148" cy="1003761"/>
          </a:xfrm>
        </p:grpSpPr>
        <p:sp>
          <p:nvSpPr>
            <p:cNvPr id="3" name="Овал 2"/>
            <p:cNvSpPr/>
            <p:nvPr/>
          </p:nvSpPr>
          <p:spPr bwMode="auto">
            <a:xfrm>
              <a:off x="228714" y="520288"/>
              <a:ext cx="1981148" cy="1003761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>
                  <a:gamma/>
                  <a:shade val="60000"/>
                  <a:invGamma/>
                </a:scheme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1126922" y="791335"/>
              <a:ext cx="184731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endPara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259514" y="606669"/>
            <a:ext cx="197361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Здоровье 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зубов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5123" y="1563898"/>
            <a:ext cx="853417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Какой из этих продуктов полезен для зубов?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8" name="Picture 4" descr="https://yt3.ggpht.com/ytc/AAUvwniwFqWCd9s77HH5EkVJ2mbhOP663vnIL0emjl-L=s900-c-k-c0x00ffffff-no-rj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110" y="2508040"/>
            <a:ext cx="2304634" cy="230463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70" name="Picture 6" descr="https://st2.depositphotos.com/1642482/6326/i/950/depositphotos_63260565-stock-photo-lemon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4554" y="2514624"/>
            <a:ext cx="2298050" cy="229805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72" name="Picture 8" descr="https://doclvs.ru/medpop9/imoreh/im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8721" y="4199400"/>
            <a:ext cx="2846979" cy="189593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Управляющая кнопка: домой 10">
            <a:hlinkClick r:id="rId7" action="ppaction://hlinksldjump" highlightClick="1"/>
          </p:cNvPr>
          <p:cNvSpPr/>
          <p:nvPr/>
        </p:nvSpPr>
        <p:spPr bwMode="auto">
          <a:xfrm>
            <a:off x="8077108" y="5867336"/>
            <a:ext cx="653985" cy="533386"/>
          </a:xfrm>
          <a:prstGeom prst="actionButtonHome">
            <a:avLst/>
          </a:prstGeom>
          <a:solidFill>
            <a:srgbClr val="FF99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chemeClr val="tx1">
                <a:gamma/>
                <a:shade val="60000"/>
                <a:invGamma/>
              </a:scheme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smtClean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effectLst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0696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8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686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6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68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meh-minona-na-opoveschenie-sms-572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72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68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meh-minona-na-opoveschenie-sms-572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70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28714" y="520288"/>
            <a:ext cx="1981148" cy="1003761"/>
            <a:chOff x="228714" y="520288"/>
            <a:chExt cx="1981148" cy="1003761"/>
          </a:xfrm>
        </p:grpSpPr>
        <p:sp>
          <p:nvSpPr>
            <p:cNvPr id="3" name="Овал 2"/>
            <p:cNvSpPr/>
            <p:nvPr/>
          </p:nvSpPr>
          <p:spPr bwMode="auto">
            <a:xfrm>
              <a:off x="228714" y="520288"/>
              <a:ext cx="1981148" cy="1003761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>
                  <a:gamma/>
                  <a:shade val="60000"/>
                  <a:invGamma/>
                </a:scheme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1126922" y="791335"/>
              <a:ext cx="184731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endPara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609184" y="791334"/>
            <a:ext cx="122020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Спорт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5123" y="1563898"/>
            <a:ext cx="8534176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Этот праздник мил для нас,</a:t>
            </a:r>
            <a:b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 в четыре года раз,</a:t>
            </a:r>
            <a:b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 спортсменам всем отрада -</a:t>
            </a:r>
            <a:b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Началась ...</a:t>
            </a:r>
            <a:endParaRPr lang="ru-RU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http://dkmagistral.ru/wp-content/uploads/2017/05/m-olimpiada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52800" y="3962386"/>
            <a:ext cx="2358888" cy="2100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Тяпа\Desktop\вопос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0476" y="3671082"/>
            <a:ext cx="2683469" cy="268346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Управляющая кнопка: домой 8">
            <a:hlinkClick r:id="rId4" action="ppaction://hlinksldjump" highlightClick="1"/>
          </p:cNvPr>
          <p:cNvSpPr/>
          <p:nvPr/>
        </p:nvSpPr>
        <p:spPr bwMode="auto">
          <a:xfrm>
            <a:off x="8077108" y="5867336"/>
            <a:ext cx="653985" cy="533386"/>
          </a:xfrm>
          <a:prstGeom prst="actionButtonHome">
            <a:avLst/>
          </a:prstGeom>
          <a:solidFill>
            <a:srgbClr val="FF99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chemeClr val="tx1">
                <a:gamma/>
                <a:shade val="60000"/>
                <a:invGamma/>
              </a:scheme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smtClean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effectLst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6908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ds-raduga.bel.prosadiki.ru/media/2020/08/14/1256546131/203458912_8ba2dea05c0a0cea7bcff563b1d32375_80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94" y="838268"/>
            <a:ext cx="7467564" cy="5600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93787" y="304882"/>
            <a:ext cx="52613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 справились!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3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228714" y="520288"/>
            <a:ext cx="1981148" cy="1003761"/>
            <a:chOff x="228714" y="520288"/>
            <a:chExt cx="1981148" cy="1003761"/>
          </a:xfrm>
        </p:grpSpPr>
        <p:sp>
          <p:nvSpPr>
            <p:cNvPr id="2" name="Овал 1"/>
            <p:cNvSpPr/>
            <p:nvPr/>
          </p:nvSpPr>
          <p:spPr bwMode="auto">
            <a:xfrm>
              <a:off x="228714" y="520288"/>
              <a:ext cx="1981148" cy="1003761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>
                  <a:gamma/>
                  <a:shade val="60000"/>
                  <a:invGamma/>
                </a:scheme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378352" y="791335"/>
              <a:ext cx="1681871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24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n-lt"/>
                </a:rPr>
                <a:t>П</a:t>
              </a:r>
              <a:r>
                <a:rPr lang="ru-RU" sz="2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n-lt"/>
                </a:rPr>
                <a:t>итание</a:t>
              </a:r>
              <a:endPara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412918" y="1752644"/>
            <a:ext cx="831817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Какую пищу можно назвать полезной?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s://otgipertonii.ru/wp-content/uploads/2018/06/frukty_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918" y="3733792"/>
            <a:ext cx="2499874" cy="162000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https://images.wallpaperscraft.ru/image/konfety_raznotsvetnyj_yarkij_113429_1366x768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00436" y="2888970"/>
            <a:ext cx="2499874" cy="162000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Picture 6" descr="https://s2.best-wallpaper.net/wallpaper/1600x1200/1808/Delicious-food-muffin-cakes-croissants_1600x120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760" y="3669121"/>
            <a:ext cx="2400239" cy="162000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Управляющая кнопка: домой 5">
            <a:hlinkClick r:id="rId7" action="ppaction://hlinksldjump" highlightClick="1"/>
          </p:cNvPr>
          <p:cNvSpPr/>
          <p:nvPr/>
        </p:nvSpPr>
        <p:spPr bwMode="auto">
          <a:xfrm>
            <a:off x="8077108" y="5867336"/>
            <a:ext cx="653985" cy="533386"/>
          </a:xfrm>
          <a:prstGeom prst="actionButtonHome">
            <a:avLst/>
          </a:prstGeom>
          <a:solidFill>
            <a:srgbClr val="FF99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chemeClr val="tx1">
                <a:gamma/>
                <a:shade val="60000"/>
                <a:invGamma/>
              </a:scheme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smtClean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effectLst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15467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4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4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4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meh-minona-na-opoveschenie-sms-572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74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meh-minona-na-opoveschenie-sms-572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://spinolog.ru/upload/content/55b6111932fbf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33822" y="4499567"/>
            <a:ext cx="1934818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Группа 3"/>
          <p:cNvGrpSpPr/>
          <p:nvPr/>
        </p:nvGrpSpPr>
        <p:grpSpPr>
          <a:xfrm>
            <a:off x="228714" y="520288"/>
            <a:ext cx="1981148" cy="1003761"/>
            <a:chOff x="228714" y="520288"/>
            <a:chExt cx="1981148" cy="1003761"/>
          </a:xfrm>
        </p:grpSpPr>
        <p:sp>
          <p:nvSpPr>
            <p:cNvPr id="2" name="Овал 1"/>
            <p:cNvSpPr/>
            <p:nvPr/>
          </p:nvSpPr>
          <p:spPr bwMode="auto">
            <a:xfrm>
              <a:off x="228714" y="520288"/>
              <a:ext cx="1981148" cy="1003761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>
                  <a:gamma/>
                  <a:shade val="60000"/>
                  <a:invGamma/>
                </a:scheme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715783" y="791335"/>
              <a:ext cx="1007007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n-lt"/>
                </a:rPr>
                <a:t>ЗОЖ</a:t>
              </a:r>
              <a:endPara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1063618" y="1600248"/>
            <a:ext cx="7137121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Утром раньше поднимайся,</a:t>
            </a:r>
          </a:p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Бегай, прыгай, отжимайся.</a:t>
            </a:r>
          </a:p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Для здоровья, для порядка</a:t>
            </a:r>
          </a:p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Людям всем нужна … 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s://stihi.ru/pics/2020/09/16/299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7881" y="4365444"/>
            <a:ext cx="2028594" cy="202859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Управляющая кнопка: домой 8">
            <a:hlinkClick r:id="rId4" action="ppaction://hlinksldjump" highlightClick="1"/>
          </p:cNvPr>
          <p:cNvSpPr/>
          <p:nvPr/>
        </p:nvSpPr>
        <p:spPr bwMode="auto">
          <a:xfrm>
            <a:off x="8077108" y="5867336"/>
            <a:ext cx="653985" cy="533386"/>
          </a:xfrm>
          <a:prstGeom prst="actionButtonHome">
            <a:avLst/>
          </a:prstGeom>
          <a:solidFill>
            <a:srgbClr val="FF99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chemeClr val="tx1">
                <a:gamma/>
                <a:shade val="60000"/>
                <a:invGamma/>
              </a:scheme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smtClean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effectLst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16508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228714" y="520288"/>
            <a:ext cx="1981148" cy="1003761"/>
            <a:chOff x="228714" y="520288"/>
            <a:chExt cx="1981148" cy="1003761"/>
          </a:xfrm>
        </p:grpSpPr>
        <p:sp>
          <p:nvSpPr>
            <p:cNvPr id="2" name="Овал 1"/>
            <p:cNvSpPr/>
            <p:nvPr/>
          </p:nvSpPr>
          <p:spPr bwMode="auto">
            <a:xfrm>
              <a:off x="228714" y="520288"/>
              <a:ext cx="1981148" cy="1003761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>
                  <a:gamma/>
                  <a:shade val="60000"/>
                  <a:invGamma/>
                </a:scheme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410412" y="791335"/>
              <a:ext cx="1617751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n-lt"/>
                </a:rPr>
                <a:t>Гигиена</a:t>
              </a:r>
              <a:endPara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endParaRPr>
            </a:p>
          </p:txBody>
        </p:sp>
      </p:grpSp>
      <p:pic>
        <p:nvPicPr>
          <p:cNvPr id="26626" name="Picture 2" descr="https://vstroyka-solo.ru/photo/1759929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5960" y="2733275"/>
            <a:ext cx="2162084" cy="216208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8" name="Picture 4" descr="https://medvedshop.ru/wa-data/public/shop/products/78/44/64478/images/35723/35723.750x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4238" y="4114782"/>
            <a:ext cx="2409034" cy="190532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0" name="Picture 6" descr="https://bestkanc.ru/uploads/product/48500/48542/thumbs/2x_70_856147_2.jpg"/>
          <p:cNvPicPr>
            <a:picLocks noChangeAspect="1" noChangeArrowheads="1"/>
          </p:cNvPicPr>
          <p:nvPr/>
        </p:nvPicPr>
        <p:blipFill rotWithShape="1">
          <a:blip r:embed="rId6"/>
          <a:srcRect/>
          <a:stretch/>
        </p:blipFill>
        <p:spPr bwMode="auto">
          <a:xfrm>
            <a:off x="436908" y="-1142880"/>
            <a:ext cx="18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2" name="Picture 8" descr="https://bestkanc.ru/uploads/product/48500/48542/thumbs/2x_70_856147_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984" y="2733275"/>
            <a:ext cx="2057346" cy="216208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623578" y="1676446"/>
            <a:ext cx="79630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Выберите предмет  личной гигиены</a:t>
            </a:r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Управляющая кнопка: домой 9">
            <a:hlinkClick r:id="rId8" action="ppaction://hlinksldjump" highlightClick="1"/>
          </p:cNvPr>
          <p:cNvSpPr/>
          <p:nvPr/>
        </p:nvSpPr>
        <p:spPr bwMode="auto">
          <a:xfrm>
            <a:off x="8077108" y="5867336"/>
            <a:ext cx="653985" cy="533386"/>
          </a:xfrm>
          <a:prstGeom prst="actionButtonHome">
            <a:avLst/>
          </a:prstGeom>
          <a:solidFill>
            <a:srgbClr val="FF99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chemeClr val="tx1">
                <a:gamma/>
                <a:shade val="60000"/>
                <a:invGamma/>
              </a:scheme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smtClean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effectLst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2974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6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66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2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66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meh-minona-na-opoveschenie-sms-572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2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66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meh-minona-na-opoveschenie-sms-572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3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228714" y="520288"/>
            <a:ext cx="2004417" cy="1003761"/>
            <a:chOff x="228714" y="520288"/>
            <a:chExt cx="2004417" cy="1003761"/>
          </a:xfrm>
        </p:grpSpPr>
        <p:sp>
          <p:nvSpPr>
            <p:cNvPr id="2" name="Овал 1"/>
            <p:cNvSpPr/>
            <p:nvPr/>
          </p:nvSpPr>
          <p:spPr bwMode="auto">
            <a:xfrm>
              <a:off x="228714" y="520288"/>
              <a:ext cx="1981148" cy="1003761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>
                  <a:gamma/>
                  <a:shade val="60000"/>
                  <a:invGamma/>
                </a:scheme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259514" y="606669"/>
              <a:ext cx="1973617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n-lt"/>
                </a:rPr>
                <a:t>Здоровье </a:t>
              </a:r>
            </a:p>
            <a:p>
              <a:pPr algn="ctr"/>
              <a:r>
                <a:rPr lang="ru-RU" sz="24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n-lt"/>
                </a:rPr>
                <a:t>зубов</a:t>
              </a:r>
              <a:endPara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533506" y="1557316"/>
            <a:ext cx="817112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Сколько раз в день необходимо чистить зубы?</a:t>
            </a:r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914496" y="3733792"/>
            <a:ext cx="1752554" cy="1523960"/>
            <a:chOff x="914496" y="3733792"/>
            <a:chExt cx="1752554" cy="1523960"/>
          </a:xfrm>
        </p:grpSpPr>
        <p:sp>
          <p:nvSpPr>
            <p:cNvPr id="6" name="Скругленный прямоугольник 5"/>
            <p:cNvSpPr/>
            <p:nvPr/>
          </p:nvSpPr>
          <p:spPr bwMode="auto">
            <a:xfrm>
              <a:off x="914496" y="3733792"/>
              <a:ext cx="1752554" cy="1523960"/>
            </a:xfrm>
            <a:prstGeom prst="roundRect">
              <a:avLst/>
            </a:prstGeom>
            <a:solidFill>
              <a:srgbClr val="FF99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>
                  <a:gamma/>
                  <a:shade val="60000"/>
                  <a:invGamma/>
                </a:scheme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200" b="0" i="0" u="none" strike="noStrike" cap="none" normalizeH="0" baseline="0" smtClean="0">
                <a:ln>
                  <a:noFill/>
                </a:ln>
                <a:solidFill>
                  <a:srgbClr val="FF99CC"/>
                </a:solidFill>
                <a:effectLst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523712" y="4034107"/>
              <a:ext cx="53412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1</a:t>
              </a:r>
              <a:endParaRPr lang="ru-RU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5791168" y="3733792"/>
            <a:ext cx="1752554" cy="1523960"/>
            <a:chOff x="914496" y="3733792"/>
            <a:chExt cx="1752554" cy="1523960"/>
          </a:xfrm>
        </p:grpSpPr>
        <p:sp>
          <p:nvSpPr>
            <p:cNvPr id="11" name="Скругленный прямоугольник 10"/>
            <p:cNvSpPr/>
            <p:nvPr/>
          </p:nvSpPr>
          <p:spPr bwMode="auto">
            <a:xfrm>
              <a:off x="914496" y="3733792"/>
              <a:ext cx="1752554" cy="1523960"/>
            </a:xfrm>
            <a:prstGeom prst="round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>
                  <a:gamma/>
                  <a:shade val="60000"/>
                  <a:invGamma/>
                </a:scheme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200" b="0" i="0" u="none" strike="noStrike" cap="none" normalizeH="0" baseline="0" smtClean="0">
                <a:ln>
                  <a:noFill/>
                </a:ln>
                <a:solidFill>
                  <a:srgbClr val="FF99CC"/>
                </a:solidFill>
                <a:effectLst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1523712" y="4034107"/>
              <a:ext cx="53412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54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3</a:t>
              </a:r>
              <a:endParaRPr lang="ru-RU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429030" y="3424527"/>
            <a:ext cx="1752554" cy="1523960"/>
            <a:chOff x="914496" y="3733792"/>
            <a:chExt cx="1752554" cy="1523960"/>
          </a:xfrm>
          <a:solidFill>
            <a:srgbClr val="00B0F0"/>
          </a:solidFill>
        </p:grpSpPr>
        <p:sp>
          <p:nvSpPr>
            <p:cNvPr id="14" name="Скругленный прямоугольник 13"/>
            <p:cNvSpPr/>
            <p:nvPr/>
          </p:nvSpPr>
          <p:spPr bwMode="auto">
            <a:xfrm>
              <a:off x="914496" y="3733792"/>
              <a:ext cx="1752554" cy="1523960"/>
            </a:xfrm>
            <a:prstGeom prst="round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>
                  <a:gamma/>
                  <a:shade val="60000"/>
                  <a:invGamma/>
                </a:scheme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200" b="0" i="0" u="none" strike="noStrike" cap="none" normalizeH="0" baseline="0" smtClean="0">
                <a:ln>
                  <a:noFill/>
                </a:ln>
                <a:solidFill>
                  <a:srgbClr val="FF99CC"/>
                </a:solidFill>
                <a:effectLst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1523712" y="4034107"/>
              <a:ext cx="534121" cy="923330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54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2</a:t>
              </a:r>
              <a:endParaRPr lang="ru-RU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sp>
        <p:nvSpPr>
          <p:cNvPr id="16" name="Управляющая кнопка: домой 15">
            <a:hlinkClick r:id="rId4" action="ppaction://hlinksldjump" highlightClick="1"/>
          </p:cNvPr>
          <p:cNvSpPr/>
          <p:nvPr/>
        </p:nvSpPr>
        <p:spPr bwMode="auto">
          <a:xfrm>
            <a:off x="8077108" y="5867336"/>
            <a:ext cx="653985" cy="533386"/>
          </a:xfrm>
          <a:prstGeom prst="actionButtonHome">
            <a:avLst/>
          </a:prstGeom>
          <a:solidFill>
            <a:srgbClr val="FF99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chemeClr val="tx1">
                <a:gamma/>
                <a:shade val="60000"/>
                <a:invGamma/>
              </a:scheme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smtClean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effectLst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42588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meh-minona-na-opoveschenie-sms-572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meh-minona-na-opoveschenie-sms-572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228714" y="520288"/>
            <a:ext cx="1981148" cy="1003761"/>
            <a:chOff x="228714" y="520288"/>
            <a:chExt cx="1981148" cy="1003761"/>
          </a:xfrm>
        </p:grpSpPr>
        <p:sp>
          <p:nvSpPr>
            <p:cNvPr id="2" name="Овал 1"/>
            <p:cNvSpPr/>
            <p:nvPr/>
          </p:nvSpPr>
          <p:spPr bwMode="auto">
            <a:xfrm>
              <a:off x="228714" y="520288"/>
              <a:ext cx="1981148" cy="1003761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>
                  <a:gamma/>
                  <a:shade val="60000"/>
                  <a:invGamma/>
                </a:scheme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636219" y="791335"/>
              <a:ext cx="1220206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n-lt"/>
                </a:rPr>
                <a:t>Спорт</a:t>
              </a:r>
            </a:p>
          </p:txBody>
        </p:sp>
      </p:grpSp>
      <p:pic>
        <p:nvPicPr>
          <p:cNvPr id="32770" name="Picture 2" descr="Футбольный мяч ATEMI ATTACK 00000136423 белый/синий/голубой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6862" y="4571970"/>
            <a:ext cx="1603049" cy="162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2" name="Picture 4" descr="https://ravta.ru/upload/iblock/8dd/8ddd889bb83d152e48fe5fbfc183ae8c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60" y="3184808"/>
            <a:ext cx="1620000" cy="162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4" name="Picture 6" descr="https://vseznaiki-shop.ru/wa-data/public/shop/products/61/36/173661/images/195554/195554.97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288" y="4571970"/>
            <a:ext cx="1620000" cy="162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6" name="Picture 8" descr="https://ekb.mirhvost.ru/upload/iblock/4bc/4bcfd7d3ae17ba05a940fb693b996414.jpe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3734" y="3138430"/>
            <a:ext cx="1620000" cy="162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533506" y="1752644"/>
            <a:ext cx="817112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Найдите обычный футбольный мяч.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Управляющая кнопка: домой 9">
            <a:hlinkClick r:id="rId8" action="ppaction://hlinksldjump" highlightClick="1"/>
          </p:cNvPr>
          <p:cNvSpPr/>
          <p:nvPr/>
        </p:nvSpPr>
        <p:spPr bwMode="auto">
          <a:xfrm>
            <a:off x="8077108" y="5867336"/>
            <a:ext cx="653985" cy="533386"/>
          </a:xfrm>
          <a:prstGeom prst="actionButtonHome">
            <a:avLst/>
          </a:prstGeom>
          <a:solidFill>
            <a:srgbClr val="FF99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chemeClr val="tx1">
                <a:gamma/>
                <a:shade val="60000"/>
                <a:invGamma/>
              </a:scheme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smtClean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effectLst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6361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7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27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7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27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72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27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meh-minona-na-opoveschenie-sms-572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7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27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meh-minona-na-opoveschenie-sms-572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7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28714" y="520288"/>
            <a:ext cx="1981148" cy="1003761"/>
            <a:chOff x="228714" y="520288"/>
            <a:chExt cx="1981148" cy="1003761"/>
          </a:xfrm>
        </p:grpSpPr>
        <p:sp>
          <p:nvSpPr>
            <p:cNvPr id="3" name="Овал 2"/>
            <p:cNvSpPr/>
            <p:nvPr/>
          </p:nvSpPr>
          <p:spPr bwMode="auto">
            <a:xfrm>
              <a:off x="228714" y="520288"/>
              <a:ext cx="1981148" cy="1003761"/>
            </a:xfrm>
            <a:prstGeom prst="ellipse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>
                  <a:gamma/>
                  <a:shade val="60000"/>
                  <a:invGamma/>
                </a:scheme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378352" y="791335"/>
              <a:ext cx="1681871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24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n-lt"/>
                </a:rPr>
                <a:t>П</a:t>
              </a:r>
              <a:r>
                <a:rPr lang="ru-RU" sz="2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n-lt"/>
                </a:rPr>
                <a:t>итание</a:t>
              </a:r>
              <a:endPara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371706" y="1656614"/>
            <a:ext cx="8237802" cy="121916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Какой продукт приносит наибольший вред организму?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s://news-r.ru/upload/iblock/69a/69a4d7e2f5cfd1e296d3fc7f0dec2a1b/8e94d0cbf50a19721828ba5024f9b75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671" y="3177189"/>
            <a:ext cx="2700000" cy="180000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https://cdn23.img.ria.ru/images/151312/34/1513123426_0:0:5312:3545_1440x900_80_0_1_7a8522371f3ef37f2d9f1a5f8aef256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2044" y="4419574"/>
            <a:ext cx="2697125" cy="180000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http://lozhka-povarezhka.ru/wp-content/uploads/2019/02/gotovka-myasa-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5960" y="3177203"/>
            <a:ext cx="2700000" cy="180000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Управляющая кнопка: домой 8">
            <a:hlinkClick r:id="rId7" action="ppaction://hlinksldjump" highlightClick="1"/>
          </p:cNvPr>
          <p:cNvSpPr/>
          <p:nvPr/>
        </p:nvSpPr>
        <p:spPr bwMode="auto">
          <a:xfrm>
            <a:off x="8077108" y="5867336"/>
            <a:ext cx="653985" cy="533386"/>
          </a:xfrm>
          <a:prstGeom prst="actionButtonHome">
            <a:avLst/>
          </a:prstGeom>
          <a:solidFill>
            <a:srgbClr val="FF99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chemeClr val="tx1">
                <a:gamma/>
                <a:shade val="60000"/>
                <a:invGamma/>
              </a:scheme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smtClean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effectLst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71594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4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meh-minona-na-opoveschenie-sms-572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5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94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meh-minona-na-opoveschenie-sms-572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94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1946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0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28714" y="520288"/>
            <a:ext cx="1981148" cy="1003761"/>
            <a:chOff x="228714" y="520288"/>
            <a:chExt cx="1981148" cy="1003761"/>
          </a:xfrm>
        </p:grpSpPr>
        <p:sp>
          <p:nvSpPr>
            <p:cNvPr id="3" name="Овал 2"/>
            <p:cNvSpPr/>
            <p:nvPr/>
          </p:nvSpPr>
          <p:spPr bwMode="auto">
            <a:xfrm>
              <a:off x="228714" y="520288"/>
              <a:ext cx="1981148" cy="1003761"/>
            </a:xfrm>
            <a:prstGeom prst="ellipse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>
                  <a:gamma/>
                  <a:shade val="60000"/>
                  <a:invGamma/>
                </a:scheme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715783" y="791335"/>
              <a:ext cx="1007007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24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n-lt"/>
                </a:rPr>
                <a:t>ЗОЖ</a:t>
              </a:r>
              <a:endPara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990694" y="1756001"/>
            <a:ext cx="7137121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72214" y="1565431"/>
            <a:ext cx="6193106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Болеть мне некогда, друзья,</a:t>
            </a:r>
          </a:p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футбол, хоккей играю я.</a:t>
            </a:r>
          </a:p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очень я собою горд,</a:t>
            </a:r>
          </a:p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дарит мне  здоровье…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s://static.vecteezy.com/system/resources/previews/000/417/772/original/vector-children-doing-different-kind-of-sport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8767" y="4190980"/>
            <a:ext cx="216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5" name="Picture 3" descr="C:\Users\Тяпа\Desktop\вопос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8767" y="4190980"/>
            <a:ext cx="2160000" cy="216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Управляющая кнопка: домой 10">
            <a:hlinkClick r:id="rId4" action="ppaction://hlinksldjump" highlightClick="1"/>
          </p:cNvPr>
          <p:cNvSpPr/>
          <p:nvPr/>
        </p:nvSpPr>
        <p:spPr bwMode="auto">
          <a:xfrm>
            <a:off x="8077108" y="5867336"/>
            <a:ext cx="653985" cy="533386"/>
          </a:xfrm>
          <a:prstGeom prst="actionButtonHome">
            <a:avLst/>
          </a:prstGeom>
          <a:solidFill>
            <a:srgbClr val="FF99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chemeClr val="tx1">
                <a:gamma/>
                <a:shade val="60000"/>
                <a:invGamma/>
              </a:scheme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smtClean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effectLst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9782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5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5"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cee012505615fcbe80b29caea7edd9318b03b"/>
</p:tagLst>
</file>

<file path=ppt/theme/theme1.xml><?xml version="1.0" encoding="utf-8"?>
<a:theme xmlns:a="http://schemas.openxmlformats.org/drawingml/2006/main" name="2_默认设计模板">
  <a:themeElements>
    <a:clrScheme name="2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2_默认设计模板">
      <a:majorFont>
        <a:latin typeface="Verdana"/>
        <a:ea typeface="宋体"/>
        <a:cs typeface=""/>
      </a:majorFont>
      <a:minorFont>
        <a:latin typeface="Verdana"/>
        <a:ea typeface="宋体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7961" dir="2700000" algn="ctr" rotWithShape="0">
            <a:schemeClr val="tx1">
              <a:gamma/>
              <a:shade val="60000"/>
              <a:invGamma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华文细黑" pitchFamily="2" charset="-122"/>
            <a:ea typeface="华文细黑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7961" dir="2700000" algn="ctr" rotWithShape="0">
            <a:schemeClr val="tx1">
              <a:gamma/>
              <a:shade val="60000"/>
              <a:invGamma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华文细黑" pitchFamily="2" charset="-122"/>
            <a:ea typeface="华文细黑" pitchFamily="2" charset="-122"/>
          </a:defRPr>
        </a:defPPr>
      </a:lstStyle>
    </a:lnDef>
  </a:objectDefaults>
  <a:extraClrSchemeLst>
    <a:extraClrScheme>
      <a:clrScheme name="2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157255741</TotalTime>
  <Pages>0</Pages>
  <Words>265</Words>
  <Characters>0</Characters>
  <Application>Microsoft Office PowerPoint</Application>
  <DocSecurity>0</DocSecurity>
  <PresentationFormat>Экран (4:3)</PresentationFormat>
  <Lines>0</Lines>
  <Paragraphs>91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1" baseType="lpstr">
      <vt:lpstr>SimSun</vt:lpstr>
      <vt:lpstr>SimSun</vt:lpstr>
      <vt:lpstr>Arial</vt:lpstr>
      <vt:lpstr>Stone Sans</vt:lpstr>
      <vt:lpstr>华文细黑</vt:lpstr>
      <vt:lpstr>Times New Roman</vt:lpstr>
      <vt:lpstr>Verdana</vt:lpstr>
      <vt:lpstr>2_默认设计模板</vt:lpstr>
      <vt:lpstr>Викторина «Друзья и враги нашего здоровья»</vt:lpstr>
      <vt:lpstr>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Тяпа</dc:creator>
  <cp:lastModifiedBy>Учетная запись Майкрософт</cp:lastModifiedBy>
  <cp:revision>8980</cp:revision>
  <cp:lastPrinted>1899-12-30T00:00:00Z</cp:lastPrinted>
  <dcterms:created xsi:type="dcterms:W3CDTF">2003-03-31T10:50:51Z</dcterms:created>
  <dcterms:modified xsi:type="dcterms:W3CDTF">2024-06-29T13:10:01Z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1033-8.1.0.3018</vt:lpwstr>
  </property>
</Properties>
</file>