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53403" y="2427223"/>
            <a:ext cx="2635884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4531" y="2461045"/>
            <a:ext cx="8974937" cy="285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6/30/2024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-76200" y="2286000"/>
            <a:ext cx="8249284" cy="26462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57015" marR="5080" algn="ctr">
              <a:lnSpc>
                <a:spcPct val="100000"/>
              </a:lnSpc>
              <a:spcBef>
                <a:spcPts val="1160"/>
              </a:spcBef>
            </a:pPr>
            <a:r>
              <a:rPr sz="3600" spc="-25" dirty="0" err="1" smtClean="0">
                <a:solidFill>
                  <a:srgbClr val="403052"/>
                </a:solidFill>
                <a:latin typeface="Calibri"/>
                <a:cs typeface="Calibri"/>
              </a:rPr>
              <a:t>Детско-родительский</a:t>
            </a:r>
            <a:r>
              <a:rPr sz="3600" spc="-25" dirty="0" smtClean="0">
                <a:solidFill>
                  <a:srgbClr val="403052"/>
                </a:solidFill>
                <a:latin typeface="Calibri"/>
                <a:cs typeface="Calibri"/>
              </a:rPr>
              <a:t> </a:t>
            </a:r>
            <a:r>
              <a:rPr sz="3600" spc="-800" dirty="0" smtClean="0">
                <a:solidFill>
                  <a:srgbClr val="403052"/>
                </a:solidFill>
                <a:latin typeface="Calibri"/>
                <a:cs typeface="Calibri"/>
              </a:rPr>
              <a:t> </a:t>
            </a:r>
            <a:r>
              <a:rPr sz="3600" dirty="0">
                <a:solidFill>
                  <a:srgbClr val="403052"/>
                </a:solidFill>
                <a:latin typeface="Calibri"/>
                <a:cs typeface="Calibri"/>
              </a:rPr>
              <a:t>проект</a:t>
            </a:r>
            <a:endParaRPr sz="3600" dirty="0">
              <a:latin typeface="Calibri"/>
              <a:cs typeface="Calibri"/>
            </a:endParaRPr>
          </a:p>
          <a:p>
            <a:pPr marL="4654550" marR="598805" algn="ctr">
              <a:lnSpc>
                <a:spcPts val="5760"/>
              </a:lnSpc>
              <a:spcBef>
                <a:spcPts val="325"/>
              </a:spcBef>
            </a:pPr>
            <a:r>
              <a:rPr sz="4000" spc="-85" dirty="0">
                <a:solidFill>
                  <a:srgbClr val="403052"/>
                </a:solidFill>
                <a:latin typeface="Calibri"/>
                <a:cs typeface="Calibri"/>
              </a:rPr>
              <a:t>«Герб</a:t>
            </a:r>
            <a:r>
              <a:rPr sz="4000" spc="-40" dirty="0">
                <a:solidFill>
                  <a:srgbClr val="403052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403052"/>
                </a:solidFill>
                <a:latin typeface="Calibri"/>
                <a:cs typeface="Calibri"/>
              </a:rPr>
              <a:t>и</a:t>
            </a:r>
            <a:r>
              <a:rPr sz="4000" spc="-45" dirty="0">
                <a:solidFill>
                  <a:srgbClr val="403052"/>
                </a:solidFill>
                <a:latin typeface="Calibri"/>
                <a:cs typeface="Calibri"/>
              </a:rPr>
              <a:t> </a:t>
            </a:r>
            <a:r>
              <a:rPr sz="4000" spc="-10" dirty="0">
                <a:solidFill>
                  <a:srgbClr val="403052"/>
                </a:solidFill>
                <a:latin typeface="Calibri"/>
                <a:cs typeface="Calibri"/>
              </a:rPr>
              <a:t>девиз </a:t>
            </a:r>
            <a:r>
              <a:rPr sz="4000" spc="-885" dirty="0">
                <a:solidFill>
                  <a:srgbClr val="403052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403052"/>
                </a:solidFill>
                <a:latin typeface="Calibri"/>
                <a:cs typeface="Calibri"/>
              </a:rPr>
              <a:t>моей</a:t>
            </a:r>
            <a:r>
              <a:rPr sz="4000" spc="-40" dirty="0">
                <a:solidFill>
                  <a:srgbClr val="403052"/>
                </a:solidFill>
                <a:latin typeface="Calibri"/>
                <a:cs typeface="Calibri"/>
              </a:rPr>
              <a:t> </a:t>
            </a:r>
            <a:r>
              <a:rPr sz="4000" spc="-10" dirty="0" err="1">
                <a:solidFill>
                  <a:srgbClr val="403052"/>
                </a:solidFill>
                <a:latin typeface="Calibri"/>
                <a:cs typeface="Calibri"/>
              </a:rPr>
              <a:t>семьи</a:t>
            </a:r>
            <a:r>
              <a:rPr sz="4000" spc="-10" dirty="0" smtClean="0">
                <a:solidFill>
                  <a:srgbClr val="403052"/>
                </a:solidFill>
                <a:latin typeface="Calibri"/>
                <a:cs typeface="Calibri"/>
              </a:rPr>
              <a:t>»</a:t>
            </a:r>
            <a:endParaRPr sz="40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" y="354330"/>
            <a:ext cx="3429000" cy="332155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1486" y="377774"/>
            <a:ext cx="710819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40" dirty="0">
                <a:solidFill>
                  <a:srgbClr val="C00000"/>
                </a:solidFill>
              </a:rPr>
              <a:t>Герб</a:t>
            </a:r>
            <a:r>
              <a:rPr sz="5400" spc="-30" dirty="0">
                <a:solidFill>
                  <a:srgbClr val="C00000"/>
                </a:solidFill>
              </a:rPr>
              <a:t> </a:t>
            </a:r>
            <a:r>
              <a:rPr sz="5400" spc="-5" dirty="0">
                <a:solidFill>
                  <a:srgbClr val="C00000"/>
                </a:solidFill>
              </a:rPr>
              <a:t>группы</a:t>
            </a:r>
            <a:r>
              <a:rPr sz="5400" spc="-30" dirty="0">
                <a:solidFill>
                  <a:srgbClr val="C00000"/>
                </a:solidFill>
              </a:rPr>
              <a:t> </a:t>
            </a:r>
            <a:r>
              <a:rPr sz="5400" spc="-20" dirty="0">
                <a:solidFill>
                  <a:srgbClr val="C00000"/>
                </a:solidFill>
              </a:rPr>
              <a:t>«Капелька»</a:t>
            </a:r>
            <a:endParaRPr sz="54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37" y="1556854"/>
            <a:ext cx="3186049" cy="489648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11954" y="3356952"/>
            <a:ext cx="4167124" cy="308610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219447" y="1570482"/>
            <a:ext cx="4231640" cy="121920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1299"/>
              </a:lnSpc>
              <a:spcBef>
                <a:spcPts val="60"/>
              </a:spcBef>
            </a:pPr>
            <a:r>
              <a:rPr sz="2400" spc="-25" dirty="0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2400" spc="5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из:</a:t>
            </a:r>
            <a:r>
              <a:rPr sz="2400" spc="-1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«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ап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лек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м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н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г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вмес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а.  В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группе детишки,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все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вместе-семья.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Вместе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гуляем,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вместе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играем.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Счастливую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жизнь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детском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саду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проживаем».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3788" y="721563"/>
            <a:ext cx="759396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2905" marR="5080" indent="-37084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C00000"/>
                </a:solidFill>
              </a:rPr>
              <a:t>Презентация герба группы </a:t>
            </a:r>
            <a:r>
              <a:rPr sz="3600" spc="-15" dirty="0">
                <a:solidFill>
                  <a:srgbClr val="C00000"/>
                </a:solidFill>
              </a:rPr>
              <a:t>«Капелька» </a:t>
            </a:r>
            <a:r>
              <a:rPr sz="3600" spc="-800" dirty="0">
                <a:solidFill>
                  <a:srgbClr val="C00000"/>
                </a:solidFill>
              </a:rPr>
              <a:t> </a:t>
            </a:r>
            <a:r>
              <a:rPr sz="3600" spc="-10" dirty="0">
                <a:solidFill>
                  <a:srgbClr val="C00000"/>
                </a:solidFill>
              </a:rPr>
              <a:t>воспитанникам</a:t>
            </a:r>
            <a:r>
              <a:rPr sz="3600" spc="10" dirty="0">
                <a:solidFill>
                  <a:srgbClr val="C00000"/>
                </a:solidFill>
              </a:rPr>
              <a:t> </a:t>
            </a:r>
            <a:r>
              <a:rPr sz="3600" spc="-5" dirty="0">
                <a:solidFill>
                  <a:srgbClr val="C00000"/>
                </a:solidFill>
              </a:rPr>
              <a:t>группы</a:t>
            </a:r>
            <a:r>
              <a:rPr sz="3600" spc="-20" dirty="0">
                <a:solidFill>
                  <a:srgbClr val="C00000"/>
                </a:solidFill>
              </a:rPr>
              <a:t> </a:t>
            </a:r>
            <a:r>
              <a:rPr sz="3600" spc="-5" dirty="0">
                <a:solidFill>
                  <a:srgbClr val="C00000"/>
                </a:solidFill>
              </a:rPr>
              <a:t>«Вишенки»</a:t>
            </a:r>
            <a:endParaRPr sz="36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630" y="2132799"/>
            <a:ext cx="5472557" cy="41765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86334" y="206502"/>
            <a:ext cx="4160520" cy="5568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302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Родители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заразились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интересом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своих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детей,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на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родительском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собрании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было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решено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создать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индивидуальные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гербы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каждой</a:t>
            </a:r>
            <a:r>
              <a:rPr sz="18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семьи.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работе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учитывались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следующие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показатели: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ассоциации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семье,</a:t>
            </a:r>
            <a:r>
              <a:rPr sz="1800" spc="38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профессии,</a:t>
            </a:r>
            <a:r>
              <a:rPr sz="1800" spc="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обозначение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фамилии,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увлечения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семьи,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исторические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корни,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знаки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Зодиака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многое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другое.</a:t>
            </a:r>
            <a:endParaRPr sz="1800">
              <a:latin typeface="Calibri"/>
              <a:cs typeface="Calibri"/>
            </a:endParaRPr>
          </a:p>
          <a:p>
            <a:pPr marL="12700" marR="380365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Ребенок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принимал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активное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участие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создании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герба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мог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расшифровать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значение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каждого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символа.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Презентация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гербов сначала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прошла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группе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перед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сверстниками,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а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потом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итоговом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мероприятии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с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родителями.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Это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было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очень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интересно,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познавательно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носило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обучающий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характер.</a:t>
            </a:r>
            <a:endParaRPr sz="1800">
              <a:latin typeface="Calibri"/>
              <a:cs typeface="Calibri"/>
            </a:endParaRPr>
          </a:p>
          <a:p>
            <a:pPr marL="12700" marR="574040">
              <a:lnSpc>
                <a:spcPct val="100000"/>
              </a:lnSpc>
              <a:spcBef>
                <a:spcPts val="440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Каждая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семья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подошла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созданию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своего герба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творчески,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все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гербы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отличаются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самобытностью,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стилем,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содержанием.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27982" y="0"/>
            <a:ext cx="4716018" cy="68579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96153" cy="685799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6017" y="241300"/>
            <a:ext cx="4203572" cy="313931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514" y="3463861"/>
            <a:ext cx="4184904" cy="316839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87525" y="2503677"/>
            <a:ext cx="265303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69850" algn="ctr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F5F"/>
                </a:solidFill>
              </a:rPr>
              <a:t>Презентация</a:t>
            </a:r>
            <a:endParaRPr sz="2800"/>
          </a:p>
          <a:p>
            <a:pPr algn="ctr">
              <a:lnSpc>
                <a:spcPct val="100000"/>
              </a:lnSpc>
            </a:pPr>
            <a:r>
              <a:rPr sz="2800" spc="-5" dirty="0">
                <a:solidFill>
                  <a:srgbClr val="001F5F"/>
                </a:solidFill>
              </a:rPr>
              <a:t>семейных</a:t>
            </a:r>
            <a:r>
              <a:rPr sz="2800" spc="-45" dirty="0">
                <a:solidFill>
                  <a:srgbClr val="001F5F"/>
                </a:solidFill>
              </a:rPr>
              <a:t> </a:t>
            </a:r>
            <a:r>
              <a:rPr sz="2800" spc="-10" dirty="0">
                <a:solidFill>
                  <a:srgbClr val="001F5F"/>
                </a:solidFill>
              </a:rPr>
              <a:t>гербов</a:t>
            </a:r>
            <a:endParaRPr sz="2800"/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95444" y="3428974"/>
            <a:ext cx="4224147" cy="320128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96153" cy="685799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Результаты</a:t>
            </a:r>
            <a:r>
              <a:rPr spc="-85" dirty="0"/>
              <a:t> </a:t>
            </a:r>
            <a:r>
              <a:rPr spc="-5" dirty="0"/>
              <a:t>проекта.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875782" y="2797555"/>
            <a:ext cx="3143885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306070" indent="-2870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49250" algn="l"/>
                <a:tab pos="349885" algn="l"/>
              </a:tabLst>
            </a:pPr>
            <a:r>
              <a:rPr dirty="0"/>
              <a:t>	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Дети получили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знания</a:t>
            </a:r>
            <a:r>
              <a:rPr sz="1800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об </a:t>
            </a:r>
            <a:r>
              <a:rPr sz="1800" spc="-39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истории</a:t>
            </a:r>
            <a:r>
              <a:rPr sz="1800" spc="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гербов</a:t>
            </a:r>
            <a:r>
              <a:rPr sz="1800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6F2F9F"/>
                </a:solidFill>
                <a:latin typeface="Calibri"/>
                <a:cs typeface="Calibri"/>
              </a:rPr>
              <a:t>и</a:t>
            </a:r>
            <a:r>
              <a:rPr sz="1800" spc="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6F2F9F"/>
                </a:solidFill>
                <a:latin typeface="Calibri"/>
                <a:cs typeface="Calibri"/>
              </a:rPr>
              <a:t>их</a:t>
            </a:r>
            <a:endParaRPr sz="18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символах;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Проявляют</a:t>
            </a:r>
            <a:endParaRPr sz="18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заинтересованность</a:t>
            </a:r>
            <a:endParaRPr sz="18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традициям</a:t>
            </a:r>
            <a:r>
              <a:rPr sz="1800" spc="-2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6F2F9F"/>
                </a:solidFill>
                <a:latin typeface="Calibri"/>
                <a:cs typeface="Calibri"/>
              </a:rPr>
              <a:t>и</a:t>
            </a:r>
            <a:r>
              <a:rPr sz="1800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историей</a:t>
            </a:r>
            <a:r>
              <a:rPr sz="1800" spc="2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своей</a:t>
            </a:r>
            <a:endParaRPr sz="18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семьи;</a:t>
            </a:r>
            <a:endParaRPr sz="1800">
              <a:latin typeface="Calibri"/>
              <a:cs typeface="Calibri"/>
            </a:endParaRPr>
          </a:p>
          <a:p>
            <a:pPr marL="299085" marR="62801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Пополнили активный </a:t>
            </a:r>
            <a:r>
              <a:rPr sz="180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словарь 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детей </a:t>
            </a:r>
            <a:r>
              <a:rPr sz="1800" dirty="0">
                <a:solidFill>
                  <a:srgbClr val="6F2F9F"/>
                </a:solidFill>
                <a:latin typeface="Calibri"/>
                <a:cs typeface="Calibri"/>
              </a:rPr>
              <a:t>по 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теме </a:t>
            </a:r>
            <a:r>
              <a:rPr sz="1800" spc="-39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нашего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проекта;</a:t>
            </a:r>
            <a:endParaRPr sz="1800">
              <a:latin typeface="Calibri"/>
              <a:cs typeface="Calibri"/>
            </a:endParaRPr>
          </a:p>
          <a:p>
            <a:pPr marL="299085" marR="346710" indent="-287020">
              <a:lnSpc>
                <a:spcPct val="100000"/>
              </a:lnSpc>
              <a:buClr>
                <a:srgbClr val="6F2F9F"/>
              </a:buClr>
              <a:buFont typeface="Wingdings"/>
              <a:buChar char=""/>
              <a:tabLst>
                <a:tab pos="349250" algn="l"/>
                <a:tab pos="349885" algn="l"/>
              </a:tabLst>
            </a:pPr>
            <a:r>
              <a:rPr dirty="0"/>
              <a:t>	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Укрепились</a:t>
            </a:r>
            <a:r>
              <a:rPr sz="1800" spc="-5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взаимосвязи </a:t>
            </a:r>
            <a:r>
              <a:rPr sz="1800" spc="-390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д/сада</a:t>
            </a:r>
            <a:r>
              <a:rPr sz="1800" spc="-1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6F2F9F"/>
                </a:solidFill>
                <a:latin typeface="Calibri"/>
                <a:cs typeface="Calibri"/>
              </a:rPr>
              <a:t>и</a:t>
            </a:r>
            <a:r>
              <a:rPr sz="1800" spc="-5" dirty="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Calibri"/>
                <a:cs typeface="Calibri"/>
              </a:rPr>
              <a:t>семьи.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2700" y="0"/>
            <a:ext cx="9169400" cy="68834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71776" y="608457"/>
            <a:ext cx="461137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-30" dirty="0">
                <a:solidFill>
                  <a:srgbClr val="001F5F"/>
                </a:solidFill>
                <a:latin typeface="Calibri"/>
                <a:cs typeface="Calibri"/>
              </a:rPr>
              <a:t>ПАСПОРТ</a:t>
            </a:r>
            <a:r>
              <a:rPr sz="4400" b="1" spc="-50" dirty="0">
                <a:solidFill>
                  <a:srgbClr val="001F5F"/>
                </a:solidFill>
                <a:latin typeface="Calibri"/>
                <a:cs typeface="Calibri"/>
              </a:rPr>
              <a:t> ПРОЕКТА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531" y="2461045"/>
            <a:ext cx="8091805" cy="2854960"/>
          </a:xfrm>
          <a:prstGeom prst="rect">
            <a:avLst/>
          </a:prstGeom>
        </p:spPr>
        <p:txBody>
          <a:bodyPr vert="horz" wrap="square" lIns="0" tIns="110490" rIns="0" bIns="0" rtlCol="0">
            <a:spAutoFit/>
          </a:bodyPr>
          <a:lstStyle/>
          <a:p>
            <a:pPr marL="102235">
              <a:lnSpc>
                <a:spcPct val="100000"/>
              </a:lnSpc>
              <a:spcBef>
                <a:spcPts val="870"/>
              </a:spcBef>
            </a:pP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Вид</a:t>
            </a:r>
            <a:r>
              <a:rPr sz="3200" b="1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001F5F"/>
                </a:solidFill>
                <a:latin typeface="Calibri"/>
                <a:cs typeface="Calibri"/>
              </a:rPr>
              <a:t>проекта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r>
              <a:rPr sz="32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информационно-творческий.</a:t>
            </a:r>
            <a:endParaRPr sz="3200">
              <a:latin typeface="Calibri"/>
              <a:cs typeface="Calibri"/>
            </a:endParaRPr>
          </a:p>
          <a:p>
            <a:pPr marL="102235">
              <a:lnSpc>
                <a:spcPct val="100000"/>
              </a:lnSpc>
              <a:spcBef>
                <a:spcPts val="765"/>
              </a:spcBef>
            </a:pPr>
            <a:r>
              <a:rPr sz="3200" b="1" spc="-15" dirty="0">
                <a:solidFill>
                  <a:srgbClr val="001F5F"/>
                </a:solidFill>
                <a:latin typeface="Calibri"/>
                <a:cs typeface="Calibri"/>
              </a:rPr>
              <a:t>Продолжительность</a:t>
            </a:r>
            <a:r>
              <a:rPr sz="3200"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001F5F"/>
                </a:solidFill>
                <a:latin typeface="Calibri"/>
                <a:cs typeface="Calibri"/>
              </a:rPr>
              <a:t>проекта:</a:t>
            </a: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краткосрочный</a:t>
            </a:r>
            <a:endParaRPr sz="3200">
              <a:latin typeface="Calibri"/>
              <a:cs typeface="Calibri"/>
            </a:endParaRPr>
          </a:p>
          <a:p>
            <a:pPr marL="12700" marR="681355" indent="89535">
              <a:lnSpc>
                <a:spcPct val="100000"/>
              </a:lnSpc>
              <a:spcBef>
                <a:spcPts val="770"/>
              </a:spcBef>
            </a:pPr>
            <a:r>
              <a:rPr sz="3200" b="1" spc="-10" dirty="0">
                <a:solidFill>
                  <a:srgbClr val="001F5F"/>
                </a:solidFill>
                <a:latin typeface="Calibri"/>
                <a:cs typeface="Calibri"/>
              </a:rPr>
              <a:t>Участники </a:t>
            </a:r>
            <a:r>
              <a:rPr sz="3200" b="1" spc="-5" dirty="0">
                <a:solidFill>
                  <a:srgbClr val="001F5F"/>
                </a:solidFill>
                <a:latin typeface="Calibri"/>
                <a:cs typeface="Calibri"/>
              </a:rPr>
              <a:t>проекта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: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дети средней 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группы, </a:t>
            </a:r>
            <a:r>
              <a:rPr sz="3200" spc="-7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воспитатели,</a:t>
            </a:r>
            <a:r>
              <a:rPr sz="32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25" dirty="0">
                <a:solidFill>
                  <a:srgbClr val="001F5F"/>
                </a:solidFill>
                <a:latin typeface="Calibri"/>
                <a:cs typeface="Calibri"/>
              </a:rPr>
              <a:t>родители 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воспитанников.</a:t>
            </a:r>
            <a:endParaRPr sz="3200">
              <a:latin typeface="Calibri"/>
              <a:cs typeface="Calibri"/>
            </a:endParaRPr>
          </a:p>
          <a:p>
            <a:pPr marL="102235">
              <a:lnSpc>
                <a:spcPct val="100000"/>
              </a:lnSpc>
              <a:spcBef>
                <a:spcPts val="770"/>
              </a:spcBef>
            </a:pPr>
            <a:r>
              <a:rPr sz="3200" b="1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32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001F5F"/>
                </a:solidFill>
                <a:latin typeface="Calibri"/>
                <a:cs typeface="Calibri"/>
              </a:rPr>
              <a:t>количеству</a:t>
            </a:r>
            <a:r>
              <a:rPr sz="3200" b="1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001F5F"/>
                </a:solidFill>
                <a:latin typeface="Calibri"/>
                <a:cs typeface="Calibri"/>
              </a:rPr>
              <a:t>участников</a:t>
            </a:r>
            <a:r>
              <a:rPr sz="3200" spc="-5" dirty="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r>
              <a:rPr sz="32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1F5F"/>
                </a:solidFill>
                <a:latin typeface="Calibri"/>
                <a:cs typeface="Calibri"/>
              </a:rPr>
              <a:t>коллективный.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2700" y="0"/>
            <a:ext cx="9169400" cy="68834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8739" y="243332"/>
            <a:ext cx="8652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Дошкольный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возраст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важнейший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период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становления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личности,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когда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закладываются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462737"/>
            <a:ext cx="807529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001F5F"/>
                </a:solidFill>
              </a:rPr>
              <a:t>предпосылки</a:t>
            </a:r>
            <a:r>
              <a:rPr sz="1800" dirty="0">
                <a:solidFill>
                  <a:srgbClr val="001F5F"/>
                </a:solidFill>
              </a:rPr>
              <a:t> </a:t>
            </a:r>
            <a:r>
              <a:rPr sz="1800" spc="-5" dirty="0">
                <a:solidFill>
                  <a:srgbClr val="001F5F"/>
                </a:solidFill>
              </a:rPr>
              <a:t>гражданских</a:t>
            </a:r>
            <a:r>
              <a:rPr sz="1800" spc="20" dirty="0">
                <a:solidFill>
                  <a:srgbClr val="001F5F"/>
                </a:solidFill>
              </a:rPr>
              <a:t> </a:t>
            </a:r>
            <a:r>
              <a:rPr sz="1800" spc="-5" dirty="0">
                <a:solidFill>
                  <a:srgbClr val="001F5F"/>
                </a:solidFill>
              </a:rPr>
              <a:t>качеств,</a:t>
            </a:r>
            <a:r>
              <a:rPr sz="1800" spc="35" dirty="0">
                <a:solidFill>
                  <a:srgbClr val="001F5F"/>
                </a:solidFill>
              </a:rPr>
              <a:t> </a:t>
            </a:r>
            <a:r>
              <a:rPr sz="1800" spc="-10" dirty="0">
                <a:solidFill>
                  <a:srgbClr val="001F5F"/>
                </a:solidFill>
              </a:rPr>
              <a:t>развиваются</a:t>
            </a:r>
            <a:r>
              <a:rPr sz="1800" spc="25" dirty="0">
                <a:solidFill>
                  <a:srgbClr val="001F5F"/>
                </a:solidFill>
              </a:rPr>
              <a:t> </a:t>
            </a:r>
            <a:r>
              <a:rPr sz="1800" spc="-10" dirty="0">
                <a:solidFill>
                  <a:srgbClr val="001F5F"/>
                </a:solidFill>
              </a:rPr>
              <a:t>представления</a:t>
            </a:r>
            <a:r>
              <a:rPr sz="1800" spc="5" dirty="0">
                <a:solidFill>
                  <a:srgbClr val="001F5F"/>
                </a:solidFill>
              </a:rPr>
              <a:t> </a:t>
            </a:r>
            <a:r>
              <a:rPr sz="1800" spc="-10" dirty="0">
                <a:solidFill>
                  <a:srgbClr val="001F5F"/>
                </a:solidFill>
              </a:rPr>
              <a:t>детей</a:t>
            </a:r>
            <a:r>
              <a:rPr sz="1800" spc="20" dirty="0">
                <a:solidFill>
                  <a:srgbClr val="001F5F"/>
                </a:solidFill>
              </a:rPr>
              <a:t> </a:t>
            </a:r>
            <a:r>
              <a:rPr sz="1800" dirty="0">
                <a:solidFill>
                  <a:srgbClr val="001F5F"/>
                </a:solidFill>
              </a:rPr>
              <a:t>о</a:t>
            </a:r>
            <a:r>
              <a:rPr sz="1800" spc="25" dirty="0">
                <a:solidFill>
                  <a:srgbClr val="001F5F"/>
                </a:solidFill>
              </a:rPr>
              <a:t> </a:t>
            </a:r>
            <a:r>
              <a:rPr sz="1800" spc="-10" dirty="0">
                <a:solidFill>
                  <a:srgbClr val="001F5F"/>
                </a:solidFill>
              </a:rPr>
              <a:t>человеке,</a:t>
            </a:r>
            <a:endParaRPr sz="1800"/>
          </a:p>
        </p:txBody>
      </p:sp>
      <p:sp>
        <p:nvSpPr>
          <p:cNvPr id="5" name="object 5"/>
          <p:cNvSpPr txBox="1"/>
          <p:nvPr/>
        </p:nvSpPr>
        <p:spPr>
          <a:xfrm>
            <a:off x="78739" y="682497"/>
            <a:ext cx="8764905" cy="529971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530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обществе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культуре.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Конкурс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40" dirty="0">
                <a:solidFill>
                  <a:srgbClr val="001F5F"/>
                </a:solidFill>
                <a:latin typeface="Calibri"/>
                <a:cs typeface="Calibri"/>
              </a:rPr>
              <a:t>«Герб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моей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девиз»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направлен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на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повышение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роли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духовно-нравственном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воспитании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детей,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привитие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чувства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патриотизма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через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понимание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ребенком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значения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</a:t>
            </a:r>
            <a:r>
              <a:rPr sz="1800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основе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совместных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творческих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исследований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создания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семейной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символики.</a:t>
            </a:r>
            <a:endParaRPr sz="1800">
              <a:latin typeface="Calibri"/>
              <a:cs typeface="Calibri"/>
            </a:endParaRPr>
          </a:p>
          <a:p>
            <a:pPr marL="12700" marR="434340" indent="107950">
              <a:lnSpc>
                <a:spcPct val="80200"/>
              </a:lnSpc>
              <a:spcBef>
                <a:spcPts val="470"/>
              </a:spcBef>
            </a:pPr>
            <a:r>
              <a:rPr sz="2000" b="1" spc="-15" dirty="0">
                <a:solidFill>
                  <a:srgbClr val="001F5F"/>
                </a:solidFill>
                <a:latin typeface="Calibri"/>
                <a:cs typeface="Calibri"/>
              </a:rPr>
              <a:t>Цель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 проекта:</a:t>
            </a:r>
            <a:r>
              <a:rPr sz="2000" b="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Вовлечение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родителей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в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педагогический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процесс;</a:t>
            </a:r>
            <a:r>
              <a:rPr sz="1800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стимулирование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интереса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родителей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взаимодействию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педагогами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 вопросах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патриотического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воспитания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детей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дошкольного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возраста;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формирование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ценностного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отношения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семейным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традициям;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воспитание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чувства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уважения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любви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 своей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семье.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62865">
              <a:lnSpc>
                <a:spcPct val="100000"/>
              </a:lnSpc>
            </a:pP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Задачи</a:t>
            </a:r>
            <a:r>
              <a:rPr sz="20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Calibri"/>
                <a:cs typeface="Calibri"/>
              </a:rPr>
              <a:t>проекта:</a:t>
            </a:r>
            <a:endParaRPr sz="20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5"/>
              </a:spcBef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Содействовать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укреплению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связей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ДОУ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семьи;</a:t>
            </a:r>
            <a:endParaRPr sz="18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Познакомить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детей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с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изображением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значением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гербов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России,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города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Керчи;</a:t>
            </a:r>
            <a:endParaRPr sz="1800">
              <a:latin typeface="Calibri"/>
              <a:cs typeface="Calibri"/>
            </a:endParaRPr>
          </a:p>
          <a:p>
            <a:pPr marL="469900" marR="93980" indent="-457200">
              <a:lnSpc>
                <a:spcPct val="80000"/>
              </a:lnSpc>
              <a:spcBef>
                <a:spcPts val="434"/>
              </a:spcBef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Формировать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у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детей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элементарные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представления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гербе,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как эмблеме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духовной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общности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семьи;</a:t>
            </a:r>
            <a:endParaRPr sz="1800">
              <a:latin typeface="Calibri"/>
              <a:cs typeface="Calibri"/>
            </a:endParaRPr>
          </a:p>
          <a:p>
            <a:pPr marL="469900" indent="-457200">
              <a:lnSpc>
                <a:spcPts val="1945"/>
              </a:lnSpc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Формировать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у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детей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гендерную,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семейную,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гражданскую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принадлежность,</a:t>
            </a:r>
            <a:endParaRPr sz="1800">
              <a:latin typeface="Calibri"/>
              <a:cs typeface="Calibri"/>
            </a:endParaRPr>
          </a:p>
          <a:p>
            <a:pPr marL="469900">
              <a:lnSpc>
                <a:spcPts val="1945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патриотические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чувства;</a:t>
            </a:r>
            <a:endParaRPr sz="1800">
              <a:latin typeface="Calibri"/>
              <a:cs typeface="Calibri"/>
            </a:endParaRPr>
          </a:p>
          <a:p>
            <a:pPr marL="469900" marR="33655" indent="-457200">
              <a:lnSpc>
                <a:spcPct val="80000"/>
              </a:lnSpc>
              <a:spcBef>
                <a:spcPts val="434"/>
              </a:spcBef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Расширять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представления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внутрисемейных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традициях,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способствовать</a:t>
            </a:r>
            <a:r>
              <a:rPr sz="1800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сплочению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ребенка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посредством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развития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интереса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общему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делу;</a:t>
            </a:r>
            <a:endParaRPr sz="1800">
              <a:latin typeface="Calibri"/>
              <a:cs typeface="Calibri"/>
            </a:endParaRPr>
          </a:p>
          <a:p>
            <a:pPr marL="469900" indent="-457200">
              <a:lnSpc>
                <a:spcPts val="1945"/>
              </a:lnSpc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Способствовать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объединению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участников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проекта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(детей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родителей)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рамках</a:t>
            </a:r>
            <a:endParaRPr sz="1800">
              <a:latin typeface="Calibri"/>
              <a:cs typeface="Calibri"/>
            </a:endParaRPr>
          </a:p>
          <a:p>
            <a:pPr marL="469900">
              <a:lnSpc>
                <a:spcPts val="1945"/>
              </a:lnSpc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создания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коллективных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творческих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работ;</a:t>
            </a:r>
            <a:endParaRPr sz="18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Способствовать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проявлению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креативности</a:t>
            </a:r>
            <a:r>
              <a:rPr sz="1800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участников</a:t>
            </a:r>
            <a:r>
              <a:rPr sz="1800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проекта.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5770" y="209169"/>
            <a:ext cx="339725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0165" marR="5080" indent="-13081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П</a:t>
            </a:r>
            <a:r>
              <a:rPr sz="3200" b="1" spc="-85" dirty="0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д</a:t>
            </a:r>
            <a:r>
              <a:rPr sz="3200" b="1" spc="-30" dirty="0">
                <a:solidFill>
                  <a:srgbClr val="C00000"/>
                </a:solidFill>
                <a:latin typeface="Calibri"/>
                <a:cs typeface="Calibri"/>
              </a:rPr>
              <a:t>г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sz="3200" b="1" spc="-35" dirty="0">
                <a:solidFill>
                  <a:srgbClr val="C00000"/>
                </a:solidFill>
                <a:latin typeface="Calibri"/>
                <a:cs typeface="Calibri"/>
              </a:rPr>
              <a:t>т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ови</a:t>
            </a:r>
            <a:r>
              <a:rPr sz="3200" b="1" spc="-20" dirty="0">
                <a:solidFill>
                  <a:srgbClr val="C00000"/>
                </a:solidFill>
                <a:latin typeface="Calibri"/>
                <a:cs typeface="Calibri"/>
              </a:rPr>
              <a:t>т</a:t>
            </a:r>
            <a:r>
              <a:rPr sz="3200" b="1" spc="-55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льный  </a:t>
            </a: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этап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84701" y="272999"/>
            <a:ext cx="4735830" cy="632434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35940" y="1453388"/>
            <a:ext cx="2777490" cy="4525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01295" indent="-3429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Создание проблемной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ситуации: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«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Как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создаются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гербы?»,</a:t>
            </a:r>
            <a:endParaRPr sz="1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«Можем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ли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мы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сами</a:t>
            </a:r>
            <a:endParaRPr sz="1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создать</a:t>
            </a:r>
            <a:r>
              <a:rPr sz="18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герб?»</a:t>
            </a:r>
            <a:endParaRPr sz="1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AutoNum type="arabicPeriod" startAt="2"/>
              <a:tabLst>
                <a:tab pos="354965" algn="l"/>
                <a:tab pos="35560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Постановка</a:t>
            </a:r>
            <a:endParaRPr sz="1800">
              <a:latin typeface="Calibri"/>
              <a:cs typeface="Calibri"/>
            </a:endParaRPr>
          </a:p>
          <a:p>
            <a:pPr marL="355600" marR="508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исследовательской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задачи: познакомиться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с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основами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геральдики.</a:t>
            </a:r>
            <a:endParaRPr sz="1800">
              <a:latin typeface="Calibri"/>
              <a:cs typeface="Calibri"/>
            </a:endParaRPr>
          </a:p>
          <a:p>
            <a:pPr marL="355600" marR="479425" indent="-342900">
              <a:lnSpc>
                <a:spcPct val="100000"/>
              </a:lnSpc>
              <a:spcBef>
                <a:spcPts val="430"/>
              </a:spcBef>
              <a:buAutoNum type="arabicPeriod" startAt="3"/>
              <a:tabLst>
                <a:tab pos="354965" algn="l"/>
                <a:tab pos="355600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Планирование</a:t>
            </a:r>
            <a:r>
              <a:rPr sz="18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хода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проекта: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подбор</a:t>
            </a:r>
            <a:endParaRPr sz="1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познавательной</a:t>
            </a:r>
            <a:endParaRPr sz="1800">
              <a:latin typeface="Calibri"/>
              <a:cs typeface="Calibri"/>
            </a:endParaRPr>
          </a:p>
          <a:p>
            <a:pPr marL="355600" marR="410845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литературы</a:t>
            </a:r>
            <a:r>
              <a:rPr sz="18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теме,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информирование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родителей</a:t>
            </a:r>
            <a:r>
              <a:rPr sz="18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ходе</a:t>
            </a:r>
            <a:endParaRPr sz="1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проекта.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8604" y="209169"/>
            <a:ext cx="3762375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Основной</a:t>
            </a:r>
            <a:r>
              <a:rPr sz="3200" b="1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этап.</a:t>
            </a:r>
            <a:endParaRPr sz="3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Работа</a:t>
            </a:r>
            <a:r>
              <a:rPr sz="3200" b="1" spc="-6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sz="3200" b="1" spc="-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20" dirty="0">
                <a:solidFill>
                  <a:srgbClr val="C00000"/>
                </a:solidFill>
                <a:latin typeface="Calibri"/>
                <a:cs typeface="Calibri"/>
              </a:rPr>
              <a:t>родителями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1406397"/>
            <a:ext cx="3291204" cy="50279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ts val="1939"/>
              </a:lnSpc>
              <a:spcBef>
                <a:spcPts val="105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Информирование</a:t>
            </a:r>
            <a:r>
              <a:rPr sz="1700" spc="-6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родителей</a:t>
            </a:r>
            <a:r>
              <a:rPr sz="17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endParaRPr sz="1700">
              <a:latin typeface="Calibri"/>
              <a:cs typeface="Calibri"/>
            </a:endParaRPr>
          </a:p>
          <a:p>
            <a:pPr marL="299085">
              <a:lnSpc>
                <a:spcPts val="1939"/>
              </a:lnSpc>
            </a:pPr>
            <a:r>
              <a:rPr sz="1700" spc="-20" dirty="0">
                <a:solidFill>
                  <a:srgbClr val="001F5F"/>
                </a:solidFill>
                <a:latin typeface="Calibri"/>
                <a:cs typeface="Calibri"/>
              </a:rPr>
              <a:t>ходе</a:t>
            </a:r>
            <a:r>
              <a:rPr sz="17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проекта;</a:t>
            </a:r>
            <a:endParaRPr sz="1700">
              <a:latin typeface="Calibri"/>
              <a:cs typeface="Calibri"/>
            </a:endParaRPr>
          </a:p>
          <a:p>
            <a:pPr marL="299085" marR="317500" indent="-287020">
              <a:lnSpc>
                <a:spcPts val="1839"/>
              </a:lnSpc>
              <a:spcBef>
                <a:spcPts val="430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Создание тематических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фотоальбомов</a:t>
            </a:r>
            <a:r>
              <a:rPr sz="17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«Мой</a:t>
            </a:r>
            <a:r>
              <a:rPr sz="17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15" dirty="0">
                <a:solidFill>
                  <a:srgbClr val="001F5F"/>
                </a:solidFill>
                <a:latin typeface="Calibri"/>
                <a:cs typeface="Calibri"/>
              </a:rPr>
              <a:t>город»,</a:t>
            </a:r>
            <a:endParaRPr sz="1700">
              <a:latin typeface="Calibri"/>
              <a:cs typeface="Calibri"/>
            </a:endParaRPr>
          </a:p>
          <a:p>
            <a:pPr marL="299085">
              <a:lnSpc>
                <a:spcPts val="1805"/>
              </a:lnSpc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«Моя</a:t>
            </a:r>
            <a:r>
              <a:rPr sz="17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семья»;</a:t>
            </a:r>
            <a:endParaRPr sz="1700">
              <a:latin typeface="Calibri"/>
              <a:cs typeface="Calibri"/>
            </a:endParaRPr>
          </a:p>
          <a:p>
            <a:pPr marL="299085" marR="320040" indent="-287020">
              <a:lnSpc>
                <a:spcPts val="1839"/>
              </a:lnSpc>
              <a:spcBef>
                <a:spcPts val="430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Проведение бесед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7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20" dirty="0">
                <a:solidFill>
                  <a:srgbClr val="001F5F"/>
                </a:solidFill>
                <a:latin typeface="Calibri"/>
                <a:cs typeface="Calibri"/>
              </a:rPr>
              <a:t>консультаций</a:t>
            </a:r>
            <a:r>
              <a:rPr sz="17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для</a:t>
            </a:r>
            <a:r>
              <a:rPr sz="17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15" dirty="0">
                <a:solidFill>
                  <a:srgbClr val="001F5F"/>
                </a:solidFill>
                <a:latin typeface="Calibri"/>
                <a:cs typeface="Calibri"/>
              </a:rPr>
              <a:t>родителей</a:t>
            </a:r>
            <a:endParaRPr sz="1700">
              <a:latin typeface="Calibri"/>
              <a:cs typeface="Calibri"/>
            </a:endParaRPr>
          </a:p>
          <a:p>
            <a:pPr marL="299085">
              <a:lnSpc>
                <a:spcPts val="1705"/>
              </a:lnSpc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«Патриотическое</a:t>
            </a:r>
            <a:r>
              <a:rPr sz="17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воспитание</a:t>
            </a: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endParaRPr sz="1700">
              <a:latin typeface="Calibri"/>
              <a:cs typeface="Calibri"/>
            </a:endParaRPr>
          </a:p>
          <a:p>
            <a:pPr marL="299085">
              <a:lnSpc>
                <a:spcPts val="1835"/>
              </a:lnSpc>
            </a:pP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дошкольном</a:t>
            </a:r>
            <a:r>
              <a:rPr sz="17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детстве»,</a:t>
            </a:r>
            <a:endParaRPr sz="1700">
              <a:latin typeface="Calibri"/>
              <a:cs typeface="Calibri"/>
            </a:endParaRPr>
          </a:p>
          <a:p>
            <a:pPr marL="299085" marR="756920">
              <a:lnSpc>
                <a:spcPts val="1839"/>
              </a:lnSpc>
              <a:spcBef>
                <a:spcPts val="125"/>
              </a:spcBef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«Воспитание семейного </a:t>
            </a:r>
            <a:r>
              <a:rPr sz="1700" spc="-3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патриотизма»,</a:t>
            </a:r>
            <a:endParaRPr sz="1700">
              <a:latin typeface="Calibri"/>
              <a:cs typeface="Calibri"/>
            </a:endParaRPr>
          </a:p>
          <a:p>
            <a:pPr marL="299085" indent="-287020">
              <a:lnSpc>
                <a:spcPts val="1939"/>
              </a:lnSpc>
              <a:spcBef>
                <a:spcPts val="175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Участие</a:t>
            </a:r>
            <a:r>
              <a:rPr sz="17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родителей</a:t>
            </a:r>
            <a:r>
              <a:rPr sz="17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endParaRPr sz="1700">
              <a:latin typeface="Calibri"/>
              <a:cs typeface="Calibri"/>
            </a:endParaRPr>
          </a:p>
          <a:p>
            <a:pPr marL="299085">
              <a:lnSpc>
                <a:spcPts val="1835"/>
              </a:lnSpc>
            </a:pP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мероприятиях,</a:t>
            </a:r>
            <a:r>
              <a:rPr sz="1700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посвящённых</a:t>
            </a:r>
            <a:endParaRPr sz="1700">
              <a:latin typeface="Calibri"/>
              <a:cs typeface="Calibri"/>
            </a:endParaRPr>
          </a:p>
          <a:p>
            <a:pPr marL="299085">
              <a:lnSpc>
                <a:spcPts val="1939"/>
              </a:lnSpc>
            </a:pP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«Недели</a:t>
            </a:r>
            <a:r>
              <a:rPr sz="1700" spc="-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семьи»;</a:t>
            </a:r>
            <a:endParaRPr sz="1700">
              <a:latin typeface="Calibri"/>
              <a:cs typeface="Calibri"/>
            </a:endParaRPr>
          </a:p>
          <a:p>
            <a:pPr marL="299085" marR="133350" indent="-287020">
              <a:lnSpc>
                <a:spcPts val="1839"/>
              </a:lnSpc>
              <a:spcBef>
                <a:spcPts val="434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Разработка</a:t>
            </a:r>
            <a:r>
              <a:rPr sz="1700" spc="-7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проекта</a:t>
            </a:r>
            <a:r>
              <a:rPr sz="17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семейного </a:t>
            </a:r>
            <a:r>
              <a:rPr sz="1700" spc="-3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герба;</a:t>
            </a:r>
            <a:endParaRPr sz="1700">
              <a:latin typeface="Calibri"/>
              <a:cs typeface="Calibri"/>
            </a:endParaRPr>
          </a:p>
          <a:p>
            <a:pPr marL="299085" marR="24765" indent="-287020">
              <a:lnSpc>
                <a:spcPts val="1839"/>
              </a:lnSpc>
              <a:spcBef>
                <a:spcPts val="400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Создание семейных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гербов и их </a:t>
            </a:r>
            <a:r>
              <a:rPr sz="1700" spc="-3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презентация с </a:t>
            </a: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приглашением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001F5F"/>
                </a:solidFill>
                <a:latin typeface="Calibri"/>
                <a:cs typeface="Calibri"/>
              </a:rPr>
              <a:t>родителей;</a:t>
            </a:r>
            <a:endParaRPr sz="17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70"/>
              </a:spcBef>
              <a:buFont typeface="Wingdings"/>
              <a:buChar char=""/>
              <a:tabLst>
                <a:tab pos="299720" algn="l"/>
              </a:tabLst>
            </a:pP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Выставка</a:t>
            </a:r>
            <a:r>
              <a:rPr sz="17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700" spc="-5" dirty="0">
                <a:solidFill>
                  <a:srgbClr val="001F5F"/>
                </a:solidFill>
                <a:latin typeface="Calibri"/>
                <a:cs typeface="Calibri"/>
              </a:rPr>
              <a:t>семейного</a:t>
            </a:r>
            <a:r>
              <a:rPr sz="1700" dirty="0">
                <a:solidFill>
                  <a:srgbClr val="001F5F"/>
                </a:solidFill>
                <a:latin typeface="Calibri"/>
                <a:cs typeface="Calibri"/>
              </a:rPr>
              <a:t> творчества</a:t>
            </a:r>
            <a:r>
              <a:rPr sz="1300" dirty="0">
                <a:solidFill>
                  <a:srgbClr val="001F5F"/>
                </a:solidFill>
                <a:latin typeface="Calibri"/>
                <a:cs typeface="Calibri"/>
              </a:rPr>
              <a:t>.</a:t>
            </a:r>
            <a:endParaRPr sz="13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5972" y="272999"/>
            <a:ext cx="4464558" cy="63243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8044" y="375665"/>
            <a:ext cx="1600835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3716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Работа 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 с</a:t>
            </a:r>
            <a:r>
              <a:rPr sz="3200" b="1" spc="-8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C00000"/>
                </a:solidFill>
                <a:latin typeface="Calibri"/>
                <a:cs typeface="Calibri"/>
              </a:rPr>
              <a:t>детьми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1430782"/>
            <a:ext cx="3355975" cy="469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464184" indent="-287020">
              <a:lnSpc>
                <a:spcPct val="100000"/>
              </a:lnSpc>
              <a:spcBef>
                <a:spcPts val="100"/>
              </a:spcBef>
              <a:buFont typeface="Wingdings"/>
              <a:buChar char=""/>
              <a:tabLst>
                <a:tab pos="29972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Беседы,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образовательные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путешествия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«Символика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нашей</a:t>
            </a:r>
            <a:r>
              <a:rPr sz="1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Родины»,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«Главные</a:t>
            </a:r>
            <a:endParaRPr sz="1800">
              <a:latin typeface="Calibri"/>
              <a:cs typeface="Calibri"/>
            </a:endParaRPr>
          </a:p>
          <a:p>
            <a:pPr marL="299085" marR="5080">
              <a:lnSpc>
                <a:spcPct val="100000"/>
              </a:lnSpc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символы</a:t>
            </a:r>
            <a:r>
              <a:rPr sz="1800" spc="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родного</a:t>
            </a:r>
            <a:r>
              <a:rPr sz="1800" spc="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города».</a:t>
            </a:r>
            <a:r>
              <a:rPr sz="1800" spc="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«Я 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моя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семья»,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«Традиции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моей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семьи»;</a:t>
            </a:r>
            <a:endParaRPr sz="1800">
              <a:latin typeface="Calibri"/>
              <a:cs typeface="Calibri"/>
            </a:endParaRPr>
          </a:p>
          <a:p>
            <a:pPr marL="349250" indent="-337185">
              <a:lnSpc>
                <a:spcPct val="100000"/>
              </a:lnSpc>
              <a:spcBef>
                <a:spcPts val="434"/>
              </a:spcBef>
              <a:buFont typeface="Wingdings"/>
              <a:buChar char=""/>
              <a:tabLst>
                <a:tab pos="349250" algn="l"/>
                <a:tab pos="349885" algn="l"/>
              </a:tabLst>
            </a:pP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Игры;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430"/>
              </a:spcBef>
              <a:buFont typeface="Wingdings"/>
              <a:buChar char=""/>
              <a:tabLst>
                <a:tab pos="29972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Просмотр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видео,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фото</a:t>
            </a:r>
            <a:endParaRPr sz="1800">
              <a:latin typeface="Calibri"/>
              <a:cs typeface="Calibri"/>
            </a:endParaRPr>
          </a:p>
          <a:p>
            <a:pPr marL="299085" marR="18288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материалов,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рассматривание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иллюстраций;</a:t>
            </a:r>
            <a:endParaRPr sz="1800">
              <a:latin typeface="Calibri"/>
              <a:cs typeface="Calibri"/>
            </a:endParaRPr>
          </a:p>
          <a:p>
            <a:pPr marL="299085" marR="828040" indent="-287020">
              <a:lnSpc>
                <a:spcPct val="100000"/>
              </a:lnSpc>
              <a:spcBef>
                <a:spcPts val="434"/>
              </a:spcBef>
              <a:buFont typeface="Wingdings"/>
              <a:buChar char=""/>
              <a:tabLst>
                <a:tab pos="29972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Создание проблемных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ситуаций;</a:t>
            </a:r>
            <a:endParaRPr sz="1800">
              <a:latin typeface="Calibri"/>
              <a:cs typeface="Calibri"/>
            </a:endParaRPr>
          </a:p>
          <a:p>
            <a:pPr marL="299085" marR="365760" indent="-287020">
              <a:lnSpc>
                <a:spcPct val="100000"/>
              </a:lnSpc>
              <a:spcBef>
                <a:spcPts val="434"/>
              </a:spcBef>
              <a:buFont typeface="Wingdings"/>
              <a:buChar char=""/>
              <a:tabLst>
                <a:tab pos="29972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Поисковая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деятельность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по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теме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проекта;</a:t>
            </a:r>
            <a:endParaRPr sz="1800">
              <a:latin typeface="Calibri"/>
              <a:cs typeface="Calibri"/>
            </a:endParaRPr>
          </a:p>
          <a:p>
            <a:pPr marL="299085" marR="30480" indent="-287020">
              <a:lnSpc>
                <a:spcPct val="100000"/>
              </a:lnSpc>
              <a:spcBef>
                <a:spcPts val="434"/>
              </a:spcBef>
              <a:buFont typeface="Wingdings"/>
              <a:buChar char=""/>
              <a:tabLst>
                <a:tab pos="29972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Организация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выставки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детских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рисунков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«Я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моя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семья».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5972" y="272999"/>
            <a:ext cx="4464558" cy="632434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65961" y="48590"/>
            <a:ext cx="708914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Знакомимся</a:t>
            </a:r>
            <a:r>
              <a:rPr sz="3200" b="1" spc="-2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sz="3200" b="1" spc="-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C00000"/>
                </a:solidFill>
                <a:latin typeface="Calibri"/>
                <a:cs typeface="Calibri"/>
              </a:rPr>
              <a:t>государственным</a:t>
            </a:r>
            <a:r>
              <a:rPr sz="3200" b="1" spc="-3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C00000"/>
                </a:solidFill>
                <a:latin typeface="Calibri"/>
                <a:cs typeface="Calibri"/>
              </a:rPr>
              <a:t>гербом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509" y="663320"/>
            <a:ext cx="2721610" cy="26396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40" dirty="0">
                <a:solidFill>
                  <a:srgbClr val="001F5F"/>
                </a:solidFill>
                <a:latin typeface="Calibri"/>
                <a:cs typeface="Calibri"/>
              </a:rPr>
              <a:t>«Герб</a:t>
            </a:r>
            <a:r>
              <a:rPr sz="2000" spc="-5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001F5F"/>
                </a:solidFill>
                <a:latin typeface="Calibri"/>
                <a:cs typeface="Calibri"/>
              </a:rPr>
              <a:t>России».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России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величавый</a:t>
            </a:r>
            <a:endParaRPr sz="1600">
              <a:latin typeface="Calibri"/>
              <a:cs typeface="Calibri"/>
            </a:endParaRPr>
          </a:p>
          <a:p>
            <a:pPr marL="12700" marR="482600">
              <a:lnSpc>
                <a:spcPct val="120000"/>
              </a:lnSpc>
            </a:pP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На гербе 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орёл двуглавый, </a:t>
            </a:r>
            <a:r>
              <a:rPr sz="1600" spc="-3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Чтоб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на запад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восток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20000"/>
              </a:lnSpc>
            </a:pP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Он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смотреть</a:t>
            </a:r>
            <a:r>
              <a:rPr sz="16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бы сразу</a:t>
            </a:r>
            <a:r>
              <a:rPr sz="16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25" dirty="0">
                <a:solidFill>
                  <a:srgbClr val="001F5F"/>
                </a:solidFill>
                <a:latin typeface="Calibri"/>
                <a:cs typeface="Calibri"/>
              </a:rPr>
              <a:t>мог.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Сильный, </a:t>
            </a:r>
            <a:r>
              <a:rPr sz="1600" spc="-20" dirty="0">
                <a:solidFill>
                  <a:srgbClr val="001F5F"/>
                </a:solidFill>
                <a:latin typeface="Calibri"/>
                <a:cs typeface="Calibri"/>
              </a:rPr>
              <a:t>мудрый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он и 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гордый. </a:t>
            </a:r>
            <a:r>
              <a:rPr sz="1600" spc="-35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Он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001F5F"/>
                </a:solidFill>
                <a:latin typeface="Calibri"/>
                <a:cs typeface="Calibri"/>
              </a:rPr>
              <a:t>России</a:t>
            </a:r>
            <a:r>
              <a:rPr sz="16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дух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Calibri"/>
                <a:cs typeface="Calibri"/>
              </a:rPr>
              <a:t>свободный</a:t>
            </a:r>
            <a:endParaRPr sz="1600">
              <a:latin typeface="Calibri"/>
              <a:cs typeface="Calibri"/>
            </a:endParaRPr>
          </a:p>
          <a:p>
            <a:pPr marL="1070610">
              <a:lnSpc>
                <a:spcPct val="100000"/>
              </a:lnSpc>
              <a:spcBef>
                <a:spcPts val="385"/>
              </a:spcBef>
            </a:pP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В.</a:t>
            </a:r>
            <a:r>
              <a:rPr sz="1600" spc="-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Calibri"/>
                <a:cs typeface="Calibri"/>
              </a:rPr>
              <a:t>Степанов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777617" y="620648"/>
            <a:ext cx="6114415" cy="6228715"/>
            <a:chOff x="2777617" y="620648"/>
            <a:chExt cx="6114415" cy="622871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77617" y="3645053"/>
              <a:ext cx="4314698" cy="320382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27982" y="620648"/>
              <a:ext cx="4463669" cy="309638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8573" y="0"/>
            <a:ext cx="76930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C00000"/>
                </a:solidFill>
              </a:rPr>
              <a:t>Знакомимся</a:t>
            </a:r>
            <a:r>
              <a:rPr sz="4000" spc="-20" dirty="0">
                <a:solidFill>
                  <a:srgbClr val="C00000"/>
                </a:solidFill>
              </a:rPr>
              <a:t> </a:t>
            </a:r>
            <a:r>
              <a:rPr sz="4000" spc="-5" dirty="0">
                <a:solidFill>
                  <a:srgbClr val="C00000"/>
                </a:solidFill>
              </a:rPr>
              <a:t>с</a:t>
            </a:r>
            <a:r>
              <a:rPr sz="4000" spc="-15" dirty="0">
                <a:solidFill>
                  <a:srgbClr val="C00000"/>
                </a:solidFill>
              </a:rPr>
              <a:t> </a:t>
            </a:r>
            <a:r>
              <a:rPr sz="4000" spc="-10" dirty="0">
                <a:solidFill>
                  <a:srgbClr val="C00000"/>
                </a:solidFill>
              </a:rPr>
              <a:t>гербом </a:t>
            </a:r>
            <a:r>
              <a:rPr sz="4000" spc="-30" dirty="0">
                <a:solidFill>
                  <a:srgbClr val="C00000"/>
                </a:solidFill>
              </a:rPr>
              <a:t>города</a:t>
            </a:r>
            <a:r>
              <a:rPr sz="4000" spc="-5" dirty="0">
                <a:solidFill>
                  <a:srgbClr val="C00000"/>
                </a:solidFill>
              </a:rPr>
              <a:t> </a:t>
            </a:r>
            <a:r>
              <a:rPr sz="4000" spc="-15" dirty="0">
                <a:solidFill>
                  <a:srgbClr val="C00000"/>
                </a:solidFill>
              </a:rPr>
              <a:t>Керчь</a:t>
            </a:r>
            <a:endParaRPr sz="40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027" y="908685"/>
            <a:ext cx="3888486" cy="266433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7537" y="908685"/>
            <a:ext cx="3888486" cy="266433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83739" y="3922356"/>
            <a:ext cx="3888486" cy="26902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4118" y="32766"/>
            <a:ext cx="41948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Составляем</a:t>
            </a:r>
            <a:r>
              <a:rPr b="1" spc="-6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spc="-10" dirty="0">
                <a:solidFill>
                  <a:srgbClr val="C00000"/>
                </a:solidFill>
                <a:latin typeface="Calibri"/>
                <a:cs typeface="Calibri"/>
              </a:rPr>
              <a:t>герб</a:t>
            </a:r>
            <a:r>
              <a:rPr b="1" spc="-2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нашей</a:t>
            </a:r>
            <a:r>
              <a:rPr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b="1" spc="-5" dirty="0">
                <a:solidFill>
                  <a:srgbClr val="C00000"/>
                </a:solidFill>
                <a:latin typeface="Calibri"/>
                <a:cs typeface="Calibri"/>
              </a:rPr>
              <a:t>группы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419855" y="0"/>
            <a:ext cx="5724525" cy="6858000"/>
            <a:chOff x="3419855" y="0"/>
            <a:chExt cx="5724525" cy="6858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135" y="0"/>
              <a:ext cx="3491864" cy="234886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27981" y="2204847"/>
              <a:ext cx="3631946" cy="232791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19855" y="4437126"/>
              <a:ext cx="3631946" cy="2420871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258267" y="620395"/>
            <a:ext cx="3102610" cy="600202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161925">
              <a:lnSpc>
                <a:spcPts val="1510"/>
              </a:lnSpc>
              <a:spcBef>
                <a:spcPts val="295"/>
              </a:spcBef>
            </a:pPr>
            <a:r>
              <a:rPr sz="1400" dirty="0">
                <a:latin typeface="Calibri"/>
                <a:cs typeface="Calibri"/>
              </a:rPr>
              <a:t>В </a:t>
            </a:r>
            <a:r>
              <a:rPr sz="1400" spc="-5" dirty="0">
                <a:latin typeface="Calibri"/>
                <a:cs typeface="Calibri"/>
              </a:rPr>
              <a:t>создании </a:t>
            </a:r>
            <a:r>
              <a:rPr sz="1400" spc="-15" dirty="0">
                <a:latin typeface="Calibri"/>
                <a:cs typeface="Calibri"/>
              </a:rPr>
              <a:t>модели </a:t>
            </a:r>
            <a:r>
              <a:rPr sz="1400" spc="-5" dirty="0">
                <a:latin typeface="Calibri"/>
                <a:cs typeface="Calibri"/>
              </a:rPr>
              <a:t>решили </a:t>
            </a:r>
            <a:r>
              <a:rPr sz="1400" dirty="0">
                <a:latin typeface="Calibri"/>
                <a:cs typeface="Calibri"/>
              </a:rPr>
              <a:t>учитывать </a:t>
            </a:r>
            <a:r>
              <a:rPr sz="1400" spc="-30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следующие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показатели: </a:t>
            </a:r>
            <a:r>
              <a:rPr sz="1400" spc="-5" dirty="0">
                <a:latin typeface="Calibri"/>
                <a:cs typeface="Calibri"/>
              </a:rPr>
              <a:t>возрастной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количественный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состав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группы,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410"/>
              </a:lnSpc>
            </a:pPr>
            <a:r>
              <a:rPr sz="1400" dirty="0">
                <a:latin typeface="Calibri"/>
                <a:cs typeface="Calibri"/>
              </a:rPr>
              <a:t>название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группы,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садика,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увлечения</a:t>
            </a:r>
            <a:endParaRPr sz="1400">
              <a:latin typeface="Calibri"/>
              <a:cs typeface="Calibri"/>
            </a:endParaRPr>
          </a:p>
          <a:p>
            <a:pPr marL="12700" marR="88900">
              <a:lnSpc>
                <a:spcPts val="1510"/>
              </a:lnSpc>
              <a:spcBef>
                <a:spcPts val="110"/>
              </a:spcBef>
            </a:pPr>
            <a:r>
              <a:rPr sz="1400" spc="-10" dirty="0">
                <a:latin typeface="Calibri"/>
                <a:cs typeface="Calibri"/>
              </a:rPr>
              <a:t>детей.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Описание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герба: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выбор </a:t>
            </a:r>
            <a:r>
              <a:rPr sz="1400" spc="-5" dirty="0">
                <a:latin typeface="Calibri"/>
                <a:cs typeface="Calibri"/>
              </a:rPr>
              <a:t>формы 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герба</a:t>
            </a:r>
            <a:r>
              <a:rPr sz="1400" dirty="0">
                <a:latin typeface="Calibri"/>
                <a:cs typeface="Calibri"/>
              </a:rPr>
              <a:t> –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прямоугольник,</a:t>
            </a:r>
            <a:r>
              <a:rPr sz="1400" spc="-10" dirty="0">
                <a:latin typeface="Calibri"/>
                <a:cs typeface="Calibri"/>
              </a:rPr>
              <a:t> символизирует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ts val="1510"/>
              </a:lnSpc>
            </a:pPr>
            <a:r>
              <a:rPr sz="1400" spc="-5" dirty="0">
                <a:latin typeface="Calibri"/>
                <a:cs typeface="Calibri"/>
              </a:rPr>
              <a:t>союз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четырех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сторон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(дети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–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мальчики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-3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девочки, взрослые </a:t>
            </a:r>
            <a:r>
              <a:rPr sz="1400" dirty="0">
                <a:latin typeface="Calibri"/>
                <a:cs typeface="Calibri"/>
              </a:rPr>
              <a:t>–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родители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воспитатели.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Изображение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солнца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410"/>
              </a:lnSpc>
            </a:pPr>
            <a:r>
              <a:rPr sz="1400" spc="-10" dirty="0">
                <a:latin typeface="Calibri"/>
                <a:cs typeface="Calibri"/>
              </a:rPr>
              <a:t>символизирует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радость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,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детский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смех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endParaRPr sz="1400">
              <a:latin typeface="Calibri"/>
              <a:cs typeface="Calibri"/>
            </a:endParaRPr>
          </a:p>
          <a:p>
            <a:pPr marL="12700" marR="139700">
              <a:lnSpc>
                <a:spcPts val="1510"/>
              </a:lnSpc>
              <a:spcBef>
                <a:spcPts val="110"/>
              </a:spcBef>
            </a:pPr>
            <a:r>
              <a:rPr sz="1400" spc="-5" dirty="0">
                <a:latin typeface="Calibri"/>
                <a:cs typeface="Calibri"/>
              </a:rPr>
              <a:t>теплоту </a:t>
            </a:r>
            <a:r>
              <a:rPr sz="1400" spc="-15" dirty="0">
                <a:latin typeface="Calibri"/>
                <a:cs typeface="Calibri"/>
              </a:rPr>
              <a:t>сердец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-5" dirty="0">
                <a:latin typeface="Calibri"/>
                <a:cs typeface="Calibri"/>
              </a:rPr>
              <a:t>еще связан </a:t>
            </a:r>
            <a:r>
              <a:rPr sz="1400" dirty="0">
                <a:latin typeface="Calibri"/>
                <a:cs typeface="Calibri"/>
              </a:rPr>
              <a:t>с 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названием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нашего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сада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«Солнышко». 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Украшением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является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радуга.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Радуга- 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символизирует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творческое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развитие 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детей, </a:t>
            </a:r>
            <a:r>
              <a:rPr sz="1400" spc="-5" dirty="0">
                <a:latin typeface="Calibri"/>
                <a:cs typeface="Calibri"/>
              </a:rPr>
              <a:t>богатый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художественный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мир</a:t>
            </a:r>
            <a:r>
              <a:rPr sz="1400" dirty="0">
                <a:latin typeface="Calibri"/>
                <a:cs typeface="Calibri"/>
              </a:rPr>
              <a:t> и </a:t>
            </a:r>
            <a:r>
              <a:rPr sz="1400" spc="-3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многогранность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способностей,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415"/>
              </a:lnSpc>
            </a:pPr>
            <a:r>
              <a:rPr sz="1400" dirty="0">
                <a:latin typeface="Calibri"/>
                <a:cs typeface="Calibri"/>
              </a:rPr>
              <a:t>воспитание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эстетических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качеств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</a:t>
            </a:r>
            <a:endParaRPr sz="1400">
              <a:latin typeface="Calibri"/>
              <a:cs typeface="Calibri"/>
            </a:endParaRPr>
          </a:p>
          <a:p>
            <a:pPr marL="12700" marR="177800">
              <a:lnSpc>
                <a:spcPts val="1510"/>
              </a:lnSpc>
              <a:spcBef>
                <a:spcPts val="110"/>
              </a:spcBef>
            </a:pPr>
            <a:r>
              <a:rPr sz="1400" spc="-10" dirty="0">
                <a:latin typeface="Calibri"/>
                <a:cs typeface="Calibri"/>
              </a:rPr>
              <a:t>художественного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вкуса.</a:t>
            </a:r>
            <a:r>
              <a:rPr sz="1400" spc="29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Дети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в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нашей </a:t>
            </a:r>
            <a:r>
              <a:rPr sz="1400" spc="-3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группе любят играть, рисовать, </a:t>
            </a:r>
            <a:r>
              <a:rPr sz="1400" dirty="0">
                <a:latin typeface="Calibri"/>
                <a:cs typeface="Calibri"/>
              </a:rPr>
              <a:t>петь, 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считать,</a:t>
            </a:r>
            <a:r>
              <a:rPr sz="1400" dirty="0">
                <a:latin typeface="Calibri"/>
                <a:cs typeface="Calibri"/>
              </a:rPr>
              <a:t> читать книги, </a:t>
            </a:r>
            <a:r>
              <a:rPr sz="1400" spc="-10" dirty="0">
                <a:latin typeface="Calibri"/>
                <a:cs typeface="Calibri"/>
              </a:rPr>
              <a:t>наблюдать, </a:t>
            </a:r>
            <a:r>
              <a:rPr sz="1400" spc="-5" dirty="0">
                <a:latin typeface="Calibri"/>
                <a:cs typeface="Calibri"/>
              </a:rPr>
              <a:t> дружить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о</a:t>
            </a:r>
            <a:r>
              <a:rPr sz="1400" spc="-5" dirty="0">
                <a:latin typeface="Calibri"/>
                <a:cs typeface="Calibri"/>
              </a:rPr>
              <a:t> чем</a:t>
            </a:r>
            <a:r>
              <a:rPr sz="1400" dirty="0">
                <a:latin typeface="Calibri"/>
                <a:cs typeface="Calibri"/>
              </a:rPr>
              <a:t> на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гербе</a:t>
            </a:r>
            <a:r>
              <a:rPr sz="1400" spc="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говорят:</a:t>
            </a:r>
            <a:endParaRPr sz="1400">
              <a:latin typeface="Calibri"/>
              <a:cs typeface="Calibri"/>
            </a:endParaRPr>
          </a:p>
          <a:p>
            <a:pPr marL="12700" marR="46355">
              <a:lnSpc>
                <a:spcPts val="1510"/>
              </a:lnSpc>
              <a:spcBef>
                <a:spcPts val="10"/>
              </a:spcBef>
            </a:pPr>
            <a:r>
              <a:rPr sz="1400" spc="-10" dirty="0">
                <a:latin typeface="Calibri"/>
                <a:cs typeface="Calibri"/>
              </a:rPr>
              <a:t>кисточка,</a:t>
            </a:r>
            <a:r>
              <a:rPr sz="1400" spc="-5" dirty="0">
                <a:latin typeface="Calibri"/>
                <a:cs typeface="Calibri"/>
              </a:rPr>
              <a:t> мяч,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цифры,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книга,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ноты,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лупа </a:t>
            </a:r>
            <a:r>
              <a:rPr sz="1400" spc="-3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-5" dirty="0">
                <a:latin typeface="Calibri"/>
                <a:cs typeface="Calibri"/>
              </a:rPr>
              <a:t>девочки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-5" dirty="0">
                <a:latin typeface="Calibri"/>
                <a:cs typeface="Calibri"/>
              </a:rPr>
              <a:t>мальчики. Капельки-это </a:t>
            </a:r>
            <a:r>
              <a:rPr sz="1400" dirty="0">
                <a:latin typeface="Calibri"/>
                <a:cs typeface="Calibri"/>
              </a:rPr>
              <a:t> наши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дети</a:t>
            </a:r>
            <a:r>
              <a:rPr sz="1400" dirty="0">
                <a:latin typeface="Calibri"/>
                <a:cs typeface="Calibri"/>
              </a:rPr>
              <a:t> их </a:t>
            </a:r>
            <a:r>
              <a:rPr sz="1400" spc="-5" dirty="0">
                <a:latin typeface="Calibri"/>
                <a:cs typeface="Calibri"/>
              </a:rPr>
              <a:t>18, каждый</a:t>
            </a:r>
            <a:r>
              <a:rPr sz="1400" dirty="0">
                <a:latin typeface="Calibri"/>
                <a:cs typeface="Calibri"/>
              </a:rPr>
              <a:t> из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них</a:t>
            </a:r>
            <a:endParaRPr sz="1400">
              <a:latin typeface="Calibri"/>
              <a:cs typeface="Calibri"/>
            </a:endParaRPr>
          </a:p>
          <a:p>
            <a:pPr marL="12700" marR="384810">
              <a:lnSpc>
                <a:spcPts val="1510"/>
              </a:lnSpc>
              <a:spcBef>
                <a:spcPts val="5"/>
              </a:spcBef>
            </a:pPr>
            <a:r>
              <a:rPr sz="1400" dirty="0">
                <a:latin typeface="Calibri"/>
                <a:cs typeface="Calibri"/>
              </a:rPr>
              <a:t>индивидуален и </a:t>
            </a:r>
            <a:r>
              <a:rPr sz="1400" spc="-5" dirty="0">
                <a:latin typeface="Calibri"/>
                <a:cs typeface="Calibri"/>
              </a:rPr>
              <a:t>поэтому </a:t>
            </a:r>
            <a:r>
              <a:rPr sz="1400" spc="-10" dirty="0">
                <a:latin typeface="Calibri"/>
                <a:cs typeface="Calibri"/>
              </a:rPr>
              <a:t>капельки </a:t>
            </a:r>
            <a:r>
              <a:rPr sz="1400" spc="-5" dirty="0">
                <a:latin typeface="Calibri"/>
                <a:cs typeface="Calibri"/>
              </a:rPr>
              <a:t> изображены разными цветами, что </a:t>
            </a:r>
            <a:r>
              <a:rPr sz="1400" spc="-30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каждый ребёнок умен, воспитан </a:t>
            </a:r>
            <a:r>
              <a:rPr sz="1400" dirty="0">
                <a:latin typeface="Calibri"/>
                <a:cs typeface="Calibri"/>
              </a:rPr>
              <a:t>и 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равносторонне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5" dirty="0">
                <a:latin typeface="Calibri"/>
                <a:cs typeface="Calibri"/>
              </a:rPr>
              <a:t>развит.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Цифра 1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410"/>
              </a:lnSpc>
            </a:pPr>
            <a:r>
              <a:rPr sz="1400" spc="-5" dirty="0">
                <a:latin typeface="Calibri"/>
                <a:cs typeface="Calibri"/>
              </a:rPr>
              <a:t>указывает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№</a:t>
            </a:r>
            <a:r>
              <a:rPr sz="1400" spc="-5" dirty="0">
                <a:latin typeface="Calibri"/>
                <a:cs typeface="Calibri"/>
              </a:rPr>
              <a:t> группы,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а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цифра</a:t>
            </a:r>
            <a:r>
              <a:rPr sz="1400" spc="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5-возраст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515"/>
              </a:lnSpc>
            </a:pPr>
            <a:r>
              <a:rPr sz="1400" spc="-10" dirty="0">
                <a:latin typeface="Calibri"/>
                <a:cs typeface="Calibri"/>
              </a:rPr>
              <a:t>детей.</a:t>
            </a:r>
            <a:r>
              <a:rPr sz="1400" spc="29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Этот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герб</a:t>
            </a:r>
            <a:r>
              <a:rPr sz="1400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теперь</a:t>
            </a:r>
            <a:r>
              <a:rPr sz="1400" spc="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является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595"/>
              </a:lnSpc>
            </a:pPr>
            <a:r>
              <a:rPr sz="1400" spc="-5" dirty="0">
                <a:latin typeface="Calibri"/>
                <a:cs typeface="Calibri"/>
              </a:rPr>
              <a:t>символом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нашей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5" dirty="0">
                <a:latin typeface="Calibri"/>
                <a:cs typeface="Calibri"/>
              </a:rPr>
              <a:t>группы.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788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Wingdings</vt:lpstr>
      <vt:lpstr>Office Theme</vt:lpstr>
      <vt:lpstr>Презентация PowerPoint</vt:lpstr>
      <vt:lpstr>ПАСПОРТ ПРОЕКТА</vt:lpstr>
      <vt:lpstr>предпосылки гражданских качеств, развиваются представления детей о человеке,</vt:lpstr>
      <vt:lpstr>Подготовительный  этап</vt:lpstr>
      <vt:lpstr>Основной этап. Работа с родителями</vt:lpstr>
      <vt:lpstr>Работа  с детьми</vt:lpstr>
      <vt:lpstr>Знакомимся с государственным гербом</vt:lpstr>
      <vt:lpstr>Знакомимся с гербом города Керчь</vt:lpstr>
      <vt:lpstr>Составляем герб нашей группы</vt:lpstr>
      <vt:lpstr>Герб группы «Капелька»</vt:lpstr>
      <vt:lpstr>Презентация герба группы «Капелька»  воспитанникам группы «Вишенки»</vt:lpstr>
      <vt:lpstr>Презентация PowerPoint</vt:lpstr>
      <vt:lpstr>Презентация семейных гербов</vt:lpstr>
      <vt:lpstr>Результаты проекта.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Учетная запись Майкрософт</cp:lastModifiedBy>
  <cp:revision>1</cp:revision>
  <dcterms:created xsi:type="dcterms:W3CDTF">2024-06-30T13:43:19Z</dcterms:created>
  <dcterms:modified xsi:type="dcterms:W3CDTF">2024-06-30T13:44:23Z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2024-06-30T00:00:00Z</vt:filetime>
  </property>
</Properties>
</file>