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 id="2147483652" r:id="rId4"/>
  </p:sldMasterIdLst>
  <p:sldIdLst>
    <p:sldId id="258" r:id="rId5"/>
    <p:sldId id="269" r:id="rId6"/>
    <p:sldId id="263" r:id="rId7"/>
    <p:sldId id="264" r:id="rId8"/>
    <p:sldId id="262" r:id="rId9"/>
    <p:sldId id="261" r:id="rId10"/>
    <p:sldId id="265" r:id="rId11"/>
    <p:sldId id="266" r:id="rId12"/>
    <p:sldId id="267" r:id="rId13"/>
    <p:sldId id="26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630" autoAdjust="0"/>
  </p:normalViewPr>
  <p:slideViewPr>
    <p:cSldViewPr>
      <p:cViewPr varScale="1">
        <p:scale>
          <a:sx n="90" d="100"/>
          <a:sy n="90" d="100"/>
        </p:scale>
        <p:origin x="1234"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57FD77D0-876F-4635-8335-857860A639BE}" type="slidenum">
              <a:rPr lang="en-US" altLang="ru-RU"/>
              <a:pPr/>
              <a:t>‹#›</a:t>
            </a:fld>
            <a:endParaRPr lang="en-US" altLang="ru-RU"/>
          </a:p>
        </p:txBody>
      </p:sp>
    </p:spTree>
    <p:extLst>
      <p:ext uri="{BB962C8B-B14F-4D97-AF65-F5344CB8AC3E}">
        <p14:creationId xmlns:p14="http://schemas.microsoft.com/office/powerpoint/2010/main" val="3035202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D7FECB76-C7FE-4E0C-9A52-076362E1D8A3}" type="slidenum">
              <a:rPr lang="en-US" altLang="ru-RU"/>
              <a:pPr/>
              <a:t>‹#›</a:t>
            </a:fld>
            <a:endParaRPr lang="en-US" altLang="ru-RU"/>
          </a:p>
        </p:txBody>
      </p:sp>
    </p:spTree>
    <p:extLst>
      <p:ext uri="{BB962C8B-B14F-4D97-AF65-F5344CB8AC3E}">
        <p14:creationId xmlns:p14="http://schemas.microsoft.com/office/powerpoint/2010/main" val="885579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29289948-1078-4332-8CB8-2B00A0947CBB}" type="slidenum">
              <a:rPr lang="en-US" altLang="ru-RU"/>
              <a:pPr/>
              <a:t>‹#›</a:t>
            </a:fld>
            <a:endParaRPr lang="en-US" altLang="ru-RU"/>
          </a:p>
        </p:txBody>
      </p:sp>
    </p:spTree>
    <p:extLst>
      <p:ext uri="{BB962C8B-B14F-4D97-AF65-F5344CB8AC3E}">
        <p14:creationId xmlns:p14="http://schemas.microsoft.com/office/powerpoint/2010/main" val="3604187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23BC2B7D-F495-4023-9F1B-812E539B4574}" type="slidenum">
              <a:rPr lang="en-US" altLang="ru-RU"/>
              <a:pPr/>
              <a:t>‹#›</a:t>
            </a:fld>
            <a:endParaRPr lang="en-US" altLang="ru-RU"/>
          </a:p>
        </p:txBody>
      </p:sp>
    </p:spTree>
    <p:extLst>
      <p:ext uri="{BB962C8B-B14F-4D97-AF65-F5344CB8AC3E}">
        <p14:creationId xmlns:p14="http://schemas.microsoft.com/office/powerpoint/2010/main" val="3135861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F41F25FA-313E-4F74-B239-8B07459EE6CC}" type="slidenum">
              <a:rPr lang="en-US" altLang="ru-RU"/>
              <a:pPr/>
              <a:t>‹#›</a:t>
            </a:fld>
            <a:endParaRPr lang="en-US" altLang="ru-RU"/>
          </a:p>
        </p:txBody>
      </p:sp>
    </p:spTree>
    <p:extLst>
      <p:ext uri="{BB962C8B-B14F-4D97-AF65-F5344CB8AC3E}">
        <p14:creationId xmlns:p14="http://schemas.microsoft.com/office/powerpoint/2010/main" val="1268547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0CE09DEB-05D1-488E-9CBA-F2479F584EFF}" type="slidenum">
              <a:rPr lang="en-US" altLang="ru-RU"/>
              <a:pPr/>
              <a:t>‹#›</a:t>
            </a:fld>
            <a:endParaRPr lang="en-US" altLang="ru-RU"/>
          </a:p>
        </p:txBody>
      </p:sp>
    </p:spTree>
    <p:extLst>
      <p:ext uri="{BB962C8B-B14F-4D97-AF65-F5344CB8AC3E}">
        <p14:creationId xmlns:p14="http://schemas.microsoft.com/office/powerpoint/2010/main" val="1639613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C6C3045C-771E-49F0-824E-7241B77199F3}" type="slidenum">
              <a:rPr lang="en-US" altLang="ru-RU"/>
              <a:pPr/>
              <a:t>‹#›</a:t>
            </a:fld>
            <a:endParaRPr lang="en-US" altLang="ru-RU"/>
          </a:p>
        </p:txBody>
      </p:sp>
    </p:spTree>
    <p:extLst>
      <p:ext uri="{BB962C8B-B14F-4D97-AF65-F5344CB8AC3E}">
        <p14:creationId xmlns:p14="http://schemas.microsoft.com/office/powerpoint/2010/main" val="3776964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n-US" altLang="ru-RU"/>
          </a:p>
        </p:txBody>
      </p:sp>
      <p:sp>
        <p:nvSpPr>
          <p:cNvPr id="8" name="Нижний колонтитул 7"/>
          <p:cNvSpPr>
            <a:spLocks noGrp="1"/>
          </p:cNvSpPr>
          <p:nvPr>
            <p:ph type="ftr" sz="quarter" idx="11"/>
          </p:nvPr>
        </p:nvSpPr>
        <p:spPr/>
        <p:txBody>
          <a:bodyPr/>
          <a:lstStyle>
            <a:lvl1pPr>
              <a:defRPr/>
            </a:lvl1pPr>
          </a:lstStyle>
          <a:p>
            <a:endParaRPr lang="en-US" altLang="ru-RU"/>
          </a:p>
        </p:txBody>
      </p:sp>
      <p:sp>
        <p:nvSpPr>
          <p:cNvPr id="9" name="Номер слайда 8"/>
          <p:cNvSpPr>
            <a:spLocks noGrp="1"/>
          </p:cNvSpPr>
          <p:nvPr>
            <p:ph type="sldNum" sz="quarter" idx="12"/>
          </p:nvPr>
        </p:nvSpPr>
        <p:spPr/>
        <p:txBody>
          <a:bodyPr/>
          <a:lstStyle>
            <a:lvl1pPr>
              <a:defRPr/>
            </a:lvl1pPr>
          </a:lstStyle>
          <a:p>
            <a:fld id="{A912C502-2B5C-4850-86D2-24918F74E1B9}" type="slidenum">
              <a:rPr lang="en-US" altLang="ru-RU"/>
              <a:pPr/>
              <a:t>‹#›</a:t>
            </a:fld>
            <a:endParaRPr lang="en-US" altLang="ru-RU"/>
          </a:p>
        </p:txBody>
      </p:sp>
    </p:spTree>
    <p:extLst>
      <p:ext uri="{BB962C8B-B14F-4D97-AF65-F5344CB8AC3E}">
        <p14:creationId xmlns:p14="http://schemas.microsoft.com/office/powerpoint/2010/main" val="2901056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n-US" altLang="ru-RU"/>
          </a:p>
        </p:txBody>
      </p:sp>
      <p:sp>
        <p:nvSpPr>
          <p:cNvPr id="4" name="Нижний колонтитул 3"/>
          <p:cNvSpPr>
            <a:spLocks noGrp="1"/>
          </p:cNvSpPr>
          <p:nvPr>
            <p:ph type="ftr" sz="quarter" idx="11"/>
          </p:nvPr>
        </p:nvSpPr>
        <p:spPr/>
        <p:txBody>
          <a:bodyPr/>
          <a:lstStyle>
            <a:lvl1pPr>
              <a:defRPr/>
            </a:lvl1pPr>
          </a:lstStyle>
          <a:p>
            <a:endParaRPr lang="en-US" altLang="ru-RU"/>
          </a:p>
        </p:txBody>
      </p:sp>
      <p:sp>
        <p:nvSpPr>
          <p:cNvPr id="5" name="Номер слайда 4"/>
          <p:cNvSpPr>
            <a:spLocks noGrp="1"/>
          </p:cNvSpPr>
          <p:nvPr>
            <p:ph type="sldNum" sz="quarter" idx="12"/>
          </p:nvPr>
        </p:nvSpPr>
        <p:spPr/>
        <p:txBody>
          <a:bodyPr/>
          <a:lstStyle>
            <a:lvl1pPr>
              <a:defRPr/>
            </a:lvl1pPr>
          </a:lstStyle>
          <a:p>
            <a:fld id="{5D8DB33D-0E18-4CC7-812B-0695A8EF2D85}" type="slidenum">
              <a:rPr lang="en-US" altLang="ru-RU"/>
              <a:pPr/>
              <a:t>‹#›</a:t>
            </a:fld>
            <a:endParaRPr lang="en-US" altLang="ru-RU"/>
          </a:p>
        </p:txBody>
      </p:sp>
    </p:spTree>
    <p:extLst>
      <p:ext uri="{BB962C8B-B14F-4D97-AF65-F5344CB8AC3E}">
        <p14:creationId xmlns:p14="http://schemas.microsoft.com/office/powerpoint/2010/main" val="4231814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p>
        </p:txBody>
      </p:sp>
      <p:sp>
        <p:nvSpPr>
          <p:cNvPr id="3" name="Нижний колонтитул 2"/>
          <p:cNvSpPr>
            <a:spLocks noGrp="1"/>
          </p:cNvSpPr>
          <p:nvPr>
            <p:ph type="ftr" sz="quarter" idx="11"/>
          </p:nvPr>
        </p:nvSpPr>
        <p:spPr/>
        <p:txBody>
          <a:bodyPr/>
          <a:lstStyle>
            <a:lvl1pPr>
              <a:defRPr/>
            </a:lvl1pPr>
          </a:lstStyle>
          <a:p>
            <a:endParaRPr lang="en-US" altLang="ru-RU"/>
          </a:p>
        </p:txBody>
      </p:sp>
      <p:sp>
        <p:nvSpPr>
          <p:cNvPr id="4" name="Номер слайда 3"/>
          <p:cNvSpPr>
            <a:spLocks noGrp="1"/>
          </p:cNvSpPr>
          <p:nvPr>
            <p:ph type="sldNum" sz="quarter" idx="12"/>
          </p:nvPr>
        </p:nvSpPr>
        <p:spPr/>
        <p:txBody>
          <a:bodyPr/>
          <a:lstStyle>
            <a:lvl1pPr>
              <a:defRPr/>
            </a:lvl1pPr>
          </a:lstStyle>
          <a:p>
            <a:fld id="{B2ED7A31-DCF5-4D54-96F1-A1258DC1D0A5}" type="slidenum">
              <a:rPr lang="en-US" altLang="ru-RU"/>
              <a:pPr/>
              <a:t>‹#›</a:t>
            </a:fld>
            <a:endParaRPr lang="en-US" altLang="ru-RU"/>
          </a:p>
        </p:txBody>
      </p:sp>
    </p:spTree>
    <p:extLst>
      <p:ext uri="{BB962C8B-B14F-4D97-AF65-F5344CB8AC3E}">
        <p14:creationId xmlns:p14="http://schemas.microsoft.com/office/powerpoint/2010/main" val="364506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F12B48BC-75E1-4B73-80D3-F601D67A73D5}" type="slidenum">
              <a:rPr lang="en-US" altLang="ru-RU"/>
              <a:pPr/>
              <a:t>‹#›</a:t>
            </a:fld>
            <a:endParaRPr lang="en-US" altLang="ru-RU"/>
          </a:p>
        </p:txBody>
      </p:sp>
    </p:spTree>
    <p:extLst>
      <p:ext uri="{BB962C8B-B14F-4D97-AF65-F5344CB8AC3E}">
        <p14:creationId xmlns:p14="http://schemas.microsoft.com/office/powerpoint/2010/main" val="1278730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80E21A08-F37D-4A56-AA93-8107617882D6}" type="slidenum">
              <a:rPr lang="en-US" altLang="ru-RU"/>
              <a:pPr/>
              <a:t>‹#›</a:t>
            </a:fld>
            <a:endParaRPr lang="en-US" altLang="ru-RU"/>
          </a:p>
        </p:txBody>
      </p:sp>
    </p:spTree>
    <p:extLst>
      <p:ext uri="{BB962C8B-B14F-4D97-AF65-F5344CB8AC3E}">
        <p14:creationId xmlns:p14="http://schemas.microsoft.com/office/powerpoint/2010/main" val="987554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77D50DC0-C07B-493B-A5CE-53152C5E6DBB}" type="slidenum">
              <a:rPr lang="en-US" altLang="ru-RU"/>
              <a:pPr/>
              <a:t>‹#›</a:t>
            </a:fld>
            <a:endParaRPr lang="en-US" altLang="ru-RU"/>
          </a:p>
        </p:txBody>
      </p:sp>
    </p:spTree>
    <p:extLst>
      <p:ext uri="{BB962C8B-B14F-4D97-AF65-F5344CB8AC3E}">
        <p14:creationId xmlns:p14="http://schemas.microsoft.com/office/powerpoint/2010/main" val="1538338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59A1AC07-A85B-4C3E-B6AD-E0882C33EC30}" type="slidenum">
              <a:rPr lang="en-US" altLang="ru-RU"/>
              <a:pPr/>
              <a:t>‹#›</a:t>
            </a:fld>
            <a:endParaRPr lang="en-US" altLang="ru-RU"/>
          </a:p>
        </p:txBody>
      </p:sp>
    </p:spTree>
    <p:extLst>
      <p:ext uri="{BB962C8B-B14F-4D97-AF65-F5344CB8AC3E}">
        <p14:creationId xmlns:p14="http://schemas.microsoft.com/office/powerpoint/2010/main" val="4251923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1F8FEB7A-2AAE-4E90-BF5D-B31ADC1D616E}" type="slidenum">
              <a:rPr lang="en-US" altLang="ru-RU"/>
              <a:pPr/>
              <a:t>‹#›</a:t>
            </a:fld>
            <a:endParaRPr lang="en-US" altLang="ru-RU"/>
          </a:p>
        </p:txBody>
      </p:sp>
    </p:spTree>
    <p:extLst>
      <p:ext uri="{BB962C8B-B14F-4D97-AF65-F5344CB8AC3E}">
        <p14:creationId xmlns:p14="http://schemas.microsoft.com/office/powerpoint/2010/main" val="28983917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23F874F3-9203-4DC9-A77A-B1139695666F}" type="slidenum">
              <a:rPr lang="en-US" altLang="ru-RU"/>
              <a:pPr/>
              <a:t>‹#›</a:t>
            </a:fld>
            <a:endParaRPr lang="en-US" altLang="ru-RU"/>
          </a:p>
        </p:txBody>
      </p:sp>
    </p:spTree>
    <p:extLst>
      <p:ext uri="{BB962C8B-B14F-4D97-AF65-F5344CB8AC3E}">
        <p14:creationId xmlns:p14="http://schemas.microsoft.com/office/powerpoint/2010/main" val="33055185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D57BE842-AB4E-4700-8456-4C3198E4DB57}" type="slidenum">
              <a:rPr lang="en-US" altLang="ru-RU"/>
              <a:pPr/>
              <a:t>‹#›</a:t>
            </a:fld>
            <a:endParaRPr lang="en-US" altLang="ru-RU"/>
          </a:p>
        </p:txBody>
      </p:sp>
    </p:spTree>
    <p:extLst>
      <p:ext uri="{BB962C8B-B14F-4D97-AF65-F5344CB8AC3E}">
        <p14:creationId xmlns:p14="http://schemas.microsoft.com/office/powerpoint/2010/main" val="4072046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632F43CC-5014-4A59-AEB0-36646930DD1C}" type="slidenum">
              <a:rPr lang="en-US" altLang="ru-RU"/>
              <a:pPr/>
              <a:t>‹#›</a:t>
            </a:fld>
            <a:endParaRPr lang="en-US" altLang="ru-RU"/>
          </a:p>
        </p:txBody>
      </p:sp>
    </p:spTree>
    <p:extLst>
      <p:ext uri="{BB962C8B-B14F-4D97-AF65-F5344CB8AC3E}">
        <p14:creationId xmlns:p14="http://schemas.microsoft.com/office/powerpoint/2010/main" val="20867042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888681A4-2B9F-49C3-B80D-9008EC077A4A}" type="slidenum">
              <a:rPr lang="en-US" altLang="ru-RU"/>
              <a:pPr/>
              <a:t>‹#›</a:t>
            </a:fld>
            <a:endParaRPr lang="en-US" altLang="ru-RU"/>
          </a:p>
        </p:txBody>
      </p:sp>
    </p:spTree>
    <p:extLst>
      <p:ext uri="{BB962C8B-B14F-4D97-AF65-F5344CB8AC3E}">
        <p14:creationId xmlns:p14="http://schemas.microsoft.com/office/powerpoint/2010/main" val="18180561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n-US" altLang="ru-RU"/>
          </a:p>
        </p:txBody>
      </p:sp>
      <p:sp>
        <p:nvSpPr>
          <p:cNvPr id="8" name="Нижний колонтитул 7"/>
          <p:cNvSpPr>
            <a:spLocks noGrp="1"/>
          </p:cNvSpPr>
          <p:nvPr>
            <p:ph type="ftr" sz="quarter" idx="11"/>
          </p:nvPr>
        </p:nvSpPr>
        <p:spPr/>
        <p:txBody>
          <a:bodyPr/>
          <a:lstStyle>
            <a:lvl1pPr>
              <a:defRPr/>
            </a:lvl1pPr>
          </a:lstStyle>
          <a:p>
            <a:endParaRPr lang="en-US" altLang="ru-RU"/>
          </a:p>
        </p:txBody>
      </p:sp>
      <p:sp>
        <p:nvSpPr>
          <p:cNvPr id="9" name="Номер слайда 8"/>
          <p:cNvSpPr>
            <a:spLocks noGrp="1"/>
          </p:cNvSpPr>
          <p:nvPr>
            <p:ph type="sldNum" sz="quarter" idx="12"/>
          </p:nvPr>
        </p:nvSpPr>
        <p:spPr/>
        <p:txBody>
          <a:bodyPr/>
          <a:lstStyle>
            <a:lvl1pPr>
              <a:defRPr/>
            </a:lvl1pPr>
          </a:lstStyle>
          <a:p>
            <a:fld id="{CF688E91-FB0A-4516-987C-90EE90C670EF}" type="slidenum">
              <a:rPr lang="en-US" altLang="ru-RU"/>
              <a:pPr/>
              <a:t>‹#›</a:t>
            </a:fld>
            <a:endParaRPr lang="en-US" altLang="ru-RU"/>
          </a:p>
        </p:txBody>
      </p:sp>
    </p:spTree>
    <p:extLst>
      <p:ext uri="{BB962C8B-B14F-4D97-AF65-F5344CB8AC3E}">
        <p14:creationId xmlns:p14="http://schemas.microsoft.com/office/powerpoint/2010/main" val="227131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n-US" altLang="ru-RU"/>
          </a:p>
        </p:txBody>
      </p:sp>
      <p:sp>
        <p:nvSpPr>
          <p:cNvPr id="4" name="Нижний колонтитул 3"/>
          <p:cNvSpPr>
            <a:spLocks noGrp="1"/>
          </p:cNvSpPr>
          <p:nvPr>
            <p:ph type="ftr" sz="quarter" idx="11"/>
          </p:nvPr>
        </p:nvSpPr>
        <p:spPr/>
        <p:txBody>
          <a:bodyPr/>
          <a:lstStyle>
            <a:lvl1pPr>
              <a:defRPr/>
            </a:lvl1pPr>
          </a:lstStyle>
          <a:p>
            <a:endParaRPr lang="en-US" altLang="ru-RU"/>
          </a:p>
        </p:txBody>
      </p:sp>
      <p:sp>
        <p:nvSpPr>
          <p:cNvPr id="5" name="Номер слайда 4"/>
          <p:cNvSpPr>
            <a:spLocks noGrp="1"/>
          </p:cNvSpPr>
          <p:nvPr>
            <p:ph type="sldNum" sz="quarter" idx="12"/>
          </p:nvPr>
        </p:nvSpPr>
        <p:spPr/>
        <p:txBody>
          <a:bodyPr/>
          <a:lstStyle>
            <a:lvl1pPr>
              <a:defRPr/>
            </a:lvl1pPr>
          </a:lstStyle>
          <a:p>
            <a:fld id="{CAAA0ED2-DDC3-443F-88B2-7FE6ABF0587C}" type="slidenum">
              <a:rPr lang="en-US" altLang="ru-RU"/>
              <a:pPr/>
              <a:t>‹#›</a:t>
            </a:fld>
            <a:endParaRPr lang="en-US" altLang="ru-RU"/>
          </a:p>
        </p:txBody>
      </p:sp>
    </p:spTree>
    <p:extLst>
      <p:ext uri="{BB962C8B-B14F-4D97-AF65-F5344CB8AC3E}">
        <p14:creationId xmlns:p14="http://schemas.microsoft.com/office/powerpoint/2010/main" val="2520519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p>
        </p:txBody>
      </p:sp>
      <p:sp>
        <p:nvSpPr>
          <p:cNvPr id="3" name="Нижний колонтитул 2"/>
          <p:cNvSpPr>
            <a:spLocks noGrp="1"/>
          </p:cNvSpPr>
          <p:nvPr>
            <p:ph type="ftr" sz="quarter" idx="11"/>
          </p:nvPr>
        </p:nvSpPr>
        <p:spPr/>
        <p:txBody>
          <a:bodyPr/>
          <a:lstStyle>
            <a:lvl1pPr>
              <a:defRPr/>
            </a:lvl1pPr>
          </a:lstStyle>
          <a:p>
            <a:endParaRPr lang="en-US" altLang="ru-RU"/>
          </a:p>
        </p:txBody>
      </p:sp>
      <p:sp>
        <p:nvSpPr>
          <p:cNvPr id="4" name="Номер слайда 3"/>
          <p:cNvSpPr>
            <a:spLocks noGrp="1"/>
          </p:cNvSpPr>
          <p:nvPr>
            <p:ph type="sldNum" sz="quarter" idx="12"/>
          </p:nvPr>
        </p:nvSpPr>
        <p:spPr/>
        <p:txBody>
          <a:bodyPr/>
          <a:lstStyle>
            <a:lvl1pPr>
              <a:defRPr/>
            </a:lvl1pPr>
          </a:lstStyle>
          <a:p>
            <a:fld id="{256A21F9-3C01-4B5B-91F8-7A91380DBDF1}" type="slidenum">
              <a:rPr lang="en-US" altLang="ru-RU"/>
              <a:pPr/>
              <a:t>‹#›</a:t>
            </a:fld>
            <a:endParaRPr lang="en-US" altLang="ru-RU"/>
          </a:p>
        </p:txBody>
      </p:sp>
    </p:spTree>
    <p:extLst>
      <p:ext uri="{BB962C8B-B14F-4D97-AF65-F5344CB8AC3E}">
        <p14:creationId xmlns:p14="http://schemas.microsoft.com/office/powerpoint/2010/main" val="2353959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B5895841-67E0-461A-9988-0FF9298098AD}" type="slidenum">
              <a:rPr lang="en-US" altLang="ru-RU"/>
              <a:pPr/>
              <a:t>‹#›</a:t>
            </a:fld>
            <a:endParaRPr lang="en-US" altLang="ru-RU"/>
          </a:p>
        </p:txBody>
      </p:sp>
    </p:spTree>
    <p:extLst>
      <p:ext uri="{BB962C8B-B14F-4D97-AF65-F5344CB8AC3E}">
        <p14:creationId xmlns:p14="http://schemas.microsoft.com/office/powerpoint/2010/main" val="4181479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671E2B5A-8CC4-4080-926C-BC0D161EC7A7}" type="slidenum">
              <a:rPr lang="en-US" altLang="ru-RU"/>
              <a:pPr/>
              <a:t>‹#›</a:t>
            </a:fld>
            <a:endParaRPr lang="en-US" altLang="ru-RU"/>
          </a:p>
        </p:txBody>
      </p:sp>
    </p:spTree>
    <p:extLst>
      <p:ext uri="{BB962C8B-B14F-4D97-AF65-F5344CB8AC3E}">
        <p14:creationId xmlns:p14="http://schemas.microsoft.com/office/powerpoint/2010/main" val="42036505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27593AF0-3572-4C23-B0AA-857F5F83B59C}" type="slidenum">
              <a:rPr lang="en-US" altLang="ru-RU"/>
              <a:pPr/>
              <a:t>‹#›</a:t>
            </a:fld>
            <a:endParaRPr lang="en-US" altLang="ru-RU"/>
          </a:p>
        </p:txBody>
      </p:sp>
    </p:spTree>
    <p:extLst>
      <p:ext uri="{BB962C8B-B14F-4D97-AF65-F5344CB8AC3E}">
        <p14:creationId xmlns:p14="http://schemas.microsoft.com/office/powerpoint/2010/main" val="26971097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78D2BB16-6DE5-48A2-81F5-C67DFC7EAC20}" type="slidenum">
              <a:rPr lang="en-US" altLang="ru-RU"/>
              <a:pPr/>
              <a:t>‹#›</a:t>
            </a:fld>
            <a:endParaRPr lang="en-US" altLang="ru-RU"/>
          </a:p>
        </p:txBody>
      </p:sp>
    </p:spTree>
    <p:extLst>
      <p:ext uri="{BB962C8B-B14F-4D97-AF65-F5344CB8AC3E}">
        <p14:creationId xmlns:p14="http://schemas.microsoft.com/office/powerpoint/2010/main" val="23424010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F36385F7-FCDC-40B1-A401-62F2413937D5}" type="slidenum">
              <a:rPr lang="en-US" altLang="ru-RU"/>
              <a:pPr/>
              <a:t>‹#›</a:t>
            </a:fld>
            <a:endParaRPr lang="en-US" altLang="ru-RU"/>
          </a:p>
        </p:txBody>
      </p:sp>
    </p:spTree>
    <p:extLst>
      <p:ext uri="{BB962C8B-B14F-4D97-AF65-F5344CB8AC3E}">
        <p14:creationId xmlns:p14="http://schemas.microsoft.com/office/powerpoint/2010/main" val="22531589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CAABB3E2-3445-46FE-A145-0B9711D182DD}" type="slidenum">
              <a:rPr lang="en-US" altLang="ru-RU"/>
              <a:pPr/>
              <a:t>‹#›</a:t>
            </a:fld>
            <a:endParaRPr lang="en-US" altLang="ru-RU"/>
          </a:p>
        </p:txBody>
      </p:sp>
    </p:spTree>
    <p:extLst>
      <p:ext uri="{BB962C8B-B14F-4D97-AF65-F5344CB8AC3E}">
        <p14:creationId xmlns:p14="http://schemas.microsoft.com/office/powerpoint/2010/main" val="13296918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5A022B76-FFB8-4E3F-8890-CA03A1852574}" type="slidenum">
              <a:rPr lang="en-US" altLang="ru-RU"/>
              <a:pPr/>
              <a:t>‹#›</a:t>
            </a:fld>
            <a:endParaRPr lang="en-US" altLang="ru-RU"/>
          </a:p>
        </p:txBody>
      </p:sp>
    </p:spTree>
    <p:extLst>
      <p:ext uri="{BB962C8B-B14F-4D97-AF65-F5344CB8AC3E}">
        <p14:creationId xmlns:p14="http://schemas.microsoft.com/office/powerpoint/2010/main" val="18328685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E72B7640-55AC-4A7E-A02F-E35E4B8F4D06}" type="slidenum">
              <a:rPr lang="en-US" altLang="ru-RU"/>
              <a:pPr/>
              <a:t>‹#›</a:t>
            </a:fld>
            <a:endParaRPr lang="en-US" altLang="ru-RU"/>
          </a:p>
        </p:txBody>
      </p:sp>
    </p:spTree>
    <p:extLst>
      <p:ext uri="{BB962C8B-B14F-4D97-AF65-F5344CB8AC3E}">
        <p14:creationId xmlns:p14="http://schemas.microsoft.com/office/powerpoint/2010/main" val="4113599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600200"/>
            <a:ext cx="36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86300" y="1600200"/>
            <a:ext cx="3695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A1E6C3A3-B628-4C72-A038-5945341FDE06}" type="slidenum">
              <a:rPr lang="en-US" altLang="ru-RU"/>
              <a:pPr/>
              <a:t>‹#›</a:t>
            </a:fld>
            <a:endParaRPr lang="en-US" altLang="ru-RU"/>
          </a:p>
        </p:txBody>
      </p:sp>
    </p:spTree>
    <p:extLst>
      <p:ext uri="{BB962C8B-B14F-4D97-AF65-F5344CB8AC3E}">
        <p14:creationId xmlns:p14="http://schemas.microsoft.com/office/powerpoint/2010/main" val="37807633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n-US" altLang="ru-RU"/>
          </a:p>
        </p:txBody>
      </p:sp>
      <p:sp>
        <p:nvSpPr>
          <p:cNvPr id="8" name="Нижний колонтитул 7"/>
          <p:cNvSpPr>
            <a:spLocks noGrp="1"/>
          </p:cNvSpPr>
          <p:nvPr>
            <p:ph type="ftr" sz="quarter" idx="11"/>
          </p:nvPr>
        </p:nvSpPr>
        <p:spPr/>
        <p:txBody>
          <a:bodyPr/>
          <a:lstStyle>
            <a:lvl1pPr>
              <a:defRPr/>
            </a:lvl1pPr>
          </a:lstStyle>
          <a:p>
            <a:endParaRPr lang="en-US" altLang="ru-RU"/>
          </a:p>
        </p:txBody>
      </p:sp>
      <p:sp>
        <p:nvSpPr>
          <p:cNvPr id="9" name="Номер слайда 8"/>
          <p:cNvSpPr>
            <a:spLocks noGrp="1"/>
          </p:cNvSpPr>
          <p:nvPr>
            <p:ph type="sldNum" sz="quarter" idx="12"/>
          </p:nvPr>
        </p:nvSpPr>
        <p:spPr/>
        <p:txBody>
          <a:bodyPr/>
          <a:lstStyle>
            <a:lvl1pPr>
              <a:defRPr/>
            </a:lvl1pPr>
          </a:lstStyle>
          <a:p>
            <a:fld id="{65FE8618-4C29-48EA-AD0B-9AFD6F7F1F5C}" type="slidenum">
              <a:rPr lang="en-US" altLang="ru-RU"/>
              <a:pPr/>
              <a:t>‹#›</a:t>
            </a:fld>
            <a:endParaRPr lang="en-US" altLang="ru-RU"/>
          </a:p>
        </p:txBody>
      </p:sp>
    </p:spTree>
    <p:extLst>
      <p:ext uri="{BB962C8B-B14F-4D97-AF65-F5344CB8AC3E}">
        <p14:creationId xmlns:p14="http://schemas.microsoft.com/office/powerpoint/2010/main" val="24937747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n-US" altLang="ru-RU"/>
          </a:p>
        </p:txBody>
      </p:sp>
      <p:sp>
        <p:nvSpPr>
          <p:cNvPr id="4" name="Нижний колонтитул 3"/>
          <p:cNvSpPr>
            <a:spLocks noGrp="1"/>
          </p:cNvSpPr>
          <p:nvPr>
            <p:ph type="ftr" sz="quarter" idx="11"/>
          </p:nvPr>
        </p:nvSpPr>
        <p:spPr/>
        <p:txBody>
          <a:bodyPr/>
          <a:lstStyle>
            <a:lvl1pPr>
              <a:defRPr/>
            </a:lvl1pPr>
          </a:lstStyle>
          <a:p>
            <a:endParaRPr lang="en-US" altLang="ru-RU"/>
          </a:p>
        </p:txBody>
      </p:sp>
      <p:sp>
        <p:nvSpPr>
          <p:cNvPr id="5" name="Номер слайда 4"/>
          <p:cNvSpPr>
            <a:spLocks noGrp="1"/>
          </p:cNvSpPr>
          <p:nvPr>
            <p:ph type="sldNum" sz="quarter" idx="12"/>
          </p:nvPr>
        </p:nvSpPr>
        <p:spPr/>
        <p:txBody>
          <a:bodyPr/>
          <a:lstStyle>
            <a:lvl1pPr>
              <a:defRPr/>
            </a:lvl1pPr>
          </a:lstStyle>
          <a:p>
            <a:fld id="{0106CC8C-2B34-4664-903F-6CE07D687182}" type="slidenum">
              <a:rPr lang="en-US" altLang="ru-RU"/>
              <a:pPr/>
              <a:t>‹#›</a:t>
            </a:fld>
            <a:endParaRPr lang="en-US" altLang="ru-RU"/>
          </a:p>
        </p:txBody>
      </p:sp>
    </p:spTree>
    <p:extLst>
      <p:ext uri="{BB962C8B-B14F-4D97-AF65-F5344CB8AC3E}">
        <p14:creationId xmlns:p14="http://schemas.microsoft.com/office/powerpoint/2010/main" val="1937136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2EAE1141-B32F-4044-BC34-8E11B9C0B784}" type="slidenum">
              <a:rPr lang="en-US" altLang="ru-RU"/>
              <a:pPr/>
              <a:t>‹#›</a:t>
            </a:fld>
            <a:endParaRPr lang="en-US" altLang="ru-RU"/>
          </a:p>
        </p:txBody>
      </p:sp>
    </p:spTree>
    <p:extLst>
      <p:ext uri="{BB962C8B-B14F-4D97-AF65-F5344CB8AC3E}">
        <p14:creationId xmlns:p14="http://schemas.microsoft.com/office/powerpoint/2010/main" val="2194802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p>
        </p:txBody>
      </p:sp>
      <p:sp>
        <p:nvSpPr>
          <p:cNvPr id="3" name="Нижний колонтитул 2"/>
          <p:cNvSpPr>
            <a:spLocks noGrp="1"/>
          </p:cNvSpPr>
          <p:nvPr>
            <p:ph type="ftr" sz="quarter" idx="11"/>
          </p:nvPr>
        </p:nvSpPr>
        <p:spPr/>
        <p:txBody>
          <a:bodyPr/>
          <a:lstStyle>
            <a:lvl1pPr>
              <a:defRPr/>
            </a:lvl1pPr>
          </a:lstStyle>
          <a:p>
            <a:endParaRPr lang="en-US" altLang="ru-RU"/>
          </a:p>
        </p:txBody>
      </p:sp>
      <p:sp>
        <p:nvSpPr>
          <p:cNvPr id="4" name="Номер слайда 3"/>
          <p:cNvSpPr>
            <a:spLocks noGrp="1"/>
          </p:cNvSpPr>
          <p:nvPr>
            <p:ph type="sldNum" sz="quarter" idx="12"/>
          </p:nvPr>
        </p:nvSpPr>
        <p:spPr/>
        <p:txBody>
          <a:bodyPr/>
          <a:lstStyle>
            <a:lvl1pPr>
              <a:defRPr/>
            </a:lvl1pPr>
          </a:lstStyle>
          <a:p>
            <a:fld id="{16754901-2214-43B2-BCF9-9E88A7D09F1C}" type="slidenum">
              <a:rPr lang="en-US" altLang="ru-RU"/>
              <a:pPr/>
              <a:t>‹#›</a:t>
            </a:fld>
            <a:endParaRPr lang="en-US" altLang="ru-RU"/>
          </a:p>
        </p:txBody>
      </p:sp>
    </p:spTree>
    <p:extLst>
      <p:ext uri="{BB962C8B-B14F-4D97-AF65-F5344CB8AC3E}">
        <p14:creationId xmlns:p14="http://schemas.microsoft.com/office/powerpoint/2010/main" val="31036748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019E6C23-AE9B-434F-B0D6-162B995A45E1}" type="slidenum">
              <a:rPr lang="en-US" altLang="ru-RU"/>
              <a:pPr/>
              <a:t>‹#›</a:t>
            </a:fld>
            <a:endParaRPr lang="en-US" altLang="ru-RU"/>
          </a:p>
        </p:txBody>
      </p:sp>
    </p:spTree>
    <p:extLst>
      <p:ext uri="{BB962C8B-B14F-4D97-AF65-F5344CB8AC3E}">
        <p14:creationId xmlns:p14="http://schemas.microsoft.com/office/powerpoint/2010/main" val="38634730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62217B70-2917-43BE-981F-4CBC19C2FC04}" type="slidenum">
              <a:rPr lang="en-US" altLang="ru-RU"/>
              <a:pPr/>
              <a:t>‹#›</a:t>
            </a:fld>
            <a:endParaRPr lang="en-US" altLang="ru-RU"/>
          </a:p>
        </p:txBody>
      </p:sp>
    </p:spTree>
    <p:extLst>
      <p:ext uri="{BB962C8B-B14F-4D97-AF65-F5344CB8AC3E}">
        <p14:creationId xmlns:p14="http://schemas.microsoft.com/office/powerpoint/2010/main" val="38329585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D9351B36-479B-4221-8C97-446FF1901266}" type="slidenum">
              <a:rPr lang="en-US" altLang="ru-RU"/>
              <a:pPr/>
              <a:t>‹#›</a:t>
            </a:fld>
            <a:endParaRPr lang="en-US" altLang="ru-RU"/>
          </a:p>
        </p:txBody>
      </p:sp>
    </p:spTree>
    <p:extLst>
      <p:ext uri="{BB962C8B-B14F-4D97-AF65-F5344CB8AC3E}">
        <p14:creationId xmlns:p14="http://schemas.microsoft.com/office/powerpoint/2010/main" val="2607690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ижний колонтитул 4"/>
          <p:cNvSpPr>
            <a:spLocks noGrp="1"/>
          </p:cNvSpPr>
          <p:nvPr>
            <p:ph type="ftr" sz="quarter" idx="11"/>
          </p:nvPr>
        </p:nvSpPr>
        <p:spPr/>
        <p:txBody>
          <a:bodyPr/>
          <a:lstStyle>
            <a:lvl1pPr>
              <a:defRPr/>
            </a:lvl1pPr>
          </a:lstStyle>
          <a:p>
            <a:endParaRPr lang="en-US" altLang="ru-RU"/>
          </a:p>
        </p:txBody>
      </p:sp>
      <p:sp>
        <p:nvSpPr>
          <p:cNvPr id="6" name="Номер слайда 5"/>
          <p:cNvSpPr>
            <a:spLocks noGrp="1"/>
          </p:cNvSpPr>
          <p:nvPr>
            <p:ph type="sldNum" sz="quarter" idx="12"/>
          </p:nvPr>
        </p:nvSpPr>
        <p:spPr/>
        <p:txBody>
          <a:bodyPr/>
          <a:lstStyle>
            <a:lvl1pPr>
              <a:defRPr/>
            </a:lvl1pPr>
          </a:lstStyle>
          <a:p>
            <a:fld id="{3B3D6B26-2555-4506-B79B-4E0C8C61EBE9}" type="slidenum">
              <a:rPr lang="en-US" altLang="ru-RU"/>
              <a:pPr/>
              <a:t>‹#›</a:t>
            </a:fld>
            <a:endParaRPr lang="en-US" altLang="ru-RU"/>
          </a:p>
        </p:txBody>
      </p:sp>
    </p:spTree>
    <p:extLst>
      <p:ext uri="{BB962C8B-B14F-4D97-AF65-F5344CB8AC3E}">
        <p14:creationId xmlns:p14="http://schemas.microsoft.com/office/powerpoint/2010/main" val="3519087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n-US" altLang="ru-RU"/>
          </a:p>
        </p:txBody>
      </p:sp>
      <p:sp>
        <p:nvSpPr>
          <p:cNvPr id="8" name="Нижний колонтитул 7"/>
          <p:cNvSpPr>
            <a:spLocks noGrp="1"/>
          </p:cNvSpPr>
          <p:nvPr>
            <p:ph type="ftr" sz="quarter" idx="11"/>
          </p:nvPr>
        </p:nvSpPr>
        <p:spPr/>
        <p:txBody>
          <a:bodyPr/>
          <a:lstStyle>
            <a:lvl1pPr>
              <a:defRPr/>
            </a:lvl1pPr>
          </a:lstStyle>
          <a:p>
            <a:endParaRPr lang="en-US" altLang="ru-RU"/>
          </a:p>
        </p:txBody>
      </p:sp>
      <p:sp>
        <p:nvSpPr>
          <p:cNvPr id="9" name="Номер слайда 8"/>
          <p:cNvSpPr>
            <a:spLocks noGrp="1"/>
          </p:cNvSpPr>
          <p:nvPr>
            <p:ph type="sldNum" sz="quarter" idx="12"/>
          </p:nvPr>
        </p:nvSpPr>
        <p:spPr/>
        <p:txBody>
          <a:bodyPr/>
          <a:lstStyle>
            <a:lvl1pPr>
              <a:defRPr/>
            </a:lvl1pPr>
          </a:lstStyle>
          <a:p>
            <a:fld id="{6F09662E-75D5-4629-8CEA-8E7128BEF18D}" type="slidenum">
              <a:rPr lang="en-US" altLang="ru-RU"/>
              <a:pPr/>
              <a:t>‹#›</a:t>
            </a:fld>
            <a:endParaRPr lang="en-US" altLang="ru-RU"/>
          </a:p>
        </p:txBody>
      </p:sp>
    </p:spTree>
    <p:extLst>
      <p:ext uri="{BB962C8B-B14F-4D97-AF65-F5344CB8AC3E}">
        <p14:creationId xmlns:p14="http://schemas.microsoft.com/office/powerpoint/2010/main" val="5602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n-US" altLang="ru-RU"/>
          </a:p>
        </p:txBody>
      </p:sp>
      <p:sp>
        <p:nvSpPr>
          <p:cNvPr id="4" name="Нижний колонтитул 3"/>
          <p:cNvSpPr>
            <a:spLocks noGrp="1"/>
          </p:cNvSpPr>
          <p:nvPr>
            <p:ph type="ftr" sz="quarter" idx="11"/>
          </p:nvPr>
        </p:nvSpPr>
        <p:spPr/>
        <p:txBody>
          <a:bodyPr/>
          <a:lstStyle>
            <a:lvl1pPr>
              <a:defRPr/>
            </a:lvl1pPr>
          </a:lstStyle>
          <a:p>
            <a:endParaRPr lang="en-US" altLang="ru-RU"/>
          </a:p>
        </p:txBody>
      </p:sp>
      <p:sp>
        <p:nvSpPr>
          <p:cNvPr id="5" name="Номер слайда 4"/>
          <p:cNvSpPr>
            <a:spLocks noGrp="1"/>
          </p:cNvSpPr>
          <p:nvPr>
            <p:ph type="sldNum" sz="quarter" idx="12"/>
          </p:nvPr>
        </p:nvSpPr>
        <p:spPr/>
        <p:txBody>
          <a:bodyPr/>
          <a:lstStyle>
            <a:lvl1pPr>
              <a:defRPr/>
            </a:lvl1pPr>
          </a:lstStyle>
          <a:p>
            <a:fld id="{9F11300B-E23B-4BAA-98FA-6C74042D5182}" type="slidenum">
              <a:rPr lang="en-US" altLang="ru-RU"/>
              <a:pPr/>
              <a:t>‹#›</a:t>
            </a:fld>
            <a:endParaRPr lang="en-US" altLang="ru-RU"/>
          </a:p>
        </p:txBody>
      </p:sp>
    </p:spTree>
    <p:extLst>
      <p:ext uri="{BB962C8B-B14F-4D97-AF65-F5344CB8AC3E}">
        <p14:creationId xmlns:p14="http://schemas.microsoft.com/office/powerpoint/2010/main" val="2781101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p>
        </p:txBody>
      </p:sp>
      <p:sp>
        <p:nvSpPr>
          <p:cNvPr id="3" name="Нижний колонтитул 2"/>
          <p:cNvSpPr>
            <a:spLocks noGrp="1"/>
          </p:cNvSpPr>
          <p:nvPr>
            <p:ph type="ftr" sz="quarter" idx="11"/>
          </p:nvPr>
        </p:nvSpPr>
        <p:spPr/>
        <p:txBody>
          <a:bodyPr/>
          <a:lstStyle>
            <a:lvl1pPr>
              <a:defRPr/>
            </a:lvl1pPr>
          </a:lstStyle>
          <a:p>
            <a:endParaRPr lang="en-US" altLang="ru-RU"/>
          </a:p>
        </p:txBody>
      </p:sp>
      <p:sp>
        <p:nvSpPr>
          <p:cNvPr id="4" name="Номер слайда 3"/>
          <p:cNvSpPr>
            <a:spLocks noGrp="1"/>
          </p:cNvSpPr>
          <p:nvPr>
            <p:ph type="sldNum" sz="quarter" idx="12"/>
          </p:nvPr>
        </p:nvSpPr>
        <p:spPr/>
        <p:txBody>
          <a:bodyPr/>
          <a:lstStyle>
            <a:lvl1pPr>
              <a:defRPr/>
            </a:lvl1pPr>
          </a:lstStyle>
          <a:p>
            <a:fld id="{67EE9D97-32F9-4783-8837-7754EDDBCBA8}" type="slidenum">
              <a:rPr lang="en-US" altLang="ru-RU"/>
              <a:pPr/>
              <a:t>‹#›</a:t>
            </a:fld>
            <a:endParaRPr lang="en-US" altLang="ru-RU"/>
          </a:p>
        </p:txBody>
      </p:sp>
    </p:spTree>
    <p:extLst>
      <p:ext uri="{BB962C8B-B14F-4D97-AF65-F5344CB8AC3E}">
        <p14:creationId xmlns:p14="http://schemas.microsoft.com/office/powerpoint/2010/main" val="2545475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49066801-F55B-48B0-8CD2-15CEA6836BE6}" type="slidenum">
              <a:rPr lang="en-US" altLang="ru-RU"/>
              <a:pPr/>
              <a:t>‹#›</a:t>
            </a:fld>
            <a:endParaRPr lang="en-US" altLang="ru-RU"/>
          </a:p>
        </p:txBody>
      </p:sp>
    </p:spTree>
    <p:extLst>
      <p:ext uri="{BB962C8B-B14F-4D97-AF65-F5344CB8AC3E}">
        <p14:creationId xmlns:p14="http://schemas.microsoft.com/office/powerpoint/2010/main" val="581283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ижний колонтитул 5"/>
          <p:cNvSpPr>
            <a:spLocks noGrp="1"/>
          </p:cNvSpPr>
          <p:nvPr>
            <p:ph type="ftr" sz="quarter" idx="11"/>
          </p:nvPr>
        </p:nvSpPr>
        <p:spPr/>
        <p:txBody>
          <a:bodyPr/>
          <a:lstStyle>
            <a:lvl1pPr>
              <a:defRPr/>
            </a:lvl1pPr>
          </a:lstStyle>
          <a:p>
            <a:endParaRPr lang="en-US" altLang="ru-RU"/>
          </a:p>
        </p:txBody>
      </p:sp>
      <p:sp>
        <p:nvSpPr>
          <p:cNvPr id="7" name="Номер слайда 6"/>
          <p:cNvSpPr>
            <a:spLocks noGrp="1"/>
          </p:cNvSpPr>
          <p:nvPr>
            <p:ph type="sldNum" sz="quarter" idx="12"/>
          </p:nvPr>
        </p:nvSpPr>
        <p:spPr/>
        <p:txBody>
          <a:bodyPr/>
          <a:lstStyle>
            <a:lvl1pPr>
              <a:defRPr/>
            </a:lvl1pPr>
          </a:lstStyle>
          <a:p>
            <a:fld id="{CBACCE51-E647-4C7B-8D14-4E604D0D30F2}" type="slidenum">
              <a:rPr lang="en-US" altLang="ru-RU"/>
              <a:pPr/>
              <a:t>‹#›</a:t>
            </a:fld>
            <a:endParaRPr lang="en-US" altLang="ru-RU"/>
          </a:p>
        </p:txBody>
      </p:sp>
    </p:spTree>
    <p:extLst>
      <p:ext uri="{BB962C8B-B14F-4D97-AF65-F5344CB8AC3E}">
        <p14:creationId xmlns:p14="http://schemas.microsoft.com/office/powerpoint/2010/main" val="1299272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ru-RU"/>
              <a:t>Click to edit Master title style</a:t>
            </a:r>
          </a:p>
        </p:txBody>
      </p:sp>
      <p:sp>
        <p:nvSpPr>
          <p:cNvPr id="819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a:t>Click to edit Master text styles</a:t>
            </a:r>
          </a:p>
          <a:p>
            <a:pPr lvl="1"/>
            <a:r>
              <a:rPr lang="en-US" altLang="ru-RU"/>
              <a:t>Second level</a:t>
            </a:r>
          </a:p>
          <a:p>
            <a:pPr lvl="2"/>
            <a:r>
              <a:rPr lang="en-US" altLang="ru-RU"/>
              <a:t>Third level</a:t>
            </a:r>
          </a:p>
          <a:p>
            <a:pPr lvl="3"/>
            <a:r>
              <a:rPr lang="en-US" altLang="ru-RU"/>
              <a:t>Fourth level</a:t>
            </a:r>
          </a:p>
          <a:p>
            <a:pPr lvl="4"/>
            <a:r>
              <a:rPr lang="en-US" altLang="ru-RU"/>
              <a:t>Fifth level</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ru-R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ru-R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E5107DC-5AC6-46FF-AB52-9F21BC4C7A16}" type="slidenum">
              <a:rPr lang="en-US" altLang="ru-RU"/>
              <a:pPr/>
              <a:t>‹#›</a:t>
            </a:fld>
            <a:endParaRPr lang="en-US" altLang="ru-RU"/>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ru-RU"/>
              <a:t>Click to edit Master title style</a:t>
            </a:r>
          </a:p>
        </p:txBody>
      </p:sp>
      <p:sp>
        <p:nvSpPr>
          <p:cNvPr id="921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a:t>Click to edit Master text styles</a:t>
            </a:r>
          </a:p>
          <a:p>
            <a:pPr lvl="1"/>
            <a:r>
              <a:rPr lang="en-US" altLang="ru-RU"/>
              <a:t>Second level</a:t>
            </a:r>
          </a:p>
          <a:p>
            <a:pPr lvl="2"/>
            <a:r>
              <a:rPr lang="en-US" altLang="ru-RU"/>
              <a:t>Third level</a:t>
            </a:r>
          </a:p>
          <a:p>
            <a:pPr lvl="3"/>
            <a:r>
              <a:rPr lang="en-US" altLang="ru-RU"/>
              <a:t>Fourth level</a:t>
            </a:r>
          </a:p>
          <a:p>
            <a:pPr lvl="4"/>
            <a:r>
              <a:rPr lang="en-US" altLang="ru-RU"/>
              <a:t>Fifth level</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ru-R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ru-R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8C179D2-DD2D-4C1F-BF67-7084286FF95E}" type="slidenum">
              <a:rPr lang="en-US" altLang="ru-RU"/>
              <a:pPr/>
              <a:t>‹#›</a:t>
            </a:fld>
            <a:endParaRPr lang="en-US" altLang="ru-RU"/>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ru-RU"/>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a:t>Click to edit Master text styles</a:t>
            </a:r>
          </a:p>
          <a:p>
            <a:pPr lvl="1"/>
            <a:r>
              <a:rPr lang="en-US" altLang="ru-RU"/>
              <a:t>Second level</a:t>
            </a:r>
          </a:p>
          <a:p>
            <a:pPr lvl="2"/>
            <a:r>
              <a:rPr lang="en-US" altLang="ru-RU"/>
              <a:t>Third level</a:t>
            </a:r>
          </a:p>
          <a:p>
            <a:pPr lvl="3"/>
            <a:r>
              <a:rPr lang="en-US" altLang="ru-RU"/>
              <a:t>Fourth level</a:t>
            </a:r>
          </a:p>
          <a:p>
            <a:pPr lvl="4"/>
            <a:r>
              <a:rPr lang="en-US" altLang="ru-RU"/>
              <a:t>Fifth level</a:t>
            </a:r>
          </a:p>
        </p:txBody>
      </p:sp>
      <p:sp>
        <p:nvSpPr>
          <p:cNvPr id="14340"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ru-R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ru-R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FBECB3E-2D2B-4531-A390-A13AE1D49116}" type="slidenum">
              <a:rPr lang="en-US" altLang="ru-RU"/>
              <a:pPr/>
              <a:t>‹#›</a:t>
            </a:fld>
            <a:endParaRPr lang="en-US" altLang="ru-RU"/>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ru-RU"/>
              <a:t>Click to edit Master title style</a:t>
            </a:r>
          </a:p>
        </p:txBody>
      </p:sp>
      <p:sp>
        <p:nvSpPr>
          <p:cNvPr id="15363" name="Rectangle 3"/>
          <p:cNvSpPr>
            <a:spLocks noGrp="1" noChangeArrowheads="1"/>
          </p:cNvSpPr>
          <p:nvPr>
            <p:ph type="body" idx="1"/>
          </p:nvPr>
        </p:nvSpPr>
        <p:spPr bwMode="auto">
          <a:xfrm>
            <a:off x="838200" y="1600200"/>
            <a:ext cx="7543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a:t>Click to edit Master text styles</a:t>
            </a:r>
          </a:p>
          <a:p>
            <a:pPr lvl="1"/>
            <a:r>
              <a:rPr lang="en-US" altLang="ru-RU"/>
              <a:t>Second level</a:t>
            </a:r>
          </a:p>
          <a:p>
            <a:pPr lvl="2"/>
            <a:r>
              <a:rPr lang="en-US" altLang="ru-RU"/>
              <a:t>Third level</a:t>
            </a:r>
          </a:p>
          <a:p>
            <a:pPr lvl="3"/>
            <a:r>
              <a:rPr lang="en-US" altLang="ru-RU"/>
              <a:t>Fourth level</a:t>
            </a:r>
          </a:p>
          <a:p>
            <a:pPr lvl="4"/>
            <a:r>
              <a:rPr lang="en-US" altLang="ru-RU"/>
              <a:t>Fifth level</a:t>
            </a:r>
          </a:p>
        </p:txBody>
      </p:sp>
      <p:sp>
        <p:nvSpPr>
          <p:cNvPr id="15364" name="Rectangle 4"/>
          <p:cNvSpPr>
            <a:spLocks noGrp="1" noChangeArrowheads="1"/>
          </p:cNvSpPr>
          <p:nvPr>
            <p:ph type="dt" sz="half" idx="2"/>
          </p:nvPr>
        </p:nvSpPr>
        <p:spPr bwMode="auto">
          <a:xfrm>
            <a:off x="838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ru-R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ru-RU"/>
          </a:p>
        </p:txBody>
      </p:sp>
      <p:sp>
        <p:nvSpPr>
          <p:cNvPr id="15366" name="Rectangle 6"/>
          <p:cNvSpPr>
            <a:spLocks noGrp="1" noChangeArrowheads="1"/>
          </p:cNvSpPr>
          <p:nvPr>
            <p:ph type="sldNum" sz="quarter" idx="4"/>
          </p:nvPr>
        </p:nvSpPr>
        <p:spPr bwMode="auto">
          <a:xfrm>
            <a:off x="6172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CB14D75-5E36-4FC0-97F7-66D609B2D5F1}" type="slidenum">
              <a:rPr lang="en-US" altLang="ru-RU"/>
              <a:pPr/>
              <a:t>‹#›</a:t>
            </a:fld>
            <a:endParaRPr lang="en-US" alt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88639"/>
            <a:ext cx="7702624" cy="2520281"/>
          </a:xfrm>
        </p:spPr>
        <p:txBody>
          <a:bodyPr/>
          <a:lstStyle/>
          <a:p>
            <a:pPr lvl="0" fontAlgn="auto">
              <a:spcBef>
                <a:spcPts val="0"/>
              </a:spcBef>
              <a:spcAft>
                <a:spcPts val="0"/>
              </a:spcAft>
            </a:pPr>
            <a:br>
              <a:rPr kumimoji="0" lang="ru-RU" sz="5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br>
              <a:rPr lang="ru-RU" sz="5400" b="1" kern="1200" dirty="0">
                <a:solidFill>
                  <a:prstClr val="black"/>
                </a:solidFill>
                <a:latin typeface="Times New Roman" panose="02020603050405020304" pitchFamily="18" charset="0"/>
                <a:ea typeface="+mn-ea"/>
                <a:cs typeface="Times New Roman" panose="02020603050405020304" pitchFamily="18" charset="0"/>
              </a:rPr>
            </a:br>
            <a:r>
              <a:rPr kumimoji="0" lang="ru-RU" sz="5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КУБИК  БЛУМА</a:t>
            </a:r>
            <a:br>
              <a:rPr kumimoji="0" lang="ru-RU" sz="5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r>
              <a:rPr kumimoji="0" lang="ru-RU"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как приём педагогической инновационной технологии</a:t>
            </a:r>
            <a:br>
              <a:rPr kumimoji="0" lang="ru-RU" sz="3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br>
              <a:rPr kumimoji="0" lang="ru-RU" sz="3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endParaRPr lang="ru-RU" dirty="0"/>
          </a:p>
        </p:txBody>
      </p:sp>
      <p:sp>
        <p:nvSpPr>
          <p:cNvPr id="3" name="Подзаголовок 2"/>
          <p:cNvSpPr>
            <a:spLocks noGrp="1"/>
          </p:cNvSpPr>
          <p:nvPr>
            <p:ph type="subTitle" idx="1"/>
          </p:nvPr>
        </p:nvSpPr>
        <p:spPr>
          <a:xfrm>
            <a:off x="3419872" y="2780928"/>
            <a:ext cx="5544616" cy="1728192"/>
          </a:xfrm>
        </p:spPr>
        <p:txBody>
          <a:bodyPr/>
          <a:lstStyle/>
          <a:p>
            <a:endParaRPr lang="ru-RU" sz="1800" b="1"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Воспитатель: Петлина К. Г.</a:t>
            </a:r>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54881" y="4725144"/>
            <a:ext cx="5805107" cy="193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9703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476671"/>
            <a:ext cx="8147248" cy="2736305"/>
          </a:xfrm>
        </p:spPr>
        <p:txBody>
          <a:bodyPr/>
          <a:lstStyle/>
          <a:p>
            <a:pPr marL="0" lvl="0" indent="0" fontAlgn="auto">
              <a:spcBef>
                <a:spcPts val="0"/>
              </a:spcBef>
              <a:spcAft>
                <a:spcPts val="0"/>
              </a:spcAft>
              <a:buNone/>
            </a:pPr>
            <a:r>
              <a:rPr kumimoji="0" lang="ru-RU"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lang="ru-RU" sz="3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11960" y="3420970"/>
            <a:ext cx="4520027" cy="324036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539553" y="116632"/>
            <a:ext cx="7976410" cy="3914918"/>
          </a:xfrm>
          <a:prstGeom prst="rect">
            <a:avLst/>
          </a:prstGeom>
        </p:spPr>
        <p:txBody>
          <a:bodyPr wrap="square">
            <a:spAutoFit/>
          </a:bodyPr>
          <a:lstStyle/>
          <a:p>
            <a:pPr indent="449580" algn="just">
              <a:lnSpc>
                <a:spcPct val="115000"/>
              </a:lnSpc>
              <a:spcAft>
                <a:spcPts val="0"/>
              </a:spcAft>
            </a:pPr>
            <a:r>
              <a:rPr lang="ru-RU" sz="2400" dirty="0">
                <a:latin typeface="Times New Roman"/>
                <a:ea typeface="Calibri"/>
                <a:cs typeface="Times New Roman"/>
              </a:rPr>
              <a:t>Использование приёма «Кубик </a:t>
            </a:r>
            <a:r>
              <a:rPr lang="ru-RU" sz="2400" dirty="0" err="1">
                <a:latin typeface="Times New Roman"/>
                <a:ea typeface="Calibri"/>
                <a:cs typeface="Times New Roman"/>
              </a:rPr>
              <a:t>Блума</a:t>
            </a:r>
            <a:r>
              <a:rPr lang="ru-RU" sz="2400" dirty="0">
                <a:latin typeface="Times New Roman"/>
                <a:ea typeface="Calibri"/>
                <a:cs typeface="Times New Roman"/>
              </a:rPr>
              <a:t>» оказывает положительное влияние на различные стороны развития дошкольников, в том числе и на развитие речемыслительной деятельности. Но практика показывает, что приём очень нравится детям, они быстро осваивают технику его использования. А воспитателю этот приём помогает в активной и занимательной форме проверять знания и умения детей.</a:t>
            </a:r>
            <a:r>
              <a:rPr lang="ru-RU" sz="2000" dirty="0">
                <a:latin typeface="Calibri"/>
                <a:ea typeface="Calibri"/>
                <a:cs typeface="Times New Roman"/>
              </a:rPr>
              <a:t> </a:t>
            </a:r>
          </a:p>
          <a:p>
            <a:pPr algn="just">
              <a:lnSpc>
                <a:spcPct val="115000"/>
              </a:lnSpc>
              <a:spcAft>
                <a:spcPts val="0"/>
              </a:spcAft>
            </a:pPr>
            <a:r>
              <a:rPr lang="ru-RU" sz="2400" dirty="0">
                <a:latin typeface="Times New Roman"/>
                <a:ea typeface="Calibri"/>
                <a:cs typeface="Times New Roman"/>
              </a:rPr>
              <a:t> </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1236231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03848" y="764704"/>
            <a:ext cx="5688632" cy="5361459"/>
          </a:xfrm>
        </p:spPr>
        <p:txBody>
          <a:bodyPr/>
          <a:lstStyle/>
          <a:p>
            <a:pPr marL="0" lvl="0" indent="0" fontAlgn="auto">
              <a:spcBef>
                <a:spcPts val="0"/>
              </a:spcBef>
              <a:spcAft>
                <a:spcPts val="0"/>
              </a:spcAft>
              <a:buNone/>
            </a:pPr>
            <a:r>
              <a:rPr lang="ru-RU" b="1" i="1" kern="1200" dirty="0">
                <a:solidFill>
                  <a:prstClr val="black"/>
                </a:solidFill>
                <a:latin typeface="Times New Roman" panose="02020603050405020304" pitchFamily="18" charset="0"/>
                <a:cs typeface="Times New Roman" panose="02020603050405020304" pitchFamily="18" charset="0"/>
              </a:rPr>
              <a:t>Человек , не знающий ничего, может научиться.</a:t>
            </a:r>
          </a:p>
          <a:p>
            <a:pPr marL="0" lvl="0" indent="0" fontAlgn="auto">
              <a:spcBef>
                <a:spcPts val="0"/>
              </a:spcBef>
              <a:spcAft>
                <a:spcPts val="0"/>
              </a:spcAft>
              <a:buNone/>
            </a:pPr>
            <a:r>
              <a:rPr lang="ru-RU" b="1" i="1" kern="1200" dirty="0">
                <a:solidFill>
                  <a:prstClr val="black"/>
                </a:solidFill>
                <a:latin typeface="Times New Roman" panose="02020603050405020304" pitchFamily="18" charset="0"/>
                <a:cs typeface="Times New Roman" panose="02020603050405020304" pitchFamily="18" charset="0"/>
              </a:rPr>
              <a:t>Дело только в том, чтобы зажечь в нём желание познавать.</a:t>
            </a:r>
          </a:p>
          <a:p>
            <a:pPr marL="0" lvl="0" indent="0" algn="r" fontAlgn="auto">
              <a:spcBef>
                <a:spcPts val="0"/>
              </a:spcBef>
              <a:spcAft>
                <a:spcPts val="0"/>
              </a:spcAft>
              <a:buNone/>
            </a:pPr>
            <a:r>
              <a:rPr lang="ru-RU" b="1" i="1" kern="1200" dirty="0">
                <a:solidFill>
                  <a:prstClr val="black"/>
                </a:solidFill>
                <a:latin typeface="Times New Roman" panose="02020603050405020304" pitchFamily="18" charset="0"/>
                <a:cs typeface="Times New Roman" panose="02020603050405020304" pitchFamily="18" charset="0"/>
              </a:rPr>
              <a:t>Д. Дидро</a:t>
            </a:r>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47864" y="4266246"/>
            <a:ext cx="5489383" cy="2459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0182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88640"/>
            <a:ext cx="8712968" cy="6408712"/>
          </a:xfrm>
        </p:spPr>
        <p:txBody>
          <a:bodyPr/>
          <a:lstStyle/>
          <a:p>
            <a:pPr indent="0" algn="just">
              <a:lnSpc>
                <a:spcPct val="115000"/>
              </a:lnSpc>
              <a:spcAft>
                <a:spcPts val="0"/>
              </a:spcAft>
              <a:buNone/>
            </a:pPr>
            <a:r>
              <a:rPr lang="ru-RU" sz="2400" dirty="0">
                <a:effectLst/>
                <a:latin typeface="Times New Roman"/>
                <a:ea typeface="Calibri"/>
                <a:cs typeface="Times New Roman"/>
              </a:rPr>
              <a:t>	</a:t>
            </a:r>
            <a:r>
              <a:rPr lang="ru-RU" sz="2200" dirty="0">
                <a:latin typeface="Times New Roman"/>
                <a:ea typeface="Calibri"/>
                <a:cs typeface="Times New Roman"/>
              </a:rPr>
              <a:t>В настоящее время у детей всё чаще наблюдаются речевые нарушения, которые резко ограничивают их общение с окружающими людьми. Образная, богатая синонимами, дополнениями и описаниями речь у детей дошкольников - явление очень редкое.</a:t>
            </a:r>
          </a:p>
          <a:p>
            <a:pPr indent="0" algn="just">
              <a:lnSpc>
                <a:spcPct val="115000"/>
              </a:lnSpc>
              <a:spcAft>
                <a:spcPts val="0"/>
              </a:spcAft>
              <a:buNone/>
            </a:pPr>
            <a:r>
              <a:rPr lang="ru-RU" sz="2200" dirty="0">
                <a:effectLst/>
                <a:latin typeface="Times New Roman"/>
                <a:ea typeface="Calibri"/>
                <a:cs typeface="Times New Roman"/>
              </a:rPr>
              <a:t>	Цели современного образования, обозначенные в ФГОС, заточены на принцип «учить не науке, а учить учиться». А как развивать в ребенке навыки критического </a:t>
            </a:r>
            <a:r>
              <a:rPr lang="ru-RU" sz="2200" dirty="0">
                <a:latin typeface="Times New Roman"/>
                <a:ea typeface="Calibri"/>
                <a:cs typeface="Times New Roman"/>
              </a:rPr>
              <a:t>мышления, словарный запас, диалогическую и  монологическую речь? Ведь мы знаем, что овладение связной устной речью – важнейшее условие успешной подготовки детей к обучению в школе. Так к</a:t>
            </a:r>
            <a:r>
              <a:rPr lang="ru-RU" sz="2200" dirty="0">
                <a:effectLst/>
                <a:latin typeface="Times New Roman"/>
                <a:ea typeface="Calibri"/>
                <a:cs typeface="Times New Roman"/>
              </a:rPr>
              <a:t>акие же приёмы и технологии использовать? </a:t>
            </a:r>
            <a:r>
              <a:rPr lang="ru-RU" sz="2200" dirty="0">
                <a:latin typeface="Times New Roman"/>
                <a:ea typeface="Calibri"/>
                <a:cs typeface="Times New Roman"/>
              </a:rPr>
              <a:t>Предлагаю вашему вниманию один из популярных приёмов, разработанных американским учёным и психологом Бенджамином </a:t>
            </a:r>
            <a:r>
              <a:rPr lang="ru-RU" sz="2200" dirty="0" err="1">
                <a:latin typeface="Times New Roman"/>
                <a:ea typeface="Calibri"/>
                <a:cs typeface="Times New Roman"/>
              </a:rPr>
              <a:t>Блумом</a:t>
            </a:r>
            <a:r>
              <a:rPr lang="ru-RU" sz="2200" dirty="0">
                <a:latin typeface="Times New Roman"/>
                <a:ea typeface="Calibri"/>
                <a:cs typeface="Times New Roman"/>
              </a:rPr>
              <a:t>. Приём называется «Кубик </a:t>
            </a:r>
            <a:r>
              <a:rPr lang="ru-RU" sz="2200" dirty="0" err="1">
                <a:latin typeface="Times New Roman"/>
                <a:ea typeface="Calibri"/>
                <a:cs typeface="Times New Roman"/>
              </a:rPr>
              <a:t>Блума</a:t>
            </a:r>
            <a:r>
              <a:rPr lang="ru-RU" sz="2200" dirty="0">
                <a:latin typeface="Times New Roman"/>
                <a:ea typeface="Calibri"/>
                <a:cs typeface="Times New Roman"/>
              </a:rPr>
              <a:t>».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0796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23928" y="332656"/>
            <a:ext cx="5112568" cy="6264696"/>
          </a:xfrm>
        </p:spPr>
        <p:txBody>
          <a:bodyPr/>
          <a:lstStyle/>
          <a:p>
            <a:pPr indent="449580" algn="just">
              <a:lnSpc>
                <a:spcPct val="115000"/>
              </a:lnSpc>
              <a:spcAft>
                <a:spcPts val="0"/>
              </a:spcAft>
            </a:pPr>
            <a:r>
              <a:rPr lang="ru-RU" sz="2400" dirty="0">
                <a:effectLst/>
                <a:latin typeface="Times New Roman"/>
                <a:ea typeface="Calibri"/>
                <a:cs typeface="Times New Roman"/>
              </a:rPr>
              <a:t>Бенджамин </a:t>
            </a:r>
            <a:r>
              <a:rPr lang="ru-RU" sz="2400" dirty="0" err="1">
                <a:effectLst/>
                <a:latin typeface="Times New Roman"/>
                <a:ea typeface="Calibri"/>
                <a:cs typeface="Times New Roman"/>
              </a:rPr>
              <a:t>Блум</a:t>
            </a:r>
            <a:r>
              <a:rPr lang="ru-RU" sz="2400" dirty="0">
                <a:effectLst/>
                <a:latin typeface="Times New Roman"/>
                <a:ea typeface="Calibri"/>
                <a:cs typeface="Times New Roman"/>
              </a:rPr>
              <a:t> известен как автор уникальной системы алгоритмов педагогической деятельности. Предложенная им теория, разделяет образовательные цели на три блока: когнитивную, психомоторную и аффективную. Проще говоря, эти цели можно обозначить блоками «Знаю», «Творю» и «Умею». То есть, ребенку предлагают не готовое знание, а проблему. А он, используя свой опыт и познания, должен найти пути разрешения этой проблемы.</a:t>
            </a:r>
            <a:br>
              <a:rPr lang="ru-RU" sz="2400" dirty="0">
                <a:effectLst/>
                <a:latin typeface="Calibri"/>
                <a:ea typeface="Calibri"/>
                <a:cs typeface="Times New Roman"/>
              </a:rPr>
            </a:br>
            <a:endParaRPr lang="ru-RU" sz="2400" dirty="0">
              <a:latin typeface="Times New Roman" panose="02020603050405020304" pitchFamily="18" charset="0"/>
              <a:cs typeface="Times New Roman" panose="02020603050405020304" pitchFamily="18" charset="0"/>
            </a:endParaRPr>
          </a:p>
        </p:txBody>
      </p:sp>
      <p:pic>
        <p:nvPicPr>
          <p:cNvPr id="4" name="Picture 2" descr="http://i0.wp.com/www.egtmatematik.com/wp-content/uploads/2016/04/Ekran-Resmi-2016-04-09-20.18.18-e1460222116304.png?resize=300%2C379"/>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79512" y="620688"/>
            <a:ext cx="3575713" cy="4906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6003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16632"/>
            <a:ext cx="8784976" cy="6408712"/>
          </a:xfrm>
        </p:spPr>
        <p:txBody>
          <a:bodyPr/>
          <a:lstStyle/>
          <a:p>
            <a:pPr marL="0" indent="0" algn="ctr">
              <a:lnSpc>
                <a:spcPct val="115000"/>
              </a:lnSpc>
              <a:spcAft>
                <a:spcPts val="0"/>
              </a:spcAft>
              <a:buNone/>
            </a:pPr>
            <a:r>
              <a:rPr lang="ru-RU" sz="2400" b="1" dirty="0">
                <a:effectLst/>
                <a:latin typeface="Times New Roman"/>
                <a:ea typeface="Calibri"/>
                <a:cs typeface="Times New Roman"/>
              </a:rPr>
              <a:t>Методика использования «Кубика </a:t>
            </a:r>
            <a:r>
              <a:rPr lang="ru-RU" sz="2400" b="1" dirty="0" err="1">
                <a:effectLst/>
                <a:latin typeface="Times New Roman"/>
                <a:ea typeface="Calibri"/>
                <a:cs typeface="Times New Roman"/>
              </a:rPr>
              <a:t>Блума</a:t>
            </a:r>
            <a:r>
              <a:rPr lang="ru-RU" sz="2400" b="1" dirty="0">
                <a:effectLst/>
                <a:latin typeface="Times New Roman"/>
                <a:ea typeface="Calibri"/>
                <a:cs typeface="Times New Roman"/>
              </a:rPr>
              <a:t>».</a:t>
            </a:r>
            <a:endParaRPr lang="ru-RU" sz="2000" dirty="0">
              <a:effectLst/>
              <a:latin typeface="Calibri"/>
              <a:ea typeface="Calibri"/>
              <a:cs typeface="Times New Roman"/>
            </a:endParaRPr>
          </a:p>
          <a:p>
            <a:pPr marL="0" indent="0" algn="just">
              <a:lnSpc>
                <a:spcPct val="115000"/>
              </a:lnSpc>
              <a:spcAft>
                <a:spcPts val="0"/>
              </a:spcAft>
              <a:buNone/>
            </a:pPr>
            <a:r>
              <a:rPr lang="ru-RU" sz="2250" b="1" dirty="0">
                <a:effectLst/>
                <a:latin typeface="Times New Roman"/>
                <a:ea typeface="Calibri"/>
                <a:cs typeface="Times New Roman"/>
              </a:rPr>
              <a:t>1.</a:t>
            </a:r>
            <a:r>
              <a:rPr lang="ru-RU" sz="2250" dirty="0">
                <a:effectLst/>
                <a:latin typeface="Times New Roman"/>
                <a:ea typeface="Calibri"/>
                <a:cs typeface="Times New Roman"/>
              </a:rPr>
              <a:t> Понадобится обычный бумажный куб, на гранях которого написано:</a:t>
            </a:r>
            <a:endParaRPr lang="ru-RU" sz="2250" dirty="0">
              <a:effectLst/>
              <a:latin typeface="Calibri"/>
              <a:ea typeface="Calibri"/>
              <a:cs typeface="Times New Roman"/>
            </a:endParaRPr>
          </a:p>
          <a:p>
            <a:pPr lvl="0" algn="just">
              <a:spcAft>
                <a:spcPts val="0"/>
              </a:spcAft>
              <a:buSzPts val="1000"/>
              <a:buFont typeface="Wingdings" panose="05000000000000000000" pitchFamily="2" charset="2"/>
              <a:buChar char="Ø"/>
              <a:tabLst>
                <a:tab pos="457200" algn="l"/>
              </a:tabLst>
            </a:pPr>
            <a:r>
              <a:rPr lang="ru-RU" sz="2250" b="1" dirty="0">
                <a:effectLst/>
                <a:latin typeface="Times New Roman"/>
                <a:ea typeface="Calibri"/>
                <a:cs typeface="Times New Roman"/>
              </a:rPr>
              <a:t>Назови.</a:t>
            </a:r>
            <a:endParaRPr lang="ru-RU" sz="2250" b="1" dirty="0">
              <a:effectLst/>
              <a:latin typeface="Calibri"/>
              <a:ea typeface="Calibri"/>
              <a:cs typeface="Times New Roman"/>
            </a:endParaRPr>
          </a:p>
          <a:p>
            <a:pPr lvl="0" algn="just">
              <a:spcAft>
                <a:spcPts val="0"/>
              </a:spcAft>
              <a:buSzPts val="1000"/>
              <a:buFont typeface="Wingdings" panose="05000000000000000000" pitchFamily="2" charset="2"/>
              <a:buChar char="Ø"/>
              <a:tabLst>
                <a:tab pos="457200" algn="l"/>
              </a:tabLst>
            </a:pPr>
            <a:r>
              <a:rPr lang="ru-RU" sz="2250" b="1" dirty="0">
                <a:effectLst/>
                <a:latin typeface="Times New Roman"/>
                <a:ea typeface="Calibri"/>
                <a:cs typeface="Times New Roman"/>
              </a:rPr>
              <a:t>Почему.</a:t>
            </a:r>
            <a:endParaRPr lang="ru-RU" sz="2250" b="1" dirty="0">
              <a:effectLst/>
              <a:latin typeface="Calibri"/>
              <a:ea typeface="Calibri"/>
              <a:cs typeface="Times New Roman"/>
            </a:endParaRPr>
          </a:p>
          <a:p>
            <a:pPr lvl="0" algn="just">
              <a:spcAft>
                <a:spcPts val="0"/>
              </a:spcAft>
              <a:buSzPts val="1000"/>
              <a:buFont typeface="Wingdings" panose="05000000000000000000" pitchFamily="2" charset="2"/>
              <a:buChar char="Ø"/>
              <a:tabLst>
                <a:tab pos="457200" algn="l"/>
              </a:tabLst>
            </a:pPr>
            <a:r>
              <a:rPr lang="ru-RU" sz="2250" b="1" dirty="0">
                <a:effectLst/>
                <a:latin typeface="Times New Roman"/>
                <a:ea typeface="Calibri"/>
                <a:cs typeface="Times New Roman"/>
              </a:rPr>
              <a:t>Объясни.</a:t>
            </a:r>
            <a:endParaRPr lang="ru-RU" sz="2250" b="1" dirty="0">
              <a:effectLst/>
              <a:latin typeface="Calibri"/>
              <a:ea typeface="Calibri"/>
              <a:cs typeface="Times New Roman"/>
            </a:endParaRPr>
          </a:p>
          <a:p>
            <a:pPr lvl="0" algn="just">
              <a:spcAft>
                <a:spcPts val="0"/>
              </a:spcAft>
              <a:buSzPts val="1000"/>
              <a:buFont typeface="Wingdings" panose="05000000000000000000" pitchFamily="2" charset="2"/>
              <a:buChar char="Ø"/>
              <a:tabLst>
                <a:tab pos="457200" algn="l"/>
              </a:tabLst>
            </a:pPr>
            <a:r>
              <a:rPr lang="ru-RU" sz="2250" b="1" dirty="0">
                <a:effectLst/>
                <a:latin typeface="Times New Roman"/>
                <a:ea typeface="Calibri"/>
                <a:cs typeface="Times New Roman"/>
              </a:rPr>
              <a:t>Предложи.</a:t>
            </a:r>
            <a:endParaRPr lang="ru-RU" sz="2250" b="1" dirty="0">
              <a:effectLst/>
              <a:latin typeface="Calibri"/>
              <a:ea typeface="Calibri"/>
              <a:cs typeface="Times New Roman"/>
            </a:endParaRPr>
          </a:p>
          <a:p>
            <a:pPr lvl="0" algn="just">
              <a:spcAft>
                <a:spcPts val="0"/>
              </a:spcAft>
              <a:buSzPts val="1000"/>
              <a:buFont typeface="Wingdings" panose="05000000000000000000" pitchFamily="2" charset="2"/>
              <a:buChar char="Ø"/>
              <a:tabLst>
                <a:tab pos="457200" algn="l"/>
              </a:tabLst>
            </a:pPr>
            <a:r>
              <a:rPr lang="ru-RU" sz="2250" b="1" dirty="0">
                <a:effectLst/>
                <a:latin typeface="Times New Roman"/>
                <a:ea typeface="Calibri"/>
                <a:cs typeface="Times New Roman"/>
              </a:rPr>
              <a:t>Придумай.</a:t>
            </a:r>
            <a:endParaRPr lang="ru-RU" sz="2250" b="1" dirty="0">
              <a:effectLst/>
              <a:latin typeface="Calibri"/>
              <a:ea typeface="Calibri"/>
              <a:cs typeface="Times New Roman"/>
            </a:endParaRPr>
          </a:p>
          <a:p>
            <a:pPr lvl="0" algn="just">
              <a:spcAft>
                <a:spcPts val="0"/>
              </a:spcAft>
              <a:buSzPts val="1000"/>
              <a:buFont typeface="Wingdings" panose="05000000000000000000" pitchFamily="2" charset="2"/>
              <a:buChar char="Ø"/>
              <a:tabLst>
                <a:tab pos="457200" algn="l"/>
              </a:tabLst>
            </a:pPr>
            <a:r>
              <a:rPr lang="ru-RU" sz="2250" b="1" dirty="0">
                <a:effectLst/>
                <a:latin typeface="Times New Roman"/>
                <a:ea typeface="Calibri"/>
                <a:cs typeface="Times New Roman"/>
              </a:rPr>
              <a:t>Поделись.</a:t>
            </a:r>
            <a:endParaRPr lang="ru-RU" sz="2250" b="1" dirty="0">
              <a:effectLst/>
              <a:latin typeface="Calibri"/>
              <a:ea typeface="Calibri"/>
              <a:cs typeface="Times New Roman"/>
            </a:endParaRPr>
          </a:p>
          <a:p>
            <a:pPr marL="0" indent="0" algn="just">
              <a:lnSpc>
                <a:spcPct val="115000"/>
              </a:lnSpc>
              <a:spcAft>
                <a:spcPts val="0"/>
              </a:spcAft>
              <a:buNone/>
            </a:pPr>
            <a:r>
              <a:rPr lang="ru-RU" sz="2250" b="1" dirty="0">
                <a:effectLst/>
                <a:latin typeface="Times New Roman"/>
                <a:ea typeface="Calibri"/>
                <a:cs typeface="Times New Roman"/>
              </a:rPr>
              <a:t>2. </a:t>
            </a:r>
            <a:r>
              <a:rPr lang="ru-RU" sz="2250" dirty="0">
                <a:effectLst/>
                <a:latin typeface="Times New Roman"/>
                <a:ea typeface="Calibri"/>
                <a:cs typeface="Times New Roman"/>
              </a:rPr>
              <a:t>Формулируется тема НОД. То есть тема должна обозначить круг вопросов, на которые придётся отвечать.</a:t>
            </a:r>
            <a:endParaRPr lang="ru-RU" sz="2250" dirty="0">
              <a:effectLst/>
              <a:latin typeface="Calibri"/>
              <a:ea typeface="Calibri"/>
              <a:cs typeface="Times New Roman"/>
            </a:endParaRPr>
          </a:p>
          <a:p>
            <a:pPr marL="0" indent="0" algn="just">
              <a:lnSpc>
                <a:spcPct val="115000"/>
              </a:lnSpc>
              <a:spcAft>
                <a:spcPts val="0"/>
              </a:spcAft>
              <a:buNone/>
            </a:pPr>
            <a:r>
              <a:rPr lang="ru-RU" sz="2250" b="1" dirty="0">
                <a:effectLst/>
                <a:latin typeface="Times New Roman"/>
                <a:ea typeface="Calibri"/>
                <a:cs typeface="Times New Roman"/>
              </a:rPr>
              <a:t>3. </a:t>
            </a:r>
            <a:r>
              <a:rPr lang="ru-RU" sz="2250" dirty="0">
                <a:effectLst/>
                <a:latin typeface="Times New Roman"/>
                <a:ea typeface="Calibri"/>
                <a:cs typeface="Times New Roman"/>
              </a:rPr>
              <a:t>«Кубик </a:t>
            </a:r>
            <a:r>
              <a:rPr lang="ru-RU" sz="2250" dirty="0" err="1">
                <a:effectLst/>
                <a:latin typeface="Times New Roman"/>
                <a:ea typeface="Calibri"/>
                <a:cs typeface="Times New Roman"/>
              </a:rPr>
              <a:t>Блума</a:t>
            </a:r>
            <a:r>
              <a:rPr lang="ru-RU" sz="2250" dirty="0">
                <a:effectLst/>
                <a:latin typeface="Times New Roman"/>
                <a:ea typeface="Calibri"/>
                <a:cs typeface="Times New Roman"/>
              </a:rPr>
              <a:t>» уникален тем, что позволяет формулировать вопросы самого разного характера. Воспитатель или один из детей бросает кубик. Выпавшая грань укажет: какого типа вопрос следует задать. Удобнее ориентироваться по слову на грани кубика — с него и должен начинаться вопрос.</a:t>
            </a:r>
            <a:endParaRPr lang="ru-RU" sz="2250" dirty="0">
              <a:effectLst/>
              <a:latin typeface="Calibri"/>
              <a:ea typeface="Calibri"/>
              <a:cs typeface="Times New Roman"/>
            </a:endParaRP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5" name="Рисунок 4" descr="https://pedsovet.su/_pu/60/80682302.jpg"/>
          <p:cNvPicPr/>
          <p:nvPr/>
        </p:nvPicPr>
        <p:blipFill>
          <a:blip r:embed="rId2">
            <a:extLst>
              <a:ext uri="{28A0092B-C50C-407E-A947-70E740481C1C}">
                <a14:useLocalDpi xmlns:a14="http://schemas.microsoft.com/office/drawing/2010/main"/>
              </a:ext>
            </a:extLst>
          </a:blip>
          <a:srcRect/>
          <a:stretch>
            <a:fillRect/>
          </a:stretch>
        </p:blipFill>
        <p:spPr bwMode="auto">
          <a:xfrm>
            <a:off x="2987824" y="1124744"/>
            <a:ext cx="4392488" cy="2808312"/>
          </a:xfrm>
          <a:prstGeom prst="rect">
            <a:avLst/>
          </a:prstGeom>
          <a:ln>
            <a:noFill/>
          </a:ln>
          <a:effectLst>
            <a:softEdge rad="112500"/>
          </a:effectLst>
        </p:spPr>
      </p:pic>
    </p:spTree>
    <p:extLst>
      <p:ext uri="{BB962C8B-B14F-4D97-AF65-F5344CB8AC3E}">
        <p14:creationId xmlns:p14="http://schemas.microsoft.com/office/powerpoint/2010/main" val="3553488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8640"/>
            <a:ext cx="8784976" cy="6480720"/>
          </a:xfrm>
        </p:spPr>
        <p:txBody>
          <a:bodyPr/>
          <a:lstStyle/>
          <a:p>
            <a:pPr marL="0" lvl="0" indent="0" algn="just">
              <a:lnSpc>
                <a:spcPct val="115000"/>
              </a:lnSpc>
              <a:spcAft>
                <a:spcPts val="0"/>
              </a:spcAft>
              <a:buNone/>
            </a:pPr>
            <a:r>
              <a:rPr lang="ru-RU" sz="2000" b="1" dirty="0">
                <a:solidFill>
                  <a:srgbClr val="000000"/>
                </a:solidFill>
                <a:latin typeface="Times New Roman"/>
                <a:ea typeface="Calibri"/>
                <a:cs typeface="Times New Roman"/>
              </a:rPr>
              <a:t>	Грань «Назови</a:t>
            </a:r>
            <a:r>
              <a:rPr lang="ru-RU" sz="2000" dirty="0">
                <a:solidFill>
                  <a:srgbClr val="000000"/>
                </a:solidFill>
                <a:latin typeface="Times New Roman"/>
                <a:ea typeface="Calibri"/>
                <a:cs typeface="Times New Roman"/>
              </a:rPr>
              <a:t>» -  Предполагает воспроизведение знаний. Это самые простые вопросы. Ребёнку  предлагается просто назвать предмет, явление, термин и т.д. </a:t>
            </a:r>
          </a:p>
          <a:p>
            <a:pPr marL="0" lvl="0" indent="0" algn="just">
              <a:lnSpc>
                <a:spcPct val="115000"/>
              </a:lnSpc>
              <a:spcAft>
                <a:spcPts val="0"/>
              </a:spcAft>
              <a:buNone/>
            </a:pPr>
            <a:r>
              <a:rPr lang="ru-RU" sz="2000" b="1" dirty="0">
                <a:solidFill>
                  <a:srgbClr val="000000"/>
                </a:solidFill>
                <a:latin typeface="Times New Roman"/>
                <a:ea typeface="Calibri"/>
                <a:cs typeface="Times New Roman"/>
              </a:rPr>
              <a:t>Например, </a:t>
            </a:r>
            <a:r>
              <a:rPr lang="ru-RU" sz="2000" dirty="0">
                <a:solidFill>
                  <a:srgbClr val="000000"/>
                </a:solidFill>
                <a:latin typeface="Times New Roman"/>
                <a:ea typeface="Calibri"/>
                <a:cs typeface="Times New Roman"/>
              </a:rPr>
              <a:t>«Назови три весенних месяца. Какие весенние праздники ты знаешь?». Данный блок можно разнообразить вариативными заданиями, которые помогают проверить самые общие знания по теме.</a:t>
            </a:r>
            <a:endParaRPr lang="ru-RU" sz="1800" dirty="0">
              <a:solidFill>
                <a:srgbClr val="000000"/>
              </a:solidFill>
              <a:latin typeface="Calibri"/>
              <a:ea typeface="Calibri"/>
              <a:cs typeface="Times New Roman"/>
            </a:endParaRPr>
          </a:p>
          <a:p>
            <a:pPr marL="0" lvl="0" indent="0" algn="just">
              <a:lnSpc>
                <a:spcPct val="115000"/>
              </a:lnSpc>
              <a:spcAft>
                <a:spcPts val="0"/>
              </a:spcAft>
              <a:buNone/>
            </a:pPr>
            <a:r>
              <a:rPr lang="ru-RU" sz="2000" b="1" dirty="0">
                <a:solidFill>
                  <a:srgbClr val="000000"/>
                </a:solidFill>
                <a:latin typeface="Times New Roman"/>
                <a:ea typeface="Calibri"/>
                <a:cs typeface="Times New Roman"/>
              </a:rPr>
              <a:t>	Грань «Почему</a:t>
            </a:r>
            <a:r>
              <a:rPr lang="ru-RU" sz="2000" dirty="0">
                <a:solidFill>
                  <a:srgbClr val="000000"/>
                </a:solidFill>
                <a:latin typeface="Times New Roman"/>
                <a:ea typeface="Calibri"/>
                <a:cs typeface="Times New Roman"/>
              </a:rPr>
              <a:t>» -  Это блок вопросов позволяет сформулировать причинно-следственные связи, то есть описать процессы, которые происходят с указанным предметом, явлением.  </a:t>
            </a:r>
            <a:endParaRPr lang="ru-RU" sz="1800" dirty="0">
              <a:solidFill>
                <a:srgbClr val="000000"/>
              </a:solidFill>
              <a:latin typeface="Calibri"/>
              <a:ea typeface="Calibri"/>
              <a:cs typeface="Times New Roman"/>
            </a:endParaRPr>
          </a:p>
          <a:p>
            <a:pPr marL="0" lvl="0" indent="0" algn="just">
              <a:lnSpc>
                <a:spcPct val="115000"/>
              </a:lnSpc>
              <a:spcAft>
                <a:spcPts val="0"/>
              </a:spcAft>
              <a:buNone/>
            </a:pPr>
            <a:r>
              <a:rPr lang="ru-RU" sz="2000" b="1" dirty="0">
                <a:solidFill>
                  <a:srgbClr val="000000"/>
                </a:solidFill>
                <a:latin typeface="Times New Roman"/>
                <a:ea typeface="Calibri"/>
                <a:cs typeface="Times New Roman"/>
              </a:rPr>
              <a:t>Например: </a:t>
            </a:r>
            <a:r>
              <a:rPr lang="ru-RU" sz="2000" dirty="0">
                <a:solidFill>
                  <a:srgbClr val="000000"/>
                </a:solidFill>
                <a:latin typeface="Times New Roman"/>
                <a:ea typeface="Calibri"/>
                <a:cs typeface="Times New Roman"/>
              </a:rPr>
              <a:t>Почему весной возвращаются перелётные птицы? Какая перелётная птица возвращается первой? </a:t>
            </a:r>
            <a:endParaRPr lang="ru-RU" sz="1800" dirty="0">
              <a:solidFill>
                <a:srgbClr val="000000"/>
              </a:solidFill>
              <a:latin typeface="Calibri"/>
              <a:ea typeface="Calibri"/>
              <a:cs typeface="Times New Roman"/>
            </a:endParaRPr>
          </a:p>
          <a:p>
            <a:pPr marL="0" lvl="0" indent="0" algn="just">
              <a:lnSpc>
                <a:spcPct val="115000"/>
              </a:lnSpc>
              <a:spcAft>
                <a:spcPts val="0"/>
              </a:spcAft>
              <a:buNone/>
            </a:pPr>
            <a:r>
              <a:rPr lang="ru-RU" sz="1800" b="1" dirty="0">
                <a:solidFill>
                  <a:srgbClr val="000000"/>
                </a:solidFill>
                <a:latin typeface="Calibri"/>
                <a:ea typeface="Calibri"/>
                <a:cs typeface="Times New Roman"/>
              </a:rPr>
              <a:t>	</a:t>
            </a:r>
            <a:r>
              <a:rPr lang="ru-RU" sz="2000" b="1" dirty="0">
                <a:solidFill>
                  <a:srgbClr val="000000"/>
                </a:solidFill>
                <a:latin typeface="Times New Roman"/>
                <a:ea typeface="Calibri"/>
                <a:cs typeface="Times New Roman"/>
              </a:rPr>
              <a:t> Грань « Объясни</a:t>
            </a:r>
            <a:r>
              <a:rPr lang="ru-RU" sz="2000" dirty="0">
                <a:solidFill>
                  <a:srgbClr val="000000"/>
                </a:solidFill>
                <a:latin typeface="Times New Roman"/>
                <a:ea typeface="Calibri"/>
                <a:cs typeface="Times New Roman"/>
              </a:rPr>
              <a:t>» -  Это вопросы уточняющие. Они помогают увидеть проблему в разных аспектах и сфокусировать внимание на всех сторонах заданной проблемы.</a:t>
            </a:r>
            <a:endParaRPr lang="ru-RU" sz="1800" dirty="0">
              <a:solidFill>
                <a:srgbClr val="000000"/>
              </a:solidFill>
              <a:latin typeface="Calibri"/>
              <a:ea typeface="Calibri"/>
              <a:cs typeface="Times New Roman"/>
            </a:endParaRPr>
          </a:p>
          <a:p>
            <a:pPr marL="0" lvl="0" indent="0" algn="just">
              <a:lnSpc>
                <a:spcPct val="115000"/>
              </a:lnSpc>
              <a:spcAft>
                <a:spcPts val="0"/>
              </a:spcAft>
              <a:buNone/>
            </a:pPr>
            <a:r>
              <a:rPr lang="ru-RU" sz="2000" dirty="0">
                <a:solidFill>
                  <a:srgbClr val="000000"/>
                </a:solidFill>
                <a:latin typeface="Times New Roman"/>
                <a:ea typeface="Calibri"/>
                <a:cs typeface="Times New Roman"/>
              </a:rPr>
              <a:t>Дополнительные фразы, которые помогут сформулировать вопросы этого блока:</a:t>
            </a:r>
            <a:r>
              <a:rPr lang="ru-RU" sz="1800" dirty="0">
                <a:solidFill>
                  <a:srgbClr val="000000"/>
                </a:solidFill>
                <a:latin typeface="Calibri"/>
                <a:ea typeface="Calibri"/>
                <a:cs typeface="Times New Roman"/>
              </a:rPr>
              <a:t>  </a:t>
            </a:r>
            <a:r>
              <a:rPr lang="ru-RU" sz="2000" dirty="0">
                <a:solidFill>
                  <a:srgbClr val="000000"/>
                </a:solidFill>
                <a:latin typeface="Times New Roman"/>
                <a:ea typeface="Calibri"/>
                <a:cs typeface="Times New Roman"/>
              </a:rPr>
              <a:t>- Как ты думаешь, какие изменения в природе происходят весной? Как встречают весну звери?</a:t>
            </a:r>
            <a:endParaRPr lang="ru-RU" sz="1800" dirty="0">
              <a:solidFill>
                <a:srgbClr val="000000"/>
              </a:solidFill>
              <a:latin typeface="Calibri"/>
              <a:ea typeface="Calibri"/>
              <a:cs typeface="Times New Roman"/>
            </a:endParaRPr>
          </a:p>
          <a:p>
            <a:pPr marL="0" indent="0">
              <a:buNone/>
            </a:pPr>
            <a:endParaRPr lang="ru-RU" dirty="0"/>
          </a:p>
        </p:txBody>
      </p:sp>
    </p:spTree>
    <p:extLst>
      <p:ext uri="{BB962C8B-B14F-4D97-AF65-F5344CB8AC3E}">
        <p14:creationId xmlns:p14="http://schemas.microsoft.com/office/powerpoint/2010/main" val="1497548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16632"/>
            <a:ext cx="8712968" cy="6480720"/>
          </a:xfrm>
        </p:spPr>
        <p:txBody>
          <a:bodyPr/>
          <a:lstStyle/>
          <a:p>
            <a:pPr marL="0" indent="0" algn="just">
              <a:lnSpc>
                <a:spcPct val="115000"/>
              </a:lnSpc>
              <a:spcAft>
                <a:spcPts val="0"/>
              </a:spcAft>
              <a:buNone/>
            </a:pPr>
            <a:r>
              <a:rPr lang="ru-RU" sz="2000" b="1" dirty="0">
                <a:effectLst/>
                <a:latin typeface="Times New Roman"/>
                <a:ea typeface="Calibri"/>
                <a:cs typeface="Times New Roman"/>
              </a:rPr>
              <a:t>	</a:t>
            </a:r>
            <a:r>
              <a:rPr lang="ru-RU" sz="2000" b="1" dirty="0">
                <a:solidFill>
                  <a:srgbClr val="000000"/>
                </a:solidFill>
                <a:latin typeface="Times New Roman"/>
                <a:ea typeface="Calibri"/>
                <a:cs typeface="Times New Roman"/>
              </a:rPr>
              <a:t> Грань «</a:t>
            </a:r>
            <a:r>
              <a:rPr lang="ru-RU" sz="2000" b="1" dirty="0">
                <a:effectLst/>
                <a:latin typeface="Times New Roman"/>
                <a:ea typeface="Calibri"/>
                <a:cs typeface="Times New Roman"/>
              </a:rPr>
              <a:t>Предложи</a:t>
            </a:r>
            <a:r>
              <a:rPr lang="ru-RU" sz="2000" dirty="0">
                <a:latin typeface="Times New Roman"/>
                <a:ea typeface="Calibri"/>
                <a:cs typeface="Times New Roman"/>
              </a:rPr>
              <a:t>» - </a:t>
            </a:r>
            <a:r>
              <a:rPr lang="ru-RU" sz="2000" dirty="0">
                <a:effectLst/>
                <a:latin typeface="Times New Roman"/>
                <a:ea typeface="Calibri"/>
                <a:cs typeface="Times New Roman"/>
              </a:rPr>
              <a:t> Ребёнок должен предложить свою задачу, которая позволяет применить то или иное правило. Либо предложить свое видение проблемы, свои идеи. То есть, ребёнок должен объяснить, как использовать то или иное знание на практике, для решения конкретных ситуаций.</a:t>
            </a:r>
            <a:endParaRPr lang="ru-RU" sz="1800" dirty="0">
              <a:effectLst/>
              <a:latin typeface="Calibri"/>
              <a:ea typeface="Calibri"/>
              <a:cs typeface="Times New Roman"/>
            </a:endParaRPr>
          </a:p>
          <a:p>
            <a:pPr marL="0" indent="0" algn="just">
              <a:lnSpc>
                <a:spcPct val="115000"/>
              </a:lnSpc>
              <a:spcAft>
                <a:spcPts val="0"/>
              </a:spcAft>
              <a:buNone/>
            </a:pPr>
            <a:r>
              <a:rPr lang="ru-RU" sz="2000" b="1" dirty="0">
                <a:effectLst/>
                <a:latin typeface="Times New Roman"/>
                <a:ea typeface="Calibri"/>
                <a:cs typeface="Times New Roman"/>
              </a:rPr>
              <a:t>Например: </a:t>
            </a:r>
            <a:r>
              <a:rPr lang="ru-RU" sz="2000" dirty="0">
                <a:effectLst/>
                <a:latin typeface="Times New Roman"/>
                <a:ea typeface="Calibri"/>
                <a:cs typeface="Times New Roman"/>
              </a:rPr>
              <a:t>Предложи игры, в которые можно поиграть в весенний день</a:t>
            </a:r>
            <a:endParaRPr lang="ru-RU" sz="1800" dirty="0">
              <a:effectLst/>
              <a:latin typeface="Calibri"/>
              <a:ea typeface="Calibri"/>
              <a:cs typeface="Times New Roman"/>
            </a:endParaRPr>
          </a:p>
          <a:p>
            <a:pPr marL="0" indent="0" algn="just">
              <a:lnSpc>
                <a:spcPct val="115000"/>
              </a:lnSpc>
              <a:spcAft>
                <a:spcPts val="0"/>
              </a:spcAft>
              <a:buNone/>
            </a:pPr>
            <a:r>
              <a:rPr lang="ru-RU" sz="2000" b="1" dirty="0">
                <a:effectLst/>
                <a:latin typeface="Times New Roman"/>
                <a:ea typeface="Calibri"/>
                <a:cs typeface="Times New Roman"/>
              </a:rPr>
              <a:t>	</a:t>
            </a:r>
            <a:r>
              <a:rPr lang="ru-RU" sz="2000" b="1" dirty="0">
                <a:solidFill>
                  <a:srgbClr val="000000"/>
                </a:solidFill>
                <a:latin typeface="Times New Roman"/>
                <a:ea typeface="Calibri"/>
                <a:cs typeface="Times New Roman"/>
              </a:rPr>
              <a:t> Грань «</a:t>
            </a:r>
            <a:r>
              <a:rPr lang="ru-RU" sz="2000" b="1" dirty="0">
                <a:effectLst/>
                <a:latin typeface="Times New Roman"/>
                <a:ea typeface="Calibri"/>
                <a:cs typeface="Times New Roman"/>
              </a:rPr>
              <a:t>Придумай»</a:t>
            </a:r>
            <a:r>
              <a:rPr lang="ru-RU" sz="2000" dirty="0">
                <a:effectLst/>
                <a:latin typeface="Times New Roman"/>
                <a:ea typeface="Calibri"/>
                <a:cs typeface="Times New Roman"/>
              </a:rPr>
              <a:t> — это вопросы творческие, которые содержат в себе элемент предположения, вымысла.</a:t>
            </a:r>
            <a:endParaRPr lang="ru-RU" sz="1800" dirty="0">
              <a:effectLst/>
              <a:latin typeface="Calibri"/>
              <a:ea typeface="Calibri"/>
              <a:cs typeface="Times New Roman"/>
            </a:endParaRPr>
          </a:p>
          <a:p>
            <a:pPr marL="0" indent="0" algn="just">
              <a:lnSpc>
                <a:spcPct val="115000"/>
              </a:lnSpc>
              <a:spcAft>
                <a:spcPts val="0"/>
              </a:spcAft>
              <a:buNone/>
            </a:pPr>
            <a:r>
              <a:rPr lang="ru-RU" sz="2000" b="1" dirty="0">
                <a:effectLst/>
                <a:latin typeface="Times New Roman"/>
                <a:ea typeface="Calibri"/>
                <a:cs typeface="Times New Roman"/>
              </a:rPr>
              <a:t>Например: </a:t>
            </a:r>
            <a:r>
              <a:rPr lang="ru-RU" sz="2000" dirty="0">
                <a:effectLst/>
                <a:latin typeface="Times New Roman"/>
                <a:ea typeface="Calibri"/>
                <a:cs typeface="Times New Roman"/>
              </a:rPr>
              <a:t>Придумай красивые слова о весне. Как её можно описать?</a:t>
            </a:r>
            <a:endParaRPr lang="ru-RU" sz="1800" dirty="0">
              <a:effectLst/>
              <a:latin typeface="Calibri"/>
              <a:ea typeface="Calibri"/>
              <a:cs typeface="Times New Roman"/>
            </a:endParaRPr>
          </a:p>
          <a:p>
            <a:pPr marL="0" indent="0" algn="just">
              <a:lnSpc>
                <a:spcPct val="115000"/>
              </a:lnSpc>
              <a:spcAft>
                <a:spcPts val="0"/>
              </a:spcAft>
              <a:buNone/>
            </a:pPr>
            <a:r>
              <a:rPr lang="ru-RU" sz="2000" b="1" dirty="0">
                <a:effectLst/>
                <a:latin typeface="Times New Roman"/>
                <a:ea typeface="Calibri"/>
                <a:cs typeface="Times New Roman"/>
              </a:rPr>
              <a:t>	</a:t>
            </a:r>
            <a:r>
              <a:rPr lang="ru-RU" sz="2000" b="1" dirty="0">
                <a:solidFill>
                  <a:srgbClr val="000000"/>
                </a:solidFill>
                <a:latin typeface="Times New Roman"/>
                <a:ea typeface="Calibri"/>
                <a:cs typeface="Times New Roman"/>
              </a:rPr>
              <a:t> Грань «</a:t>
            </a:r>
            <a:r>
              <a:rPr lang="ru-RU" sz="2000" b="1" dirty="0">
                <a:effectLst/>
                <a:latin typeface="Times New Roman"/>
                <a:ea typeface="Calibri"/>
                <a:cs typeface="Times New Roman"/>
              </a:rPr>
              <a:t>Поделись»</a:t>
            </a:r>
            <a:r>
              <a:rPr lang="ru-RU" sz="2000" dirty="0">
                <a:effectLst/>
                <a:latin typeface="Times New Roman"/>
                <a:ea typeface="Calibri"/>
                <a:cs typeface="Times New Roman"/>
              </a:rPr>
              <a:t> — вопросы этого блока предназначены для активации мыслительной деятельности детей, учат их анализировать, выделять факты и следствия, оценивать значимость полученных сведений, акцентировать внимание на их оценке.</a:t>
            </a:r>
            <a:r>
              <a:rPr lang="ru-RU" sz="1800" dirty="0">
                <a:latin typeface="Calibri"/>
                <a:ea typeface="Calibri"/>
                <a:cs typeface="Times New Roman"/>
              </a:rPr>
              <a:t> </a:t>
            </a:r>
            <a:r>
              <a:rPr lang="ru-RU" sz="2000" dirty="0">
                <a:effectLst/>
                <a:latin typeface="Times New Roman"/>
                <a:ea typeface="Calibri"/>
                <a:cs typeface="Times New Roman"/>
              </a:rPr>
              <a:t>Вопросам этого блока желательно добавлять эмоциональную окраску. То есть, сконцентрировать внимание на ощущениях и чувствах ребёнка, его эмоциях, которые вызваны названной темой.</a:t>
            </a:r>
            <a:endParaRPr lang="ru-RU" sz="1800" dirty="0">
              <a:effectLst/>
              <a:latin typeface="Calibri"/>
              <a:ea typeface="Calibri"/>
              <a:cs typeface="Times New Roman"/>
            </a:endParaRPr>
          </a:p>
          <a:p>
            <a:pPr marL="0" indent="0" algn="just">
              <a:lnSpc>
                <a:spcPct val="115000"/>
              </a:lnSpc>
              <a:spcAft>
                <a:spcPts val="0"/>
              </a:spcAft>
              <a:buNone/>
            </a:pPr>
            <a:r>
              <a:rPr lang="ru-RU" sz="2000" b="1" dirty="0">
                <a:effectLst/>
                <a:latin typeface="Times New Roman"/>
                <a:ea typeface="Calibri"/>
                <a:cs typeface="Times New Roman"/>
              </a:rPr>
              <a:t>Например</a:t>
            </a:r>
            <a:r>
              <a:rPr lang="ru-RU" sz="2000" dirty="0">
                <a:effectLst/>
                <a:latin typeface="Times New Roman"/>
                <a:ea typeface="Calibri"/>
                <a:cs typeface="Times New Roman"/>
              </a:rPr>
              <a:t>, «Нравится ли тебе такое время года как весна? За что ты её любишь?</a:t>
            </a:r>
            <a:endParaRPr lang="ru-RU" sz="1800" dirty="0">
              <a:effectLst/>
              <a:latin typeface="Calibri"/>
              <a:ea typeface="Calibri"/>
              <a:cs typeface="Times New Roman"/>
            </a:endParaRPr>
          </a:p>
          <a:p>
            <a:pPr marL="0" indent="0">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6428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0"/>
            <a:ext cx="8568952" cy="6525344"/>
          </a:xfrm>
        </p:spPr>
        <p:txBody>
          <a:bodyPr/>
          <a:lstStyle/>
          <a:p>
            <a:pPr marL="0" indent="0" algn="ctr">
              <a:lnSpc>
                <a:spcPct val="115000"/>
              </a:lnSpc>
              <a:spcAft>
                <a:spcPts val="0"/>
              </a:spcAft>
              <a:buNone/>
            </a:pPr>
            <a:r>
              <a:rPr lang="ru-RU" sz="2800" b="1" dirty="0">
                <a:effectLst/>
                <a:latin typeface="Times New Roman"/>
                <a:ea typeface="Calibri"/>
                <a:cs typeface="Times New Roman"/>
              </a:rPr>
              <a:t>Применение</a:t>
            </a:r>
            <a:endParaRPr lang="ru-RU" sz="2400" dirty="0">
              <a:latin typeface="Calibri"/>
              <a:ea typeface="Calibri"/>
              <a:cs typeface="Times New Roman"/>
            </a:endParaRPr>
          </a:p>
          <a:p>
            <a:pPr marL="0" indent="0">
              <a:lnSpc>
                <a:spcPct val="115000"/>
              </a:lnSpc>
              <a:spcAft>
                <a:spcPts val="0"/>
              </a:spcAft>
              <a:buNone/>
            </a:pPr>
            <a:r>
              <a:rPr lang="ru-RU" sz="2400" dirty="0">
                <a:effectLst/>
                <a:latin typeface="Times New Roman"/>
                <a:ea typeface="Calibri"/>
                <a:cs typeface="Times New Roman"/>
              </a:rPr>
              <a:t>	«Кубик </a:t>
            </a:r>
            <a:r>
              <a:rPr lang="ru-RU" sz="2400" dirty="0" err="1">
                <a:effectLst/>
                <a:latin typeface="Times New Roman"/>
                <a:ea typeface="Calibri"/>
                <a:cs typeface="Times New Roman"/>
              </a:rPr>
              <a:t>Блума</a:t>
            </a:r>
            <a:r>
              <a:rPr lang="ru-RU" sz="2400" dirty="0">
                <a:effectLst/>
                <a:latin typeface="Times New Roman"/>
                <a:ea typeface="Calibri"/>
                <a:cs typeface="Times New Roman"/>
              </a:rPr>
              <a:t>» можно использовать во всех группах и по всем  образовательным областям. </a:t>
            </a:r>
            <a:endParaRPr lang="ru-RU" sz="2000" dirty="0">
              <a:effectLst/>
              <a:latin typeface="Calibri"/>
              <a:ea typeface="Calibri"/>
              <a:cs typeface="Times New Roman"/>
            </a:endParaRPr>
          </a:p>
          <a:p>
            <a:pPr marL="0" indent="0" algn="just">
              <a:lnSpc>
                <a:spcPct val="115000"/>
              </a:lnSpc>
              <a:spcAft>
                <a:spcPts val="0"/>
              </a:spcAft>
              <a:buNone/>
            </a:pPr>
            <a:r>
              <a:rPr lang="ru-RU" sz="2400" b="1" dirty="0">
                <a:effectLst/>
                <a:latin typeface="Times New Roman"/>
                <a:ea typeface="Calibri"/>
                <a:cs typeface="Times New Roman"/>
              </a:rPr>
              <a:t>Наиболее удобно применять этот приём на обобщающих занятиях, когда у детей  уже есть представление о сути темы.</a:t>
            </a:r>
            <a:endParaRPr lang="ru-RU" sz="2000" dirty="0">
              <a:effectLst/>
              <a:latin typeface="Calibri"/>
              <a:ea typeface="Calibri"/>
              <a:cs typeface="Times New Roman"/>
            </a:endParaRPr>
          </a:p>
          <a:p>
            <a:pPr marL="0" indent="0" algn="just">
              <a:lnSpc>
                <a:spcPct val="115000"/>
              </a:lnSpc>
              <a:spcAft>
                <a:spcPts val="0"/>
              </a:spcAft>
              <a:buNone/>
            </a:pPr>
            <a:r>
              <a:rPr lang="ru-RU" sz="2400" dirty="0">
                <a:effectLst/>
                <a:latin typeface="Times New Roman"/>
                <a:ea typeface="Calibri"/>
                <a:cs typeface="Times New Roman"/>
              </a:rPr>
              <a:t>	Что касается использования на более раннем этапе изучения блока материала, то в этом случае работу с кубиком можно сделать групповой, то есть ответы на вопросы  нужно будет формулировать вместе.</a:t>
            </a:r>
            <a:endParaRPr lang="ru-RU" sz="2000" dirty="0">
              <a:effectLst/>
              <a:latin typeface="Calibri"/>
              <a:ea typeface="Calibri"/>
              <a:cs typeface="Times New Roman"/>
            </a:endParaRPr>
          </a:p>
          <a:p>
            <a:pPr marL="0" indent="0" algn="just">
              <a:lnSpc>
                <a:spcPct val="115000"/>
              </a:lnSpc>
              <a:spcAft>
                <a:spcPts val="0"/>
              </a:spcAft>
              <a:buNone/>
            </a:pPr>
            <a:r>
              <a:rPr lang="ru-RU" sz="2400" dirty="0">
                <a:effectLst/>
                <a:latin typeface="Times New Roman"/>
                <a:ea typeface="Calibri"/>
                <a:cs typeface="Times New Roman"/>
              </a:rPr>
              <a:t>	Этот упрощённый способ помогает не только «собрать в кучку» все знания детей, но и развить в ребятах чувство коллективизма, необходимости помогать друг другу и нести ответственность за работу всех членов команды.</a:t>
            </a:r>
            <a:endParaRPr lang="ru-RU" sz="2000" dirty="0">
              <a:effectLst/>
              <a:latin typeface="Calibri"/>
              <a:ea typeface="Calibri"/>
              <a:cs typeface="Times New Roman"/>
            </a:endParaRPr>
          </a:p>
          <a:p>
            <a:pPr marL="0" indent="0">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755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260648"/>
            <a:ext cx="8784976" cy="6408712"/>
          </a:xfrm>
        </p:spPr>
        <p:txBody>
          <a:bodyPr/>
          <a:lstStyle/>
          <a:p>
            <a:pPr marL="0" indent="0" algn="just">
              <a:lnSpc>
                <a:spcPct val="115000"/>
              </a:lnSpc>
              <a:spcAft>
                <a:spcPts val="0"/>
              </a:spcAft>
              <a:buNone/>
            </a:pPr>
            <a:r>
              <a:rPr lang="ru-RU" sz="2000" dirty="0">
                <a:effectLst/>
                <a:latin typeface="Times New Roman"/>
                <a:ea typeface="Calibri"/>
                <a:cs typeface="Times New Roman"/>
              </a:rPr>
              <a:t>	</a:t>
            </a:r>
            <a:r>
              <a:rPr lang="ru-RU" sz="2400" dirty="0">
                <a:effectLst/>
                <a:latin typeface="Times New Roman"/>
                <a:ea typeface="Calibri"/>
                <a:cs typeface="Times New Roman"/>
              </a:rPr>
              <a:t>Для </a:t>
            </a:r>
            <a:r>
              <a:rPr lang="ru-RU" sz="2400" b="1" dirty="0">
                <a:effectLst/>
                <a:latin typeface="Times New Roman"/>
                <a:ea typeface="Calibri"/>
                <a:cs typeface="Times New Roman"/>
              </a:rPr>
              <a:t>детей среднего возраста </a:t>
            </a:r>
            <a:r>
              <a:rPr lang="ru-RU" sz="2400" dirty="0">
                <a:effectLst/>
                <a:latin typeface="Times New Roman"/>
                <a:ea typeface="Calibri"/>
                <a:cs typeface="Times New Roman"/>
              </a:rPr>
              <a:t> грани кубика могут быть перефразированы, но также затрагивать и познавательную, и креативную, и эмоциональную стороны личности.</a:t>
            </a:r>
            <a:endParaRPr lang="ru-RU" sz="2000" dirty="0">
              <a:effectLst/>
              <a:latin typeface="Calibri"/>
              <a:ea typeface="Calibri"/>
              <a:cs typeface="Times New Roman"/>
            </a:endParaRPr>
          </a:p>
          <a:p>
            <a:pPr marL="0" indent="0" algn="just">
              <a:lnSpc>
                <a:spcPct val="115000"/>
              </a:lnSpc>
              <a:spcAft>
                <a:spcPts val="0"/>
              </a:spcAft>
              <a:buNone/>
            </a:pPr>
            <a:r>
              <a:rPr lang="ru-RU" sz="2400" b="1" dirty="0">
                <a:effectLst/>
                <a:latin typeface="Times New Roman"/>
                <a:ea typeface="Calibri"/>
                <a:cs typeface="Times New Roman"/>
              </a:rPr>
              <a:t>Можно назвать   грани фигуры так:</a:t>
            </a:r>
            <a:endParaRPr lang="ru-RU" sz="2000" dirty="0">
              <a:effectLst/>
              <a:latin typeface="Calibri"/>
              <a:ea typeface="Calibri"/>
              <a:cs typeface="Times New Roman"/>
            </a:endParaRPr>
          </a:p>
          <a:p>
            <a:pPr algn="just">
              <a:lnSpc>
                <a:spcPct val="115000"/>
              </a:lnSpc>
              <a:spcAft>
                <a:spcPts val="0"/>
              </a:spcAft>
            </a:pPr>
            <a:r>
              <a:rPr lang="ru-RU" sz="2400" b="1" dirty="0">
                <a:effectLst/>
                <a:latin typeface="Times New Roman"/>
                <a:ea typeface="Calibri"/>
                <a:cs typeface="Times New Roman"/>
              </a:rPr>
              <a:t>Опиши</a:t>
            </a:r>
            <a:r>
              <a:rPr lang="ru-RU" sz="2400" dirty="0">
                <a:effectLst/>
                <a:latin typeface="Times New Roman"/>
                <a:ea typeface="Calibri"/>
                <a:cs typeface="Times New Roman"/>
              </a:rPr>
              <a:t> (то есть ребёнку нужно назвать форму, цвет, размер предмета или просто назвать явление);</a:t>
            </a:r>
            <a:endParaRPr lang="ru-RU" sz="2000" dirty="0">
              <a:effectLst/>
              <a:latin typeface="Calibri"/>
              <a:ea typeface="Calibri"/>
              <a:cs typeface="Times New Roman"/>
            </a:endParaRPr>
          </a:p>
          <a:p>
            <a:pPr algn="just">
              <a:lnSpc>
                <a:spcPct val="115000"/>
              </a:lnSpc>
              <a:spcAft>
                <a:spcPts val="0"/>
              </a:spcAft>
            </a:pPr>
            <a:r>
              <a:rPr lang="ru-RU" sz="2400" b="1" dirty="0">
                <a:effectLst/>
                <a:latin typeface="Times New Roman"/>
                <a:ea typeface="Calibri"/>
                <a:cs typeface="Times New Roman"/>
              </a:rPr>
              <a:t>Сравни</a:t>
            </a:r>
            <a:r>
              <a:rPr lang="ru-RU" sz="2400" dirty="0">
                <a:effectLst/>
                <a:latin typeface="Times New Roman"/>
                <a:ea typeface="Calibri"/>
                <a:cs typeface="Times New Roman"/>
              </a:rPr>
              <a:t> (необходимо указать сходства и различия с уже знакомыми предметами или процессами);</a:t>
            </a:r>
            <a:endParaRPr lang="ru-RU" sz="2000" dirty="0">
              <a:effectLst/>
              <a:latin typeface="Calibri"/>
              <a:ea typeface="Calibri"/>
              <a:cs typeface="Times New Roman"/>
            </a:endParaRPr>
          </a:p>
          <a:p>
            <a:pPr algn="just">
              <a:lnSpc>
                <a:spcPct val="115000"/>
              </a:lnSpc>
              <a:spcAft>
                <a:spcPts val="0"/>
              </a:spcAft>
            </a:pPr>
            <a:r>
              <a:rPr lang="ru-RU" sz="2400" b="1" dirty="0">
                <a:effectLst/>
                <a:latin typeface="Times New Roman"/>
                <a:ea typeface="Calibri"/>
                <a:cs typeface="Times New Roman"/>
              </a:rPr>
              <a:t>Предложи </a:t>
            </a:r>
            <a:r>
              <a:rPr lang="ru-RU" sz="2400" dirty="0">
                <a:effectLst/>
                <a:latin typeface="Times New Roman"/>
                <a:ea typeface="Calibri"/>
                <a:cs typeface="Times New Roman"/>
              </a:rPr>
              <a:t>ассоциацию (ребенок  должен назвать то, с чем у него ассоциируется тот или иной объект или явление);</a:t>
            </a:r>
            <a:endParaRPr lang="ru-RU" sz="2000" dirty="0">
              <a:effectLst/>
              <a:latin typeface="Calibri"/>
              <a:ea typeface="Calibri"/>
              <a:cs typeface="Times New Roman"/>
            </a:endParaRPr>
          </a:p>
          <a:p>
            <a:pPr algn="just">
              <a:lnSpc>
                <a:spcPct val="115000"/>
              </a:lnSpc>
              <a:spcAft>
                <a:spcPts val="0"/>
              </a:spcAft>
            </a:pPr>
            <a:r>
              <a:rPr lang="ru-RU" sz="2400" b="1" dirty="0">
                <a:effectLst/>
                <a:latin typeface="Times New Roman"/>
                <a:ea typeface="Calibri"/>
                <a:cs typeface="Times New Roman"/>
              </a:rPr>
              <a:t>Проанализиру</a:t>
            </a:r>
            <a:r>
              <a:rPr lang="ru-RU" sz="2400" dirty="0">
                <a:effectLst/>
                <a:latin typeface="Times New Roman"/>
                <a:ea typeface="Calibri"/>
                <a:cs typeface="Times New Roman"/>
              </a:rPr>
              <a:t>й (как сделан предмет, из чего состоит);</a:t>
            </a:r>
            <a:endParaRPr lang="ru-RU" sz="2000" dirty="0">
              <a:effectLst/>
              <a:latin typeface="Calibri"/>
              <a:ea typeface="Calibri"/>
              <a:cs typeface="Times New Roman"/>
            </a:endParaRPr>
          </a:p>
          <a:p>
            <a:pPr algn="just">
              <a:lnSpc>
                <a:spcPct val="115000"/>
              </a:lnSpc>
              <a:spcAft>
                <a:spcPts val="0"/>
              </a:spcAft>
            </a:pPr>
            <a:r>
              <a:rPr lang="ru-RU" sz="2400" b="1" dirty="0">
                <a:effectLst/>
                <a:latin typeface="Times New Roman"/>
                <a:ea typeface="Calibri"/>
                <a:cs typeface="Times New Roman"/>
              </a:rPr>
              <a:t>Используй</a:t>
            </a:r>
            <a:r>
              <a:rPr lang="ru-RU" sz="2400" dirty="0">
                <a:effectLst/>
                <a:latin typeface="Times New Roman"/>
                <a:ea typeface="Calibri"/>
                <a:cs typeface="Times New Roman"/>
              </a:rPr>
              <a:t> (дети показывают, как можно применить предмет);</a:t>
            </a:r>
            <a:endParaRPr lang="ru-RU" sz="2000" dirty="0">
              <a:effectLst/>
              <a:latin typeface="Calibri"/>
              <a:ea typeface="Calibri"/>
              <a:cs typeface="Times New Roman"/>
            </a:endParaRPr>
          </a:p>
          <a:p>
            <a:pPr algn="just">
              <a:lnSpc>
                <a:spcPct val="115000"/>
              </a:lnSpc>
              <a:spcAft>
                <a:spcPts val="0"/>
              </a:spcAft>
            </a:pPr>
            <a:r>
              <a:rPr lang="ru-RU" sz="2400" b="1" dirty="0">
                <a:effectLst/>
                <a:latin typeface="Times New Roman"/>
                <a:ea typeface="Calibri"/>
                <a:cs typeface="Times New Roman"/>
              </a:rPr>
              <a:t>Дай оценку </a:t>
            </a:r>
            <a:r>
              <a:rPr lang="ru-RU" sz="2400" dirty="0">
                <a:effectLst/>
                <a:latin typeface="Times New Roman"/>
                <a:ea typeface="Calibri"/>
                <a:cs typeface="Times New Roman"/>
              </a:rPr>
              <a:t>(малыши перечисляют достоинства и недостатки рассматриваемого).</a:t>
            </a:r>
            <a:endParaRPr lang="ru-RU" sz="2000" dirty="0">
              <a:effectLst/>
              <a:latin typeface="Calibri"/>
              <a:ea typeface="Calibri"/>
              <a:cs typeface="Times New Roman"/>
            </a:endParaRPr>
          </a:p>
          <a:p>
            <a:pPr marL="0" indent="0">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1414415"/>
      </p:ext>
    </p:extLst>
  </p:cSld>
  <p:clrMapOvr>
    <a:masterClrMapping/>
  </p:clrMapOvr>
</p:sld>
</file>

<file path=ppt/theme/theme1.xml><?xml version="1.0" encoding="utf-8"?>
<a:theme xmlns:a="http://schemas.openxmlformats.org/drawingml/2006/main" name="1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1_colormaster">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2_colormaster">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3_colormaster">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colormaster">
  <a:themeElements>
    <a:clrScheme name="">
      <a:dk1>
        <a:srgbClr val="000000"/>
      </a:dk1>
      <a:lt1>
        <a:srgbClr val="FF99CC"/>
      </a:lt1>
      <a:dk2>
        <a:srgbClr val="1C1C1C"/>
      </a:dk2>
      <a:lt2>
        <a:srgbClr val="4D4D4D"/>
      </a:lt2>
      <a:accent1>
        <a:srgbClr val="0099FF"/>
      </a:accent1>
      <a:accent2>
        <a:srgbClr val="FF99CC"/>
      </a:accent2>
      <a:accent3>
        <a:srgbClr val="FFCAE2"/>
      </a:accent3>
      <a:accent4>
        <a:srgbClr val="000000"/>
      </a:accent4>
      <a:accent5>
        <a:srgbClr val="AACAFF"/>
      </a:accent5>
      <a:accent6>
        <a:srgbClr val="E78AB9"/>
      </a:accent6>
      <a:hlink>
        <a:srgbClr val="9933FF"/>
      </a:hlink>
      <a:folHlink>
        <a:srgbClr val="44C63A"/>
      </a:folHlink>
    </a:clrScheme>
    <a:fontScheme name="4_colormaster">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метод.среда</Template>
  <TotalTime>119</TotalTime>
  <Words>953</Words>
  <Application>Microsoft Office PowerPoint</Application>
  <PresentationFormat>Экран (4:3)</PresentationFormat>
  <Paragraphs>47</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4</vt:i4>
      </vt:variant>
      <vt:variant>
        <vt:lpstr>Заголовки слайдов</vt:lpstr>
      </vt:variant>
      <vt:variant>
        <vt:i4>10</vt:i4>
      </vt:variant>
    </vt:vector>
  </HeadingPairs>
  <TitlesOfParts>
    <vt:vector size="18" baseType="lpstr">
      <vt:lpstr>Arial</vt:lpstr>
      <vt:lpstr>Calibri</vt:lpstr>
      <vt:lpstr>Times New Roman</vt:lpstr>
      <vt:lpstr>Wingdings</vt:lpstr>
      <vt:lpstr>1_colormaster</vt:lpstr>
      <vt:lpstr>2_colormaster</vt:lpstr>
      <vt:lpstr>3_colormaster</vt:lpstr>
      <vt:lpstr>4_colormaster</vt:lpstr>
      <vt:lpstr>  КУБИК  БЛУМА как приём педагогической инновационной технологии  </vt:lpstr>
      <vt:lpstr>Презентация PowerPoint</vt:lpstr>
      <vt:lpstr>Презентация PowerPoint</vt:lpstr>
      <vt:lpstr>Бенджамин Блум известен как автор уникальной системы алгоритмов педагогической деятельности. Предложенная им теория, разделяет образовательные цели на три блока: когнитивную, психомоторную и аффективную. Проще говоря, эти цели можно обозначить блоками «Знаю», «Творю» и «Умею». То есть, ребенку предлагают не готовое знание, а проблему. А он, используя свой опыт и познания, должен найти пути разрешения этой проблемы.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КУБИК  БЛУМА как приём педагогической инновационной технологии</dc:title>
  <dc:creator>RePack by Diakov</dc:creator>
  <cp:lastModifiedBy>Ксения Петлина</cp:lastModifiedBy>
  <cp:revision>11</cp:revision>
  <dcterms:created xsi:type="dcterms:W3CDTF">2022-03-28T12:47:06Z</dcterms:created>
  <dcterms:modified xsi:type="dcterms:W3CDTF">2024-07-04T05:46:01Z</dcterms:modified>
</cp:coreProperties>
</file>