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effectDag name="">
          <a:cont type="tree" name="">
            <a:effect ref="fillLine"/>
            <a:outerShdw dist="38100" dir="13500000" algn="br">
              <a:schemeClr val="bg1">
                <a:lumMod val="200000"/>
                <a:satMod val="200000"/>
              </a:schemeClr>
            </a:outerShdw>
          </a:cont>
          <a:cont type="tree" name="">
            <a:effect ref="fillLine"/>
            <a:outerShdw dist="38100" dir="2700000" algn="tl">
              <a:schemeClr val="bg1">
                <a:lumMod val="60000"/>
                <a:satMod val="60000"/>
              </a:schemeClr>
            </a:outerShdw>
          </a:cont>
          <a:effect ref="fillLine"/>
        </a:effectDag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2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10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10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10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1D2F5FE-527E-487E-AA0A-A39E6B024B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F48E2-C59B-4659-9FF4-EBDA3A0AD6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92A74-1948-46DB-9F24-A012C1F3DB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D552BE-45CE-4A55-AE78-7F6C320466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C63F8-AAB0-4D72-B86A-CCA39F2A92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C5003-8E13-4CF1-B6CA-051996AA67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D802D-B2A9-4E44-84E9-B94D664708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50BC7-4D7F-4EB6-A2A7-F7A272A8A7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2FE02-9449-485B-B092-DE02258976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45632-101D-4098-B5C7-706178A35D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03505-F936-42F7-BF78-3FB6515351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2BA15-9D3F-4A83-BFC5-9936661BD6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50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50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254C889-0F32-4A9B-8A30-5B79DE69C4C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125538"/>
            <a:ext cx="7772400" cy="1736725"/>
          </a:xfrm>
        </p:spPr>
        <p:txBody>
          <a:bodyPr/>
          <a:lstStyle/>
          <a:p>
            <a:r>
              <a:rPr lang="ru-RU" sz="4800"/>
              <a:t>Развитие связной речи у детей дошкольного возраста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80063" y="5300663"/>
            <a:ext cx="3024187" cy="79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FFCC00"/>
                </a:solidFill>
              </a:rPr>
              <a:t>Подготовил  воспитатель: 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FFCC00"/>
                </a:solidFill>
              </a:rPr>
              <a:t>Петлина К.Г.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Требования к речи педагога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600200"/>
            <a:ext cx="771525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   Эмоциональность</a:t>
            </a:r>
            <a:br>
              <a:rPr lang="ru-RU" sz="2800"/>
            </a:br>
            <a:r>
              <a:rPr lang="ru-RU" sz="2800"/>
              <a:t>Выразительность</a:t>
            </a:r>
            <a:br>
              <a:rPr lang="ru-RU" sz="2800"/>
            </a:br>
            <a:r>
              <a:rPr lang="ru-RU" sz="2800"/>
              <a:t>Содержательность</a:t>
            </a:r>
            <a:br>
              <a:rPr lang="ru-RU" sz="2800"/>
            </a:br>
            <a:r>
              <a:rPr lang="ru-RU" sz="2800"/>
              <a:t>( хорошее знание предмета, о котором говорится)</a:t>
            </a:r>
            <a:br>
              <a:rPr lang="ru-RU" sz="2800"/>
            </a:br>
            <a:r>
              <a:rPr lang="ru-RU" sz="2800"/>
              <a:t>Ясность ( понятность для окружающих)</a:t>
            </a:r>
            <a:br>
              <a:rPr lang="ru-RU" sz="2800"/>
            </a:br>
            <a:r>
              <a:rPr lang="ru-RU" sz="2800"/>
              <a:t>Логичность ( последовательное изложение мыслей)</a:t>
            </a:r>
            <a:br>
              <a:rPr lang="ru-RU" sz="2800"/>
            </a:br>
            <a:r>
              <a:rPr lang="ru-RU" sz="2800"/>
              <a:t>Точность ( правдивое изложение окружающей действительности, подбор слов и словосочетаний  наиболее подходящих к данному содержанию)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Дети могут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b="1">
                <a:solidFill>
                  <a:schemeClr val="folHlink"/>
                </a:solidFill>
              </a:rPr>
              <a:t>      Первая младшая группа</a:t>
            </a:r>
            <a:br>
              <a:rPr lang="ru-RU" sz="4000" b="1">
                <a:solidFill>
                  <a:schemeClr val="folHlink"/>
                </a:solidFill>
              </a:rPr>
            </a:br>
            <a:r>
              <a:rPr lang="ru-RU"/>
              <a:t>Поделится информацией пожаловаться на    неудобства, действия сверстника</a:t>
            </a:r>
            <a:br>
              <a:rPr lang="ru-RU"/>
            </a:br>
            <a:r>
              <a:rPr lang="ru-RU"/>
              <a:t>Сопровождать речью бытовые и игровые действия</a:t>
            </a:r>
            <a:br>
              <a:rPr lang="ru-RU"/>
            </a:br>
            <a:r>
              <a:rPr lang="ru-RU"/>
              <a:t>Отвечать на простейшие вопросы</a:t>
            </a:r>
            <a:br>
              <a:rPr lang="ru-RU"/>
            </a:br>
            <a:r>
              <a:rPr lang="ru-RU"/>
              <a:t>Повторять несложные фразы.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Вторая младшая группа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Отвечать на разнообразные вопросы взрослого, касающиеся ближайшего окружения</a:t>
            </a:r>
            <a:br>
              <a:rPr lang="ru-RU" sz="2800"/>
            </a:br>
            <a:r>
              <a:rPr lang="ru-RU" sz="2800"/>
              <a:t>Использовать все части речи простые нераспространненые предложения и предложения с однородными членами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Средняя группа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-Рассказывать о содержании сюжетной картинки</a:t>
            </a:r>
            <a:br>
              <a:rPr lang="ru-RU" sz="2400"/>
            </a:br>
            <a:r>
              <a:rPr lang="ru-RU" sz="2400"/>
              <a:t>- Участвовать в беседе, понятно для слушателя отвечать на вопросы и задавать их</a:t>
            </a:r>
            <a:br>
              <a:rPr lang="ru-RU" sz="2400"/>
            </a:br>
            <a:r>
              <a:rPr lang="ru-RU" sz="2400"/>
              <a:t>- Описывать предмет, картину</a:t>
            </a:r>
            <a:br>
              <a:rPr lang="ru-RU" sz="2400"/>
            </a:br>
            <a:r>
              <a:rPr lang="ru-RU" sz="2400"/>
              <a:t>- Пересказывать наиболее выразительные и динамические отрывки из сказок</a:t>
            </a:r>
            <a:br>
              <a:rPr lang="ru-RU" sz="2400"/>
            </a:br>
            <a:r>
              <a:rPr lang="ru-RU" sz="2400"/>
              <a:t>- В играх проявлять инициативу и предлагать новые роли и действия</a:t>
            </a:r>
            <a:br>
              <a:rPr lang="ru-RU" sz="2400"/>
            </a:br>
            <a:r>
              <a:rPr lang="ru-RU" sz="2400"/>
              <a:t>- Обогащать сюжет, вести ролевые диалоги</a:t>
            </a:r>
            <a:br>
              <a:rPr lang="ru-RU" sz="2400"/>
            </a:br>
            <a:r>
              <a:rPr lang="ru-RU" sz="2400"/>
              <a:t>- Разыгрывать несложные отрывки по знакомым литературным произведениям</a:t>
            </a:r>
            <a:br>
              <a:rPr lang="ru-RU" sz="2400"/>
            </a:br>
            <a:r>
              <a:rPr lang="ru-RU" sz="2400"/>
              <a:t>- С помощью взрослого повторять образцы описания игрушки</a:t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folHlink"/>
                </a:solidFill>
              </a:rPr>
              <a:t>Старший дошкольный возраст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Аргументировано и доброжелательно оценивать ответ , высказывания сверстника, участвовать в беседе</a:t>
            </a:r>
            <a:br>
              <a:rPr lang="ru-RU" sz="2400"/>
            </a:br>
            <a:r>
              <a:rPr lang="ru-RU" sz="2400"/>
              <a:t>- Составлять по образцу о предмете, рассказы по сюжетной картине, набору картинок с последовательно развитым действием;</a:t>
            </a:r>
            <a:br>
              <a:rPr lang="ru-RU" sz="2400"/>
            </a:br>
            <a:r>
              <a:rPr lang="ru-RU" sz="2400"/>
              <a:t>- Связно, выразительно, последовательно, без существенных пропусков пересказывать небольшие литературные произведения</a:t>
            </a:r>
            <a:br>
              <a:rPr lang="ru-RU" sz="2400"/>
            </a:br>
            <a:r>
              <a:rPr lang="ru-RU" sz="2400"/>
              <a:t>- Использовать монологическую и диалогическую формы речи</a:t>
            </a:r>
            <a:br>
              <a:rPr lang="ru-RU" sz="2400"/>
            </a:br>
            <a:r>
              <a:rPr lang="ru-RU" sz="2400"/>
              <a:t>- Составлять рассказы о событиях из личного опыта, придумывать свои концовки к сказкам</a:t>
            </a:r>
            <a:br>
              <a:rPr lang="ru-RU" sz="2400"/>
            </a:br>
            <a:r>
              <a:rPr lang="ru-RU" sz="2400"/>
              <a:t>- Составлять небольшие рассказы творческого характера на тему, предложенную воспитателем</a:t>
            </a:r>
            <a:br>
              <a:rPr lang="ru-RU" sz="2400"/>
            </a:br>
            <a:r>
              <a:rPr lang="ru-RU" sz="2400"/>
              <a:t>- Высказывать свою точку зрения, согласие или несогласие с ответом товарища.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5150" y="1600200"/>
            <a:ext cx="639445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6000"/>
              <a:t>  </a:t>
            </a:r>
            <a:r>
              <a:rPr lang="ru-RU" sz="6600">
                <a:solidFill>
                  <a:schemeClr val="tx2"/>
                </a:solidFill>
              </a:rPr>
              <a:t>Спасибо за  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600200"/>
            <a:ext cx="7618412" cy="4530725"/>
          </a:xfrm>
        </p:spPr>
        <p:txBody>
          <a:bodyPr/>
          <a:lstStyle/>
          <a:p>
            <a:r>
              <a:rPr lang="ru-RU">
                <a:solidFill>
                  <a:srgbClr val="FFCC00"/>
                </a:solidFill>
              </a:rPr>
              <a:t>Связная речь - </a:t>
            </a:r>
            <a:r>
              <a:rPr lang="ru-RU"/>
              <a:t>смысловое развернутое высказывание, изложение определенного содержания, которое осуществляется логично, последовательно и точно, грамматически правильно и образно, обеспечивающее общение и взаимопонимание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Цель развития связной речи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Развитие речевых способностей и умений, культуры речевого общения, разработка способов овладения дошкольниками навыками практического общения в различных жизненных ситуациях, формирование предпосылок чтения и письма.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Задачи развития связной речи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00200"/>
            <a:ext cx="7643812" cy="48529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- </a:t>
            </a:r>
            <a:r>
              <a:rPr lang="ru-RU" sz="2000"/>
              <a:t>формирование элементарных представлений о структуре текста </a:t>
            </a:r>
            <a:br>
              <a:rPr lang="ru-RU" sz="2000"/>
            </a:br>
            <a:r>
              <a:rPr lang="ru-RU" sz="2000"/>
              <a:t>( начало, середина, конец);</a:t>
            </a:r>
            <a:br>
              <a:rPr lang="ru-RU" sz="2000"/>
            </a:br>
            <a:r>
              <a:rPr lang="ru-RU" sz="2000"/>
              <a:t>обучение соединению предложений разными способами связи;</a:t>
            </a:r>
            <a:br>
              <a:rPr lang="ru-RU" sz="2000"/>
            </a:br>
            <a:r>
              <a:rPr lang="ru-RU" sz="2000"/>
              <a:t>- развитие умений раскрывать тему и основную мысль высказывания;</a:t>
            </a:r>
            <a:br>
              <a:rPr lang="ru-RU" sz="2000"/>
            </a:br>
            <a:r>
              <a:rPr lang="ru-RU" sz="2000"/>
              <a:t>- обучение построению высказываний разных типов- описаний, повествований, рассуждений; поведение к осознанию содержательных и структурных особенностей описательного, в том числе и художественного текста, составление повествовательных текстов ( сказок, рассказов, историй) с соблюдением логики изложения и использованием средств художественной выразительности;</a:t>
            </a:r>
            <a:br>
              <a:rPr lang="ru-RU" sz="2000"/>
            </a:br>
            <a:r>
              <a:rPr lang="ru-RU" sz="2000"/>
              <a:t>- обучение составлению рассуждений с подбором для доказательств веских аргументов и точных определений;</a:t>
            </a:r>
            <a:br>
              <a:rPr lang="ru-RU" sz="2000"/>
            </a:br>
            <a:r>
              <a:rPr lang="ru-RU" sz="2000"/>
              <a:t>- использование для высказываний различных типов соответствующих моделей ( схем) отражающих последовательность изложения текста.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31862"/>
          </a:xfrm>
        </p:spPr>
        <p:txBody>
          <a:bodyPr/>
          <a:lstStyle/>
          <a:p>
            <a:br>
              <a:rPr lang="ru-RU" sz="4000"/>
            </a:br>
            <a:br>
              <a:rPr lang="ru-RU" sz="4000"/>
            </a:br>
            <a:r>
              <a:rPr lang="ru-RU" sz="4000"/>
              <a:t>    Функции связной речи</a:t>
            </a:r>
            <a:br>
              <a:rPr lang="ru-RU" sz="4000"/>
            </a:br>
            <a:br>
              <a:rPr lang="ru-RU" sz="4000"/>
            </a:br>
            <a:r>
              <a:rPr lang="ru-RU" sz="4000"/>
              <a:t>      </a:t>
            </a:r>
            <a:r>
              <a:rPr lang="ru-RU" sz="3000"/>
              <a:t>Развитие коммуникативных          способностей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857500"/>
            <a:ext cx="4035425" cy="3273425"/>
          </a:xfrm>
        </p:spPr>
        <p:txBody>
          <a:bodyPr/>
          <a:lstStyle/>
          <a:p>
            <a:r>
              <a:rPr lang="ru-RU"/>
              <a:t>Установление связей с окружающими людьми</a:t>
            </a:r>
          </a:p>
        </p:txBody>
      </p:sp>
      <p:sp>
        <p:nvSpPr>
          <p:cNvPr id="923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2857500"/>
            <a:ext cx="4035425" cy="3273425"/>
          </a:xfrm>
        </p:spPr>
        <p:txBody>
          <a:bodyPr/>
          <a:lstStyle/>
          <a:p>
            <a:r>
              <a:rPr lang="ru-RU"/>
              <a:t>Определение и регулирование норм поведения в обществе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Формы связной речи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FF9900"/>
                </a:solidFill>
              </a:rPr>
              <a:t>Диалог</a:t>
            </a:r>
            <a:br>
              <a:rPr lang="ru-RU"/>
            </a:br>
            <a:r>
              <a:rPr lang="ru-RU"/>
              <a:t>Форма речи, при которой каждое высказывание прямо адресуется собеседнику и охватывается ограниченно определенной тематикой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1600200"/>
            <a:ext cx="4035425" cy="4530725"/>
          </a:xfrm>
        </p:spPr>
        <p:txBody>
          <a:bodyPr/>
          <a:lstStyle/>
          <a:p>
            <a:r>
              <a:rPr lang="ru-RU">
                <a:solidFill>
                  <a:srgbClr val="FF9900"/>
                </a:solidFill>
              </a:rPr>
              <a:t>Монолог</a:t>
            </a:r>
            <a:br>
              <a:rPr lang="ru-RU">
                <a:solidFill>
                  <a:srgbClr val="FF9900"/>
                </a:solidFill>
              </a:rPr>
            </a:br>
            <a:r>
              <a:rPr lang="ru-RU"/>
              <a:t>Форма речи, не расчитанная на словесную реакцию собеседника, и охватывает обширную тематику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Методы развития связной речи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u="sng"/>
              <a:t>Организованная деятельность</a:t>
            </a:r>
            <a:br>
              <a:rPr lang="ru-RU" sz="2000" b="1" u="sng"/>
            </a:br>
            <a:r>
              <a:rPr lang="ru-RU" sz="2000"/>
              <a:t>Пересказ</a:t>
            </a:r>
            <a:br>
              <a:rPr lang="ru-RU" sz="2000"/>
            </a:br>
            <a:r>
              <a:rPr lang="ru-RU" sz="2000"/>
              <a:t>Рассказывание по картине</a:t>
            </a:r>
            <a:br>
              <a:rPr lang="ru-RU" sz="2000"/>
            </a:br>
            <a:r>
              <a:rPr lang="ru-RU" sz="2000"/>
              <a:t>- по серии сюжетных картинок</a:t>
            </a:r>
            <a:br>
              <a:rPr lang="ru-RU" sz="2000"/>
            </a:br>
            <a:r>
              <a:rPr lang="ru-RU" sz="2000"/>
              <a:t>- из личного опыта</a:t>
            </a:r>
            <a:br>
              <a:rPr lang="ru-RU" sz="2000"/>
            </a:br>
            <a:r>
              <a:rPr lang="ru-RU" sz="2000"/>
              <a:t>Творческое рассказывание по заданной теме</a:t>
            </a:r>
            <a:br>
              <a:rPr lang="ru-RU" sz="2000"/>
            </a:br>
            <a:r>
              <a:rPr lang="ru-RU" sz="2000"/>
              <a:t>- по стихотворению</a:t>
            </a:r>
            <a:br>
              <a:rPr lang="ru-RU" sz="2000"/>
            </a:br>
            <a:r>
              <a:rPr lang="ru-RU" sz="2000"/>
              <a:t>- по сказке</a:t>
            </a:r>
            <a:br>
              <a:rPr lang="ru-RU" sz="2000"/>
            </a:br>
            <a:r>
              <a:rPr lang="ru-RU" sz="2000"/>
              <a:t>- по скороговорке</a:t>
            </a:r>
            <a:br>
              <a:rPr lang="ru-RU" sz="2000"/>
            </a:br>
            <a:r>
              <a:rPr lang="ru-RU" sz="2000"/>
              <a:t>Составление описательного рассказа</a:t>
            </a:r>
            <a:br>
              <a:rPr lang="ru-RU" sz="2000"/>
            </a:br>
            <a:r>
              <a:rPr lang="ru-RU" sz="2000"/>
              <a:t>Заучивание стихотворений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1600200"/>
            <a:ext cx="4035425" cy="4060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u="sng"/>
              <a:t>Совместная деятельность</a:t>
            </a:r>
            <a:br>
              <a:rPr lang="ru-RU" sz="2000" b="1" u="sng"/>
            </a:br>
            <a:br>
              <a:rPr lang="ru-RU" sz="2000" b="1" u="sng"/>
            </a:br>
            <a:r>
              <a:rPr lang="ru-RU" sz="2000"/>
              <a:t>Беседа</a:t>
            </a:r>
            <a:br>
              <a:rPr lang="ru-RU" sz="2000"/>
            </a:br>
            <a:r>
              <a:rPr lang="ru-RU" sz="2000"/>
              <a:t>Сюжетно- ролевая игра</a:t>
            </a:r>
            <a:br>
              <a:rPr lang="ru-RU" sz="2000"/>
            </a:br>
            <a:r>
              <a:rPr lang="ru-RU" sz="2000"/>
              <a:t>Речевая игра</a:t>
            </a:r>
            <a:br>
              <a:rPr lang="ru-RU" sz="2000"/>
            </a:br>
            <a:r>
              <a:rPr lang="ru-RU" sz="2000"/>
              <a:t>Индивидуальная работа</a:t>
            </a:r>
            <a:br>
              <a:rPr lang="ru-RU" sz="2000"/>
            </a:br>
            <a:r>
              <a:rPr lang="ru-RU" sz="2000"/>
              <a:t>Интеграция видов деятельности</a:t>
            </a:r>
            <a:br>
              <a:rPr lang="ru-RU" sz="2000"/>
            </a:br>
            <a:r>
              <a:rPr lang="ru-RU" sz="2000"/>
              <a:t>Наблюдение</a:t>
            </a:r>
            <a:br>
              <a:rPr lang="ru-RU" sz="2000"/>
            </a:br>
            <a:r>
              <a:rPr lang="ru-RU" sz="2000"/>
              <a:t>Экскурсии</a:t>
            </a:r>
            <a:br>
              <a:rPr lang="ru-RU" sz="2000"/>
            </a:br>
            <a:r>
              <a:rPr lang="ru-RU" sz="2000"/>
              <a:t>Игры- драматизация</a:t>
            </a:r>
            <a:br>
              <a:rPr lang="ru-RU" sz="2000"/>
            </a:br>
            <a:r>
              <a:rPr lang="ru-RU" sz="2000"/>
              <a:t>Игры – инсценировки</a:t>
            </a:r>
            <a:br>
              <a:rPr lang="ru-RU" sz="2000"/>
            </a:br>
            <a:r>
              <a:rPr lang="ru-RU" sz="2000"/>
              <a:t>Загадки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63625"/>
          </a:xfrm>
        </p:spPr>
        <p:txBody>
          <a:bodyPr/>
          <a:lstStyle/>
          <a:p>
            <a:r>
              <a:rPr lang="ru-RU" sz="3600"/>
              <a:t>Приёмы развития связной речи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443663" y="1341438"/>
            <a:ext cx="2376487" cy="22320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Игровые</a:t>
            </a:r>
            <a:r>
              <a:rPr lang="ru-RU" sz="2000" b="1"/>
              <a:t> </a:t>
            </a:r>
            <a:br>
              <a:rPr lang="ru-RU" sz="2000"/>
            </a:br>
            <a:r>
              <a:rPr lang="ru-RU" sz="2000"/>
              <a:t>Сюрпризный момент</a:t>
            </a:r>
            <a:br>
              <a:rPr lang="ru-RU" sz="2000"/>
            </a:br>
            <a:r>
              <a:rPr lang="ru-RU" sz="2000"/>
              <a:t>Игровой персонаж</a:t>
            </a:r>
            <a:br>
              <a:rPr lang="ru-RU" sz="2000"/>
            </a:br>
            <a:r>
              <a:rPr lang="ru-RU" sz="2000"/>
              <a:t>Речевые игры</a:t>
            </a:r>
            <a:br>
              <a:rPr lang="ru-RU" sz="2000"/>
            </a:br>
            <a:r>
              <a:rPr lang="ru-RU" sz="2000"/>
              <a:t>Эмоциональность педагога                                  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92500" y="1341438"/>
            <a:ext cx="2879725" cy="34559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Словесные </a:t>
            </a:r>
            <a:br>
              <a:rPr lang="ru-RU" sz="2000" b="1"/>
            </a:br>
            <a:r>
              <a:rPr lang="ru-RU" sz="2000"/>
              <a:t>Ч</a:t>
            </a:r>
            <a:r>
              <a:rPr lang="ru-RU" sz="1600"/>
              <a:t>тение литературного произведения, </a:t>
            </a:r>
            <a:br>
              <a:rPr lang="ru-RU" sz="1600"/>
            </a:br>
            <a:r>
              <a:rPr lang="ru-RU" sz="1600"/>
              <a:t>речевые упражнения, речевой образ, </a:t>
            </a:r>
            <a:br>
              <a:rPr lang="ru-RU" sz="1600"/>
            </a:br>
            <a:r>
              <a:rPr lang="ru-RU" sz="1600"/>
              <a:t>вопрос, </a:t>
            </a:r>
            <a:br>
              <a:rPr lang="ru-RU" sz="1600"/>
            </a:br>
            <a:r>
              <a:rPr lang="ru-RU" sz="1600"/>
              <a:t>подсказка, </a:t>
            </a:r>
            <a:br>
              <a:rPr lang="ru-RU" sz="1600"/>
            </a:br>
            <a:r>
              <a:rPr lang="ru-RU" sz="1600"/>
              <a:t>повторное проговаривание, </a:t>
            </a:r>
            <a:br>
              <a:rPr lang="ru-RU" sz="1600"/>
            </a:br>
            <a:r>
              <a:rPr lang="ru-RU" sz="1600"/>
              <a:t>оценка детской речи, напоминание, </a:t>
            </a:r>
            <a:br>
              <a:rPr lang="ru-RU" sz="1600"/>
            </a:br>
            <a:r>
              <a:rPr lang="ru-RU" sz="1600"/>
              <a:t>объяснение, </a:t>
            </a:r>
            <a:br>
              <a:rPr lang="ru-RU" sz="1600"/>
            </a:br>
            <a:r>
              <a:rPr lang="ru-RU" sz="1600"/>
              <a:t>указания.                                  	</a:t>
            </a:r>
            <a:br>
              <a:rPr lang="ru-RU" sz="1600"/>
            </a:br>
            <a:r>
              <a:rPr lang="ru-RU" sz="1600"/>
              <a:t>	                       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84213" y="1341438"/>
            <a:ext cx="225742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Наглядные  </a:t>
            </a:r>
            <a:b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Показ    иллюстраций, картин, </a:t>
            </a:r>
            <a:b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объекта моделирования</a:t>
            </a:r>
            <a:b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(схемы, мнемосхемы)  </a:t>
            </a:r>
            <a:br>
              <a:rPr lang="ru-RU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xfrm>
            <a:off x="2305050" y="277813"/>
            <a:ext cx="6381750" cy="1143000"/>
          </a:xfrm>
        </p:spPr>
        <p:txBody>
          <a:bodyPr/>
          <a:lstStyle/>
          <a:p>
            <a:r>
              <a:rPr lang="ru-RU" sz="2000" i="1"/>
              <a:t>Слово воспитателя, не согретое теплотой его убеждения, не будет иметь никакой силы</a:t>
            </a:r>
            <a:br>
              <a:rPr lang="ru-RU" sz="2000" i="1"/>
            </a:br>
            <a:r>
              <a:rPr lang="ru-RU" sz="2000" i="1"/>
              <a:t>                                       К.Д Ушинский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Работа по развитию связной речи трудоёмка и всегда почти полностью ложится на плечи педагогов.</a:t>
            </a:r>
            <a:br>
              <a:rPr lang="ru-RU"/>
            </a:br>
            <a:r>
              <a:rPr lang="ru-RU"/>
              <a:t>Большое влияние на речь детей оказывает воспитатель. Педагог должен воспитывать своей речью</a:t>
            </a:r>
            <a:br>
              <a:rPr lang="ru-RU"/>
            </a:br>
            <a:r>
              <a:rPr lang="ru-RU"/>
              <a:t>В связи с этим существуют требования к речи педагога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136</TotalTime>
  <Words>759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Times New Roman</vt:lpstr>
      <vt:lpstr>Wingdings</vt:lpstr>
      <vt:lpstr>Клен</vt:lpstr>
      <vt:lpstr>Развитие связной речи у детей дошкольного возраста</vt:lpstr>
      <vt:lpstr>Презентация PowerPoint</vt:lpstr>
      <vt:lpstr>Цель развития связной речи</vt:lpstr>
      <vt:lpstr>Задачи развития связной речи</vt:lpstr>
      <vt:lpstr>      Функции связной речи        Развитие коммуникативных          способностей</vt:lpstr>
      <vt:lpstr>Формы связной речи</vt:lpstr>
      <vt:lpstr>Методы развития связной речи</vt:lpstr>
      <vt:lpstr>Приёмы развития связной речи</vt:lpstr>
      <vt:lpstr>Слово воспитателя, не согретое теплотой его убеждения, не будет иметь никакой силы                                        К.Д Ушинский</vt:lpstr>
      <vt:lpstr>Требования к речи педагога</vt:lpstr>
      <vt:lpstr>Дети могут</vt:lpstr>
      <vt:lpstr>Вторая младшая группа</vt:lpstr>
      <vt:lpstr>Средняя группа</vt:lpstr>
      <vt:lpstr>Старший дошкольный возраст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у детей дошкольного возраста</dc:title>
  <dc:creator>User</dc:creator>
  <cp:lastModifiedBy>Ксения Петлина</cp:lastModifiedBy>
  <cp:revision>7</cp:revision>
  <dcterms:created xsi:type="dcterms:W3CDTF">2015-10-24T09:40:04Z</dcterms:created>
  <dcterms:modified xsi:type="dcterms:W3CDTF">2024-07-10T07:05:13Z</dcterms:modified>
</cp:coreProperties>
</file>