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5" r:id="rId9"/>
    <p:sldId id="262" r:id="rId10"/>
    <p:sldId id="263" r:id="rId11"/>
    <p:sldId id="276" r:id="rId12"/>
    <p:sldId id="267" r:id="rId13"/>
    <p:sldId id="269" r:id="rId14"/>
    <p:sldId id="279" r:id="rId15"/>
    <p:sldId id="274" r:id="rId16"/>
    <p:sldId id="271" r:id="rId17"/>
    <p:sldId id="273" r:id="rId18"/>
    <p:sldId id="272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419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60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80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9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43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2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4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09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02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0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249B794-11A1-4A67-874B-4AE224F89FF7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63EBA54-5607-4864-BDDD-5403BD1A7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66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 мире фразеологии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88480" y="4527012"/>
            <a:ext cx="5053434" cy="1641481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Тема</a:t>
            </a:r>
            <a:r>
              <a:rPr lang="en-US" dirty="0" smtClean="0"/>
              <a:t>: </a:t>
            </a:r>
            <a:r>
              <a:rPr lang="ru-RU" dirty="0" smtClean="0"/>
              <a:t>русский язык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Подготовила ученица </a:t>
            </a:r>
            <a:r>
              <a:rPr lang="ru-RU" dirty="0" smtClean="0"/>
              <a:t>9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dirty="0" smtClean="0"/>
              <a:t>класса  МБОУ  </a:t>
            </a:r>
            <a:r>
              <a:rPr lang="en-US" dirty="0" smtClean="0"/>
              <a:t>“ </a:t>
            </a:r>
            <a:r>
              <a:rPr lang="ru-RU" dirty="0" smtClean="0"/>
              <a:t>Видновская СОШ №2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 smtClean="0"/>
              <a:t>Сафонова Лариса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56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возникновения фразеологизмов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5460451" cy="4452139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Фольклор</a:t>
            </a:r>
            <a:r>
              <a:rPr lang="en-US" dirty="0" smtClean="0"/>
              <a:t>: </a:t>
            </a:r>
            <a:r>
              <a:rPr lang="ru-RU" dirty="0" smtClean="0"/>
              <a:t>твоя неделя, по щучьему велению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Библия</a:t>
            </a:r>
            <a:r>
              <a:rPr lang="en-US" dirty="0" smtClean="0"/>
              <a:t>: </a:t>
            </a:r>
            <a:r>
              <a:rPr lang="ru-RU" dirty="0" smtClean="0"/>
              <a:t>запретный плод, закрыть талант землю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Литературные цитаты</a:t>
            </a:r>
            <a:r>
              <a:rPr lang="en-US" dirty="0" smtClean="0"/>
              <a:t>: </a:t>
            </a:r>
            <a:r>
              <a:rPr lang="ru-RU" dirty="0" smtClean="0"/>
              <a:t>рыльце в пуху(И.</a:t>
            </a:r>
            <a:r>
              <a:rPr lang="en-US" dirty="0" smtClean="0"/>
              <a:t>A.K</a:t>
            </a:r>
            <a:r>
              <a:rPr lang="ru-RU" dirty="0" err="1" smtClean="0"/>
              <a:t>рылов</a:t>
            </a:r>
            <a:r>
              <a:rPr lang="ru-RU" dirty="0" smtClean="0"/>
              <a:t>), любви все возрасты покорны(</a:t>
            </a:r>
            <a:r>
              <a:rPr lang="en-US" dirty="0" smtClean="0"/>
              <a:t>A.C.</a:t>
            </a:r>
            <a:r>
              <a:rPr lang="ru-RU" dirty="0" smtClean="0"/>
              <a:t>Пушкин)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Профессиональная речь</a:t>
            </a:r>
            <a:r>
              <a:rPr lang="en-US" dirty="0" smtClean="0"/>
              <a:t>: </a:t>
            </a:r>
            <a:r>
              <a:rPr lang="ru-RU" dirty="0" smtClean="0"/>
              <a:t>сделаны на одну колодку, два сапога пара (одинаковые, похожие)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Мифология</a:t>
            </a:r>
            <a:r>
              <a:rPr lang="en-US" dirty="0" smtClean="0"/>
              <a:t>: </a:t>
            </a:r>
            <a:r>
              <a:rPr lang="ru-RU" dirty="0" smtClean="0"/>
              <a:t>рог изобилия, нектар и амброзия.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</p:txBody>
      </p:sp>
      <p:pic>
        <p:nvPicPr>
          <p:cNvPr id="5122" name="Picture 2" descr="https://podarokmos.ru/wp-content/uploads/9/5/6/95649612d1d6a2e07bcf235cb3b926e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451" y="2234101"/>
            <a:ext cx="4937760" cy="336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50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Использование фразеологизмов в 9-11 классах.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В тестах ЕГЭ и ОГЭ чаще всего встречаются стилистически нейтральные фразеологизмы, которые употребляются в различных стилях </a:t>
            </a:r>
            <a:r>
              <a:rPr lang="ru-RU" dirty="0" smtClean="0"/>
              <a:t>речи.</a:t>
            </a:r>
          </a:p>
          <a:p>
            <a:pPr algn="just"/>
            <a:r>
              <a:rPr lang="ru-RU" dirty="0" smtClean="0"/>
              <a:t>При подготовке к итоговым аттестациям в 9-х и 11-х класс нужно увеличить понятие учащихся  о том, что такое фразеологизм, какими бывают данные языковые единицы, показать , как их использование влияет на речь, потренировать в их нахождении. Собственно ради этого была продумана система тренировочных упражнений и самостоятельных работ. Её можно использовать как при проведении элективных курсов, так и на обычных уроках во время актуализации знаний и умений, систематизации и обобщения, распределив задания.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r>
              <a:rPr lang="en-US" dirty="0" smtClean="0"/>
              <a:t>“</a:t>
            </a:r>
            <a:r>
              <a:rPr lang="ru-RU" dirty="0" smtClean="0"/>
              <a:t>Угадай значение фразеологизма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45198" y="1965960"/>
            <a:ext cx="3348318" cy="4114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Бить баклуши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Витать в облаках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Рукой подать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Ни свет ни заря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Валять дурака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Черепашьими шагами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75181" y="1965960"/>
            <a:ext cx="3243431" cy="3708699"/>
          </a:xfrm>
        </p:spPr>
        <p:txBody>
          <a:bodyPr>
            <a:noAutofit/>
          </a:bodyPr>
          <a:lstStyle/>
          <a:p>
            <a:r>
              <a:rPr lang="ru-RU" sz="2800" dirty="0" smtClean="0"/>
              <a:t>Бездельничать 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ечтать </a:t>
            </a:r>
          </a:p>
          <a:p>
            <a:r>
              <a:rPr lang="ru-RU" sz="2800" dirty="0" smtClean="0"/>
              <a:t>Близко</a:t>
            </a:r>
          </a:p>
          <a:p>
            <a:r>
              <a:rPr lang="ru-RU" sz="2800" dirty="0" smtClean="0"/>
              <a:t>Рано </a:t>
            </a:r>
          </a:p>
          <a:p>
            <a:r>
              <a:rPr lang="ru-RU" sz="2800" dirty="0" smtClean="0"/>
              <a:t>Бездельничать </a:t>
            </a:r>
          </a:p>
          <a:p>
            <a:r>
              <a:rPr lang="ru-RU" sz="2800" dirty="0" smtClean="0"/>
              <a:t>Медленно</a:t>
            </a:r>
            <a:endParaRPr lang="ru-RU" sz="2800" dirty="0"/>
          </a:p>
        </p:txBody>
      </p:sp>
      <p:pic>
        <p:nvPicPr>
          <p:cNvPr id="10242" name="Picture 2" descr="https://fio.usite.pro/prover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99" y="5202668"/>
            <a:ext cx="3743661" cy="11894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6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689" y="554984"/>
            <a:ext cx="5370117" cy="557590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Мы выяснили...</a:t>
            </a:r>
          </a:p>
          <a:p>
            <a:pPr marL="45720" indent="0">
              <a:buNone/>
            </a:pPr>
            <a:r>
              <a:rPr lang="ru-RU" sz="2400" dirty="0" smtClean="0"/>
              <a:t>Фразеологизмы </a:t>
            </a:r>
            <a:r>
              <a:rPr lang="ru-RU" sz="2400" dirty="0" smtClean="0">
                <a:solidFill>
                  <a:schemeClr val="accent2"/>
                </a:solidFill>
              </a:rPr>
              <a:t>витать в облаках, рукой подать, валять дурака, ни свет ни заря, </a:t>
            </a:r>
            <a:r>
              <a:rPr lang="ru-RU" sz="2400" dirty="0" smtClean="0"/>
              <a:t>понимают все учащиеся 9 и 11 классов.</a:t>
            </a:r>
            <a:endParaRPr lang="ru-RU" sz="2400" dirty="0"/>
          </a:p>
          <a:p>
            <a:pPr marL="45720" indent="0"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НО </a:t>
            </a:r>
            <a:r>
              <a:rPr lang="ru-RU" sz="2400" dirty="0" smtClean="0"/>
              <a:t>значения некоторых выражений понимают не более 50% опрошенных.</a:t>
            </a:r>
          </a:p>
          <a:p>
            <a:pPr marL="45720" indent="0">
              <a:buNone/>
            </a:pPr>
            <a:r>
              <a:rPr lang="ru-RU" sz="2400" dirty="0" smtClean="0"/>
              <a:t>В любом случае, нужно пополнять свой лексический запас, так как фразеологизмы украшают нашу речь и делают ее интереснее.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806" y="1207941"/>
            <a:ext cx="5377016" cy="454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6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94168"/>
            <a:ext cx="9875520" cy="1356360"/>
          </a:xfrm>
        </p:spPr>
        <p:txBody>
          <a:bodyPr/>
          <a:lstStyle/>
          <a:p>
            <a:pPr algn="ctr"/>
            <a:r>
              <a:rPr lang="ru-RU" dirty="0"/>
              <a:t>Сравнительный анализ ответов учащихся 9 и 11 классов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363" y="2145933"/>
            <a:ext cx="7405053" cy="41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5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Вывод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2134" y="2046829"/>
            <a:ext cx="6765503" cy="403860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dirty="0" smtClean="0"/>
              <a:t>Все учащиеся, принимавшие участие в этом проекте, пришли к выводу</a:t>
            </a:r>
            <a:r>
              <a:rPr lang="en-US" sz="2800" dirty="0" smtClean="0"/>
              <a:t>: </a:t>
            </a:r>
            <a:r>
              <a:rPr lang="ru-RU" sz="2800" dirty="0" smtClean="0"/>
              <a:t>обязательно обогащать свой лексический запас фразеологизмами и фразеологическими оборотами, чтобы речь стала богаче и красивее.</a:t>
            </a:r>
          </a:p>
          <a:p>
            <a:pPr marL="45720" indent="0" algn="just">
              <a:buNone/>
            </a:pPr>
            <a:r>
              <a:rPr lang="ru-RU" sz="2800" dirty="0" smtClean="0"/>
              <a:t>Для этого необходимо больше читать и обращаться к различным словарям.</a:t>
            </a:r>
            <a:endParaRPr lang="ru-RU" sz="2800" dirty="0"/>
          </a:p>
        </p:txBody>
      </p:sp>
      <p:pic>
        <p:nvPicPr>
          <p:cNvPr id="9" name="Picture 6" descr="https://avatars.dzeninfra.ru/get-zen_doc/3532529/pub_60316256a332dd7373c8e96a_60316291bd729c71d194e78a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8" t="33933" r="16781" b="15617"/>
          <a:stretch/>
        </p:blipFill>
        <p:spPr bwMode="auto">
          <a:xfrm>
            <a:off x="1060625" y="2316413"/>
            <a:ext cx="3494490" cy="330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b58667378a0f43704b30b1aad2c96a8d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667" y="576125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47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epresentation.ru/img/tmb/6/519250/95811f89c1af0fbb182e1be5ed27a5b6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095" y="496841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27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разеологизм В Прямом Значени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210" y="977826"/>
            <a:ext cx="7003352" cy="547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внимание!!!</a:t>
            </a:r>
            <a:endParaRPr lang="ru-RU" sz="6000" dirty="0"/>
          </a:p>
        </p:txBody>
      </p:sp>
      <p:pic>
        <p:nvPicPr>
          <p:cNvPr id="6146" name="Picture 2" descr="https://avatars.mds.yandex.net/i?id=62c4129ca88d6cac310315ddae29abd3-5300806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2346">
            <a:off x="516491" y="1770851"/>
            <a:ext cx="3033594" cy="257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c.pics.livejournal.com/darya1981/79247053/55340/55340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150" y="4269412"/>
            <a:ext cx="3276227" cy="224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avatars.mds.yandex.net/i?id=11626596df47d43f7f69e7b2da09f977d3f0b3d5-8473939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706" y="2272692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mega-u.ru/wp-content/uploads/2022/04/img25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288" y="3759692"/>
            <a:ext cx="3290604" cy="258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3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Введение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149" y="1839921"/>
            <a:ext cx="5728062" cy="4282205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С помощью фразеологизмов наша речь становится более выразительной и эмоциональной. </a:t>
            </a:r>
          </a:p>
          <a:p>
            <a:pPr algn="just"/>
            <a:r>
              <a:rPr lang="ru-RU" sz="3200" dirty="0" smtClean="0"/>
              <a:t>Изучение этих выражений развивает наш ум и мышление, а также даёт шанс взглянуть на некоторые вещи с другой стороны.</a:t>
            </a:r>
          </a:p>
          <a:p>
            <a:pPr marL="4572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8" name="Picture 4" descr="https://st03.kakprosto.ru/images/article/2019/4/8/335671_5caacd92838625caacd928389b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-336" r="-1419" b="336"/>
          <a:stretch/>
        </p:blipFill>
        <p:spPr bwMode="auto">
          <a:xfrm>
            <a:off x="6663562" y="1839921"/>
            <a:ext cx="4643548" cy="441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67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Цель и задачи проекта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625" y="1965960"/>
            <a:ext cx="9872871" cy="4038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Цель</a:t>
            </a:r>
            <a:r>
              <a:rPr lang="en-US" dirty="0" smtClean="0"/>
              <a:t>: </a:t>
            </a:r>
            <a:r>
              <a:rPr lang="ru-RU" dirty="0" smtClean="0"/>
              <a:t>умение применять фразеологизмы в речи с целью его обогащения.</a:t>
            </a:r>
          </a:p>
          <a:p>
            <a:pPr marL="45720" indent="0">
              <a:buNone/>
            </a:pPr>
            <a:r>
              <a:rPr lang="ru-RU" dirty="0" smtClean="0"/>
              <a:t>Для исполнения цели проекта поставлены задачи.</a:t>
            </a:r>
          </a:p>
          <a:p>
            <a:pPr marL="45720" indent="0">
              <a:buNone/>
            </a:pPr>
            <a:r>
              <a:rPr lang="ru-RU" dirty="0" smtClean="0"/>
              <a:t>Задачи</a:t>
            </a:r>
            <a:r>
              <a:rPr lang="en-US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Определить значения понятий </a:t>
            </a:r>
            <a:r>
              <a:rPr lang="en-US" dirty="0" smtClean="0"/>
              <a:t>“</a:t>
            </a:r>
            <a:r>
              <a:rPr lang="ru-RU" dirty="0" smtClean="0"/>
              <a:t>фразеологизм</a:t>
            </a:r>
            <a:r>
              <a:rPr lang="en-US" dirty="0" smtClean="0"/>
              <a:t>” </a:t>
            </a:r>
            <a:r>
              <a:rPr lang="ru-RU" dirty="0" smtClean="0"/>
              <a:t>и </a:t>
            </a:r>
            <a:r>
              <a:rPr lang="en-US" dirty="0" smtClean="0"/>
              <a:t>“</a:t>
            </a:r>
            <a:r>
              <a:rPr lang="ru-RU" dirty="0" smtClean="0"/>
              <a:t>фразеология</a:t>
            </a:r>
            <a:r>
              <a:rPr lang="en-US" dirty="0" smtClean="0"/>
              <a:t>”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Общая характеристика фразеологизмов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Классификация фразеологизмов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Свойства фразеологизмов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Использование фразеологизмов в 9 и 11 классах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Признаки фразеологизма как единицы языка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Источники возникновения фразеологизмов</a:t>
            </a:r>
          </a:p>
        </p:txBody>
      </p:sp>
      <p:pic>
        <p:nvPicPr>
          <p:cNvPr id="2050" name="Picture 2" descr="https://fsd.multiurok.ru/html/2018/04/19/s_5ad8481d78f0b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194" y="3864370"/>
            <a:ext cx="4191413" cy="262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4" y="624429"/>
            <a:ext cx="10143662" cy="13563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Проблема и гипотеза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396" y="1622740"/>
            <a:ext cx="4491701" cy="3219226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/>
              <a:t>Проблема</a:t>
            </a:r>
            <a:r>
              <a:rPr lang="en-US" sz="2400" dirty="0" smtClean="0"/>
              <a:t>:</a:t>
            </a:r>
            <a:r>
              <a:rPr lang="ru-RU" sz="2400" dirty="0" smtClean="0"/>
              <a:t> на уроках русского языка в школах на раздел </a:t>
            </a:r>
            <a:r>
              <a:rPr lang="en-US" sz="2400" dirty="0" smtClean="0"/>
              <a:t>“</a:t>
            </a:r>
            <a:r>
              <a:rPr lang="ru-RU" sz="2400" dirty="0" smtClean="0"/>
              <a:t>фразеология</a:t>
            </a:r>
            <a:r>
              <a:rPr lang="en-US" sz="2400" dirty="0" smtClean="0"/>
              <a:t>”</a:t>
            </a:r>
            <a:r>
              <a:rPr lang="ru-RU" sz="2400" dirty="0" smtClean="0"/>
              <a:t> отводится небольшое количество времени несмотря на то, что задания с фразеологизмами встречаются в заданиях ОГЭ и ЕГЭ.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/>
              <a:t>Гипотеза</a:t>
            </a:r>
            <a:r>
              <a:rPr lang="en-US" sz="2400" dirty="0" smtClean="0"/>
              <a:t>:</a:t>
            </a:r>
            <a:r>
              <a:rPr lang="ru-RU" sz="2400" dirty="0" smtClean="0"/>
              <a:t> лексический запас учеников 9-11 классов имеет малое количество фразеологизмов.</a:t>
            </a:r>
            <a:endParaRPr lang="ru-RU" sz="2400" dirty="0"/>
          </a:p>
        </p:txBody>
      </p:sp>
      <p:pic>
        <p:nvPicPr>
          <p:cNvPr id="7170" name="Picture 2" descr="https://mulino58.ru/wp-content/uploads/3/0/3/303f39cd900a82e690f701c3bfac6bd4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3" r="2746"/>
          <a:stretch/>
        </p:blipFill>
        <p:spPr bwMode="auto">
          <a:xfrm>
            <a:off x="5374802" y="1759131"/>
            <a:ext cx="6471161" cy="420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2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999" y="619485"/>
            <a:ext cx="10066872" cy="1356360"/>
          </a:xfrm>
        </p:spPr>
        <p:txBody>
          <a:bodyPr/>
          <a:lstStyle/>
          <a:p>
            <a:pPr algn="ctr"/>
            <a:r>
              <a:rPr lang="ru-RU" dirty="0" smtClean="0"/>
              <a:t>Что такое фразеологизм и фразеология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5584018" cy="4038600"/>
          </a:xfrm>
        </p:spPr>
        <p:txBody>
          <a:bodyPr/>
          <a:lstStyle/>
          <a:p>
            <a:r>
              <a:rPr lang="ru-RU" dirty="0" smtClean="0"/>
              <a:t>Фразеология – раздел языкознания, изучающий фразеологический состав языка в его современном состоянии и историческом развитии.</a:t>
            </a:r>
          </a:p>
          <a:p>
            <a:r>
              <a:rPr lang="ru-RU" dirty="0" smtClean="0"/>
              <a:t>Фразеологизмы – это относительно устойчивое, воспроизводимое, экспрессивное сочетание лексем, обладающее целостным значением.</a:t>
            </a:r>
            <a:endParaRPr lang="ru-RU" dirty="0"/>
          </a:p>
        </p:txBody>
      </p:sp>
      <p:pic>
        <p:nvPicPr>
          <p:cNvPr id="3074" name="Picture 2" descr="https://cf3.ppt-online.org/files3/slide/r/rIYCaFVyROdKZDAnlgTm5wMQqXpEfNHLSGbW1z/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46" y="1975845"/>
            <a:ext cx="4581886" cy="332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00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744" y="624428"/>
            <a:ext cx="9995381" cy="1356360"/>
          </a:xfrm>
        </p:spPr>
        <p:txBody>
          <a:bodyPr/>
          <a:lstStyle/>
          <a:p>
            <a:pPr algn="ctr"/>
            <a:r>
              <a:rPr lang="ru-RU" dirty="0" smtClean="0"/>
              <a:t>Общая характеристика фразеологизмов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882" y="2078542"/>
            <a:ext cx="7904362" cy="40386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Энциклопедический </a:t>
            </a:r>
            <a:r>
              <a:rPr lang="ru-RU" dirty="0" smtClean="0"/>
              <a:t>словарь </a:t>
            </a:r>
            <a:r>
              <a:rPr lang="ru-RU" dirty="0"/>
              <a:t>поясняет, что термин  «фразеология» происходит от греческих слов </a:t>
            </a:r>
            <a:r>
              <a:rPr lang="ru-RU" dirty="0" err="1"/>
              <a:t>phrasis</a:t>
            </a:r>
            <a:r>
              <a:rPr lang="ru-RU" dirty="0"/>
              <a:t> – «выражение» и </a:t>
            </a:r>
            <a:r>
              <a:rPr lang="ru-RU" dirty="0" err="1"/>
              <a:t>logos</a:t>
            </a:r>
            <a:r>
              <a:rPr lang="ru-RU" dirty="0"/>
              <a:t> – «учение», «слово». В русском языке этот термин употребляется в двух смыслах: 1) совокупность устойчивых идиоматических выражений: работать спустя рукава, собаку съесть</a:t>
            </a:r>
            <a:r>
              <a:rPr lang="ru-RU" dirty="0" smtClean="0"/>
              <a:t>, </a:t>
            </a:r>
            <a:r>
              <a:rPr lang="ru-RU" dirty="0"/>
              <a:t>и другие; 2) раздел языкознания, который изучает подобные выражения (они называются фразеологическими единицами или фразеологизмами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Фразеологизмы строятся на основе сдвига в значении либо одного компонента, либо всех компонентов сочетания.</a:t>
            </a:r>
          </a:p>
          <a:p>
            <a:r>
              <a:rPr lang="ru-RU" dirty="0" smtClean="0"/>
              <a:t>Из всего вышесказанного можно отметить, что фразеологизм – устойчивое сочетание слов, которое можно заменить одним словом.</a:t>
            </a:r>
          </a:p>
          <a:p>
            <a:r>
              <a:rPr lang="ru-RU" dirty="0" smtClean="0"/>
              <a:t>Например</a:t>
            </a:r>
            <a:r>
              <a:rPr lang="en-US" dirty="0" smtClean="0"/>
              <a:t>:</a:t>
            </a:r>
          </a:p>
          <a:p>
            <a:pPr marL="45720" indent="0">
              <a:buNone/>
            </a:pPr>
            <a:r>
              <a:rPr lang="ru-RU" dirty="0" smtClean="0"/>
              <a:t>Мастер на все руки – умелец </a:t>
            </a:r>
          </a:p>
          <a:p>
            <a:pPr marL="45720" indent="0">
              <a:buNone/>
            </a:pPr>
            <a:r>
              <a:rPr lang="ru-RU" dirty="0" smtClean="0"/>
              <a:t>Рукой подать – близко  </a:t>
            </a:r>
            <a:endParaRPr lang="ru-RU" dirty="0"/>
          </a:p>
        </p:txBody>
      </p:sp>
      <p:pic>
        <p:nvPicPr>
          <p:cNvPr id="4102" name="Picture 6" descr="https://avatars.dzeninfra.ru/get-zen_doc/3532529/pub_60316256a332dd7373c8e96a_60316291bd729c71d194e78a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8" t="33933" r="16781" b="15617"/>
          <a:stretch/>
        </p:blipFill>
        <p:spPr bwMode="auto">
          <a:xfrm>
            <a:off x="8367610" y="3310464"/>
            <a:ext cx="3494490" cy="330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7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фразеологизмов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1)</a:t>
            </a:r>
            <a:r>
              <a:rPr lang="ru-RU" dirty="0"/>
              <a:t> </a:t>
            </a:r>
            <a:r>
              <a:rPr lang="ru-RU" i="1" dirty="0"/>
              <a:t>устойчивость</a:t>
            </a:r>
            <a:r>
              <a:rPr lang="ru-RU" dirty="0"/>
              <a:t> – неизменность: во фразеологизме ни один из компонентов не может быть опущен или заменен другим;</a:t>
            </a:r>
          </a:p>
          <a:p>
            <a:r>
              <a:rPr lang="ru-RU" b="1" dirty="0"/>
              <a:t>2)</a:t>
            </a:r>
            <a:r>
              <a:rPr lang="ru-RU" dirty="0"/>
              <a:t> </a:t>
            </a:r>
            <a:r>
              <a:rPr lang="ru-RU" i="1" dirty="0" err="1" smtClean="0"/>
              <a:t>идиоматичность</a:t>
            </a:r>
            <a:r>
              <a:rPr lang="ru-RU" dirty="0"/>
              <a:t>  –значение фразеологизма не связано со значениями составляющих его компонентов: </a:t>
            </a:r>
            <a:r>
              <a:rPr lang="ru-RU" i="1" dirty="0"/>
              <a:t>вешать лапшу на уши (лгать</a:t>
            </a:r>
            <a:r>
              <a:rPr lang="ru-RU" dirty="0"/>
              <a:t>);</a:t>
            </a:r>
          </a:p>
          <a:p>
            <a:r>
              <a:rPr lang="ru-RU" b="1" dirty="0"/>
              <a:t>3)</a:t>
            </a:r>
            <a:r>
              <a:rPr lang="ru-RU" dirty="0"/>
              <a:t> </a:t>
            </a:r>
            <a:r>
              <a:rPr lang="ru-RU" i="1" dirty="0" err="1"/>
              <a:t>воспроизводимость</a:t>
            </a:r>
            <a:r>
              <a:rPr lang="ru-RU" dirty="0"/>
              <a:t> – использование в речи в фиксированном виде; фразеологизм – готовая единица языка, подобная слову.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3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фразеологизмов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5649" y="1775665"/>
            <a:ext cx="9872871" cy="437799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Фразеологические сочетания – это </a:t>
            </a:r>
            <a:r>
              <a:rPr lang="ru-RU" dirty="0"/>
              <a:t>устойчивые сочетания слов, в которых имеются слова как со свободным употреблением, так и со </a:t>
            </a:r>
            <a:r>
              <a:rPr lang="ru-RU" dirty="0" smtClean="0"/>
              <a:t>связанным.</a:t>
            </a:r>
          </a:p>
          <a:p>
            <a:r>
              <a:rPr lang="ru-RU" dirty="0" smtClean="0"/>
              <a:t>зло( страх, досада) берёт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 Фразеологические единства представляют собой такие фразеологические единицы, которые являются семантически неделимыми и целостными. </a:t>
            </a:r>
          </a:p>
          <a:p>
            <a:r>
              <a:rPr lang="ru-RU" dirty="0" smtClean="0"/>
              <a:t>тянуть лямку, намылить шею, закинуть удочку, первый  блин комом…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Фразеологические  сращения –  семантически неделимые фразеологические обороты.  В них  целостное значение совершенно </a:t>
            </a:r>
            <a:r>
              <a:rPr lang="ru-RU" dirty="0" smtClean="0"/>
              <a:t>не соотносительно </a:t>
            </a:r>
            <a:r>
              <a:rPr lang="ru-RU" dirty="0"/>
              <a:t>с отдельными значениями составляющих их слов</a:t>
            </a:r>
            <a:r>
              <a:rPr lang="ru-RU" dirty="0" smtClean="0"/>
              <a:t>.</a:t>
            </a:r>
          </a:p>
          <a:p>
            <a:r>
              <a:rPr lang="ru-RU" dirty="0"/>
              <a:t>б</a:t>
            </a:r>
            <a:r>
              <a:rPr lang="ru-RU" dirty="0" smtClean="0"/>
              <a:t>ить баклуши, тихой сапой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Фразеологические выражения –  это устойчивые в составе и употреблении фразеологические обороты, которые состоят целиком из слов со свободными значениями.</a:t>
            </a:r>
          </a:p>
          <a:p>
            <a:r>
              <a:rPr lang="ru-RU" dirty="0"/>
              <a:t>л</a:t>
            </a:r>
            <a:r>
              <a:rPr lang="ru-RU" dirty="0" smtClean="0"/>
              <a:t>юбви все возрасты покорны, всерьёз и надолго…</a:t>
            </a:r>
          </a:p>
          <a:p>
            <a:endParaRPr lang="ru-RU" dirty="0"/>
          </a:p>
        </p:txBody>
      </p:sp>
      <p:pic>
        <p:nvPicPr>
          <p:cNvPr id="6146" name="Picture 2" descr="https://kartinkin.net/uploads/posts/2022-12/1670446930_kartinkin-net-p-kartinka-stopka-knig-dlya-detei-vkontakte-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33" y="244883"/>
            <a:ext cx="2054710" cy="172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1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659" y="701040"/>
            <a:ext cx="10929551" cy="1356360"/>
          </a:xfrm>
        </p:spPr>
        <p:txBody>
          <a:bodyPr/>
          <a:lstStyle/>
          <a:p>
            <a:pPr algn="ctr"/>
            <a:r>
              <a:rPr lang="ru-RU" dirty="0" smtClean="0"/>
              <a:t>Признаки фразеологизма как единицы языка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33845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Фразеологизмы имеют устойчивый состав. Нельзя убрать какое-нибудь слово или заменить на синоним. Таким образом, при изменении состава фразеологизм теряет своё истинное значение и индивидуальность.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Фразеологизм по собственному значению имеет возможность быть равен тексту или же цельному предложению.</a:t>
            </a:r>
          </a:p>
          <a:p>
            <a:r>
              <a:rPr lang="ru-RU" dirty="0"/>
              <a:t>в</a:t>
            </a:r>
            <a:r>
              <a:rPr lang="ru-RU" dirty="0" smtClean="0"/>
              <a:t>ешать лапшу на уши – обманывать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Фразеологизм имеет возможность владеть синонимы и антонимы. В качестве синонимов или же антонимов имеют все шансы играть как иные фразеологизмы, так и обычные слова.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в</a:t>
            </a:r>
            <a:r>
              <a:rPr lang="ru-RU" dirty="0" smtClean="0"/>
              <a:t>алять дурака-бить баклуши-бездельничать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омать голову-шевелить мозгами-думать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3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440</TotalTime>
  <Words>671</Words>
  <Application>Microsoft Office PowerPoint</Application>
  <PresentationFormat>Широкоэкранный</PresentationFormat>
  <Paragraphs>83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Corbel</vt:lpstr>
      <vt:lpstr>Wingdings</vt:lpstr>
      <vt:lpstr>Базис</vt:lpstr>
      <vt:lpstr>В мире фразеологии </vt:lpstr>
      <vt:lpstr>Введение</vt:lpstr>
      <vt:lpstr>Цель и задачи проекта</vt:lpstr>
      <vt:lpstr>Проблема и гипотеза проекта</vt:lpstr>
      <vt:lpstr>Что такое фразеологизм и фразеология?</vt:lpstr>
      <vt:lpstr>Общая характеристика фразеологизмов</vt:lpstr>
      <vt:lpstr>Свойства фразеологизмов</vt:lpstr>
      <vt:lpstr>Классификация фразеологизмов</vt:lpstr>
      <vt:lpstr>Признаки фразеологизма как единицы языка </vt:lpstr>
      <vt:lpstr>Источники возникновения фразеологизмов </vt:lpstr>
      <vt:lpstr>Использование фразеологизмов в 9-11 классах.</vt:lpstr>
      <vt:lpstr>Игра “Угадай значение фразеологизма”</vt:lpstr>
      <vt:lpstr>Презентация PowerPoint</vt:lpstr>
      <vt:lpstr>Сравнительный анализ ответов учащихся 9 и 11 классов</vt:lpstr>
      <vt:lpstr>Вывод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фразеологии</dc:title>
  <dc:creator>Саргис Марутян</dc:creator>
  <cp:lastModifiedBy>Оксана</cp:lastModifiedBy>
  <cp:revision>46</cp:revision>
  <dcterms:created xsi:type="dcterms:W3CDTF">2023-01-05T16:54:36Z</dcterms:created>
  <dcterms:modified xsi:type="dcterms:W3CDTF">2024-07-12T19:22:28Z</dcterms:modified>
</cp:coreProperties>
</file>