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9"/>
  </p:notesMasterIdLst>
  <p:sldIdLst>
    <p:sldId id="256" r:id="rId2"/>
    <p:sldId id="281" r:id="rId3"/>
    <p:sldId id="259" r:id="rId4"/>
    <p:sldId id="272" r:id="rId5"/>
    <p:sldId id="277" r:id="rId6"/>
    <p:sldId id="280" r:id="rId7"/>
    <p:sldId id="261" r:id="rId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F676D-CE22-4E4A-8C89-0489CF3551DC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A21E3-B0E0-4BD2-818C-3853495AE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31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A21E3-B0E0-4BD2-818C-3853495AE16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674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A21E3-B0E0-4BD2-818C-3853495AE1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706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A21E3-B0E0-4BD2-818C-3853495AE1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12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A21E3-B0E0-4BD2-818C-3853495AE1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935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A21E3-B0E0-4BD2-818C-3853495AE16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04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A21E3-B0E0-4BD2-818C-3853495AE16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840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A21E3-B0E0-4BD2-818C-3853495AE16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7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465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42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9800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29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6158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412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499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8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64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47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09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01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106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465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860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375EE-A5E0-47D3-95CF-58687F18789B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D78AFC8-DA92-4B73-832B-EA31876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0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3000"/>
                    </a14:imgEffect>
                  </a14:imgLayer>
                </a14:imgProps>
              </a:ext>
            </a:extLst>
          </a:blip>
          <a:srcRect/>
          <a:stretch>
            <a:fillRect t="-68000" b="-6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ы детские для детского сада">
            <a:extLst>
              <a:ext uri="{FF2B5EF4-FFF2-40B4-BE49-F238E27FC236}">
                <a16:creationId xmlns:a16="http://schemas.microsoft.com/office/drawing/2014/main" id="{83DCADFB-3A42-7498-D85F-6090EA56F9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0"/>
          <a:stretch/>
        </p:blipFill>
        <p:spPr bwMode="auto">
          <a:xfrm>
            <a:off x="0" y="0"/>
            <a:ext cx="9144000" cy="685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0A0A359-4A05-1941-50C0-8A32D99EA0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1466" y="1117601"/>
            <a:ext cx="6620933" cy="3924256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логоритмических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упражнений в НОД с детьми на логопедических и музыкальных занятиях.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учитель-логопед И.А.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Переберина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Г.О. Шаньгина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099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0000">
              <a:srgbClr val="D1EB98">
                <a:alpha val="41000"/>
                <a:lumMod val="99000"/>
                <a:lumOff val="1000"/>
              </a:srgbClr>
            </a:gs>
            <a:gs pos="31000">
              <a:schemeClr val="accent1">
                <a:alpha val="47000"/>
                <a:lumMod val="83000"/>
                <a:lumOff val="1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F38B0A-7EAE-AD32-25F9-B5AA4A54A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EF36065-D5FF-4E91-1A5F-A8823FEBF8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51" y="0"/>
            <a:ext cx="9173735" cy="6858000"/>
          </a:xfrm>
        </p:spPr>
      </p:pic>
    </p:spTree>
    <p:extLst>
      <p:ext uri="{BB962C8B-B14F-4D97-AF65-F5344CB8AC3E}">
        <p14:creationId xmlns:p14="http://schemas.microsoft.com/office/powerpoint/2010/main" val="1162964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83799">
              <a:srgbClr val="D1EB98"/>
            </a:gs>
            <a:gs pos="31000">
              <a:schemeClr val="accent1">
                <a:alpha val="47000"/>
                <a:lumMod val="83000"/>
                <a:lumOff val="1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5800" y="168442"/>
            <a:ext cx="10515600" cy="5679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6118" y="933062"/>
            <a:ext cx="8742556" cy="5756496"/>
          </a:xfrm>
        </p:spPr>
        <p:txBody>
          <a:bodyPr>
            <a:noAutofit/>
          </a:bodyPr>
          <a:lstStyle/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слухового внимания и фонематического слуха;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музыкального, звукового, тембрового, динамического слуха, чувства ритма, певческого диапазона голоса;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общей и тонкой моторики, кинестетических ощущений, мимики, пантомимики, пространственных организаций движений;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умения перевоплощаться, выразительности и грации движений, умения определять характер музыки, согласовывать ее с движениями;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переключаемости с одного поля деятельности на другое;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речевой моторики для формирования артикуляционной базы звуков, физиологического и фонационного дыхания;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закрепление навыка правильного употребления звуков в различных формах и видах речи, во всех ситуациях общения, воспитание связи между звуком и его музыкальным образом, буквенным обозначением;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формирование, развитие и коррекция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слухо-зрительно-двигательной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координации;</a:t>
            </a:r>
          </a:p>
          <a:p>
            <a:endParaRPr lang="ru-RU" sz="2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0000">
              <a:srgbClr val="D1EB98">
                <a:alpha val="41000"/>
                <a:lumMod val="99000"/>
                <a:lumOff val="1000"/>
              </a:srgbClr>
            </a:gs>
            <a:gs pos="31000">
              <a:schemeClr val="accent1">
                <a:alpha val="47000"/>
                <a:lumMod val="83000"/>
                <a:lumOff val="1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1463" y="156117"/>
            <a:ext cx="5921298" cy="1774283"/>
          </a:xfrm>
          <a:noFill/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579" y="769434"/>
            <a:ext cx="8546842" cy="4991403"/>
          </a:xfrm>
          <a:gradFill>
            <a:gsLst>
              <a:gs pos="40000">
                <a:srgbClr val="D1EB98">
                  <a:alpha val="41000"/>
                  <a:lumMod val="99000"/>
                  <a:lumOff val="1000"/>
                </a:srgbClr>
              </a:gs>
              <a:gs pos="31000">
                <a:schemeClr val="accent1">
                  <a:alpha val="47000"/>
                  <a:lumMod val="83000"/>
                  <a:lumOff val="17000"/>
                </a:schemeClr>
              </a:gs>
            </a:gsLst>
            <a:lin ang="5400000" scaled="1"/>
          </a:gradFill>
        </p:spPr>
        <p:txBody>
          <a:bodyPr>
            <a:normAutofit fontScale="25000" lnSpcReduction="20000"/>
          </a:bodyPr>
          <a:lstStyle/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</a:t>
            </a: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логоритмике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 логопед совместно с музыкальным руководителем 1 раз в неделю (желательно во 2-ой половине дня).</a:t>
            </a:r>
          </a:p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целесообразно проводить фронтально продолжительностью от 20 до 35 минут в зависимости от возраста детей.</a:t>
            </a:r>
          </a:p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логоритмики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составляются с опорой на лексические темы.</a:t>
            </a:r>
          </a:p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двигательного и речевого материала варьируется в зависимости от уровня сформированности моторных и речевых навыков.</a:t>
            </a:r>
          </a:p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занятие представляет собой тематическую и игровую целостность.</a:t>
            </a:r>
          </a:p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сюжете занятий используются рассказы и сказки русских и зарубежных писателей, русские народные сказки, которые подбираются в соответствии с возрастом детей и позволяют решать коррекционные задачи в игровой форме.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0000">
              <a:srgbClr val="D1EB98">
                <a:alpha val="41000"/>
                <a:lumMod val="99000"/>
                <a:lumOff val="1000"/>
              </a:srgbClr>
            </a:gs>
            <a:gs pos="31000">
              <a:schemeClr val="accent1">
                <a:alpha val="47000"/>
                <a:lumMod val="83000"/>
                <a:lumOff val="1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5800" y="108648"/>
            <a:ext cx="10515600" cy="75962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логоритмических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420" y="747132"/>
            <a:ext cx="8597591" cy="4795019"/>
          </a:xfrm>
        </p:spPr>
        <p:txBody>
          <a:bodyPr>
            <a:no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гимнастика, песни и стихи, сопровождаемые движением рук.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мелкой моторики, плавности и выразительности речи, речевого слуха и речевой памяти.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и музыкально-ритмические игры с музыкальными инструментами. 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речи, внимания, умения ориентироваться в пространстве.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чувства ритма.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Логопедическая (артикуляционная)гимнастика, вокально-артикуляционные упражнения.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Укрепление мышц органов артикуляции, развитие их подвижности.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певческих данных.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 для автоматизации и дифференциации звуков.</a:t>
            </a:r>
          </a:p>
          <a:p>
            <a:pPr>
              <a:buNone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0000">
              <a:srgbClr val="D1EB98">
                <a:alpha val="41000"/>
                <a:lumMod val="99000"/>
                <a:lumOff val="1000"/>
              </a:srgbClr>
            </a:gs>
            <a:gs pos="31000">
              <a:schemeClr val="accent1">
                <a:alpha val="47000"/>
                <a:lumMod val="83000"/>
                <a:lumOff val="1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3024" y="345688"/>
            <a:ext cx="8764859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звукопроизношения, укрепление гортани и привитие навыков речевого дыхания.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Упражнения на развитие мимических мышц. Коммуникативные игры и танцы.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Развитие эмоциональной сферы, ассоциативно-образного мышления,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выразительности невербальных средств общения, позитивного самоощущения.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Упражнения на развитие общей моторики, соответствующие возрастным особенностям.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Развитие мышечно-двигательной и координационной сферы.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Упражнение на развитие словотворчества.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Расширение активного запаса детей.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0000">
              <a:srgbClr val="D1EB98">
                <a:alpha val="41000"/>
                <a:lumMod val="99000"/>
                <a:lumOff val="1000"/>
              </a:srgbClr>
            </a:gs>
            <a:gs pos="31000">
              <a:schemeClr val="accent1">
                <a:alpha val="47000"/>
                <a:lumMod val="83000"/>
                <a:lumOff val="1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85860"/>
          </a:xfrm>
        </p:spPr>
        <p:txBody>
          <a:bodyPr>
            <a:noAutofit/>
          </a:bodyPr>
          <a:lstStyle/>
          <a:p>
            <a:pPr algn="ctr"/>
            <a:b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</a:br>
            <a:r>
              <a:rPr lang="ru-RU" sz="48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Вывод 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60810"/>
            <a:ext cx="8476698" cy="45805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показывает, что регулярные занятия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логоритмикой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способствуют нормализации речи ребенка вне зависимости от вида речевого нарушения, формируют положительный эмоциональный настрой, учит общению со сверстниками и многое другое. </a:t>
            </a:r>
          </a:p>
          <a:p>
            <a:pPr algn="ctr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Поэтому в детском саду необходимо проводить занятия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логоритмикой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4374</TotalTime>
  <Words>462</Words>
  <Application>Microsoft Office PowerPoint</Application>
  <PresentationFormat>Экран (4:3)</PresentationFormat>
  <Paragraphs>52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Задачи</vt:lpstr>
      <vt:lpstr>Требования к логоритмике</vt:lpstr>
      <vt:lpstr>Элементы логоритмических занятий</vt:lpstr>
      <vt:lpstr>Презентация PowerPoint</vt:lpstr>
      <vt:lpstr> Вывод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ВоспитательКузнецова</dc:creator>
  <cp:lastModifiedBy>ВоспитательКузнецова</cp:lastModifiedBy>
  <cp:revision>6</cp:revision>
  <cp:lastPrinted>2023-04-27T06:59:26Z</cp:lastPrinted>
  <dcterms:created xsi:type="dcterms:W3CDTF">2023-04-24T03:11:27Z</dcterms:created>
  <dcterms:modified xsi:type="dcterms:W3CDTF">2023-05-31T04:28:30Z</dcterms:modified>
</cp:coreProperties>
</file>