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0" r:id="rId4"/>
    <p:sldId id="258" r:id="rId5"/>
    <p:sldId id="272" r:id="rId6"/>
    <p:sldId id="273" r:id="rId7"/>
    <p:sldId id="274" r:id="rId8"/>
    <p:sldId id="261" r:id="rId9"/>
    <p:sldId id="269" r:id="rId10"/>
    <p:sldId id="257" r:id="rId11"/>
    <p:sldId id="259" r:id="rId12"/>
    <p:sldId id="260" r:id="rId13"/>
    <p:sldId id="262" r:id="rId14"/>
    <p:sldId id="263" r:id="rId15"/>
    <p:sldId id="264" r:id="rId16"/>
    <p:sldId id="265" r:id="rId17"/>
    <p:sldId id="266" r:id="rId18"/>
    <p:sldId id="267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1E6A01-9881-44C0-B5E6-82DF878F1684}" type="datetimeFigureOut">
              <a:rPr lang="ru-RU" smtClean="0"/>
              <a:t>29.03.2016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6F57A8B-3A8B-494D-A802-3A0F052F10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2066113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Функции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1671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700808"/>
            <a:ext cx="56292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095023" y="836712"/>
                <a:ext cx="7077377" cy="4896544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ru-RU" sz="2000" dirty="0"/>
                  <a:t>9</a:t>
                </a:r>
                <a:r>
                  <a:rPr lang="ru-RU" sz="2000" dirty="0" smtClean="0"/>
                  <a:t>. </a:t>
                </a:r>
                <a:r>
                  <a:rPr lang="ru-RU" sz="2000" dirty="0" smtClean="0"/>
                  <a:t>Уста­но­ви­те со­от­вет­ствие между гра­фи­ка­ми функ­ций и фор­му­ла­ми, ко­то­рые их за­да­ют.</a:t>
                </a:r>
                <a:r>
                  <a:rPr lang="ru-RU" sz="2000" dirty="0"/>
                  <a:t> </a:t>
                </a:r>
                <a:r>
                  <a:rPr lang="ru-RU" sz="2000" dirty="0" smtClean="0"/>
                  <a:t/>
                </a:r>
                <a:br>
                  <a:rPr lang="ru-RU" sz="2000" dirty="0" smtClean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 smtClean="0"/>
                  <a:t/>
                </a:r>
                <a:br>
                  <a:rPr lang="ru-RU" sz="2000" dirty="0" smtClean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 smtClean="0"/>
                  <a:t/>
                </a:r>
                <a:br>
                  <a:rPr lang="ru-RU" sz="2000" dirty="0" smtClean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 smtClean="0"/>
                  <a:t/>
                </a:r>
                <a:br>
                  <a:rPr lang="ru-RU" sz="2000" dirty="0" smtClean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 smtClean="0"/>
                  <a:t>1</a:t>
                </a:r>
                <a:r>
                  <a:rPr lang="ru-RU" sz="2000" dirty="0"/>
                  <a:t>) </a:t>
                </a:r>
                <a:r>
                  <a:rPr lang="ru-RU" sz="2000" dirty="0" smtClean="0"/>
                  <a:t>у=х²</a:t>
                </a: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/>
                  <a:t>2) </a:t>
                </a:r>
                <a:r>
                  <a:rPr lang="ru-RU" sz="2000" dirty="0" smtClean="0"/>
                  <a:t>у=х/2</a:t>
                </a: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/>
                  <a:t>3) </a:t>
                </a:r>
                <a:r>
                  <a:rPr lang="ru-RU" sz="2000" dirty="0" smtClean="0"/>
                  <a:t>у=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000" dirty="0"/>
                  <a:t>4) </a:t>
                </a:r>
                <a:r>
                  <a:rPr lang="ru-RU" sz="2000" dirty="0" smtClean="0"/>
                  <a:t>у=2/х</a:t>
                </a:r>
                <a:br>
                  <a:rPr lang="ru-RU" sz="2000" dirty="0" smtClean="0"/>
                </a:br>
                <a:r>
                  <a:rPr lang="ru-RU" sz="2000" i="1" dirty="0"/>
                  <a:t>Ответ ука­жи­те в виде по­сле­до­ва­тель­но­сти цифр без про­бе­лов и за­пя­тых в ука­зан­ном по­ряд­ке.</a:t>
                </a:r>
                <a:endParaRPr lang="ru-RU" sz="20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5023" y="836712"/>
                <a:ext cx="7077377" cy="4896544"/>
              </a:xfrm>
              <a:blipFill rotWithShape="1">
                <a:blip r:embed="rId3"/>
                <a:stretch>
                  <a:fillRect l="-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510207"/>
              </p:ext>
            </p:extLst>
          </p:nvPr>
        </p:nvGraphicFramePr>
        <p:xfrm>
          <a:off x="4716016" y="3717032"/>
          <a:ext cx="1232172" cy="1067735"/>
        </p:xfrm>
        <a:graphic>
          <a:graphicData uri="http://schemas.openxmlformats.org/drawingml/2006/table">
            <a:tbl>
              <a:tblPr/>
              <a:tblGrid>
                <a:gridCol w="410724"/>
                <a:gridCol w="410724"/>
                <a:gridCol w="410724"/>
              </a:tblGrid>
              <a:tr h="54380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930"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24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836712"/>
            <a:ext cx="7128792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10</a:t>
            </a:r>
            <a:r>
              <a:rPr lang="ru-RU" sz="2800" dirty="0" smtClean="0"/>
              <a:t>. </a:t>
            </a:r>
            <a:r>
              <a:rPr lang="ru-RU" sz="2800" dirty="0" smtClean="0"/>
              <a:t>На </a:t>
            </a:r>
            <a:r>
              <a:rPr lang="ru-RU" sz="2800" dirty="0"/>
              <a:t>одном из ри­сун­ков изоб­ра­жен гра­фик </a:t>
            </a:r>
            <a:r>
              <a:rPr lang="ru-RU" sz="2800" dirty="0" smtClean="0"/>
              <a:t>функ­ции у=х²-2х+3</a:t>
            </a:r>
            <a:r>
              <a:rPr lang="ru-RU" sz="2800" dirty="0"/>
              <a:t> . Ука­жи­те номер этого ри­сун­ка.</a:t>
            </a:r>
          </a:p>
        </p:txBody>
      </p:sp>
      <p:pic>
        <p:nvPicPr>
          <p:cNvPr id="5122" name="Picture 2" descr="p1x2m2xp3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16573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1x2p2xp3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80" y="2110733"/>
            <a:ext cx="16573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m1x2p2xm3.e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80" y="4077072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m1x2m2xm3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77072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0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11</a:t>
            </a:r>
            <a:r>
              <a:rPr lang="ru-RU" sz="2800" dirty="0" smtClean="0"/>
              <a:t>. На </a:t>
            </a:r>
            <a:r>
              <a:rPr lang="ru-RU" sz="2800" dirty="0"/>
              <a:t>одном из ри­сун­ков изоб­ра­же­на па­ра­бо­ла. Ука­жи­те номер этого ри­сун­ка.</a:t>
            </a:r>
          </a:p>
        </p:txBody>
      </p:sp>
      <p:pic>
        <p:nvPicPr>
          <p:cNvPr id="6148" name="Рисунок 77" descr="Описание: p2x2p2xm3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699" y="3861048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Рисунок 76" descr="Описание: exp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249" y="3861048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Рисунок 75" descr="Описание: p1d6x.e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99702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Рисунок 74" descr="Описание: p6d1dx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99702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4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12</a:t>
            </a:r>
            <a:r>
              <a:rPr lang="ru-RU" sz="2800" dirty="0" smtClean="0"/>
              <a:t>. На </a:t>
            </a:r>
            <a:r>
              <a:rPr lang="ru-RU" sz="2800" dirty="0"/>
              <a:t>одном из ри­сун­ков изоб­ра­же­на ги­пер­бо­ла. Ука­жи­те номер этого ри­сун­ка. 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8196" name="Рисунок 58" descr="Описание: m2x2m8xm4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76993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Рисунок 57" descr="Описание: m8d1dx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4800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Рисунок 56" descr="Описание: sqrt.e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9079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Рисунок 55" descr="Описание: m5d1x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16573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69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13</a:t>
            </a:r>
            <a:r>
              <a:rPr lang="ru-RU" sz="2800" dirty="0" smtClean="0"/>
              <a:t>. Уста­но­ви­те </a:t>
            </a:r>
            <a:r>
              <a:rPr lang="ru-RU" sz="2800" dirty="0"/>
              <a:t>со­от­вет­ствие между функ­ци­я­ми и их гра­фи­ка­ми.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043608" y="2780929"/>
            <a:ext cx="2088231" cy="20162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у=х²-2х             </a:t>
            </a:r>
          </a:p>
          <a:p>
            <a:pPr marL="0" indent="0">
              <a:buNone/>
            </a:pPr>
            <a:r>
              <a:rPr lang="ru-RU" dirty="0" smtClean="0"/>
              <a:t>Б) у=х²+2х</a:t>
            </a:r>
          </a:p>
          <a:p>
            <a:pPr marL="0" indent="0">
              <a:buNone/>
            </a:pPr>
            <a:r>
              <a:rPr lang="ru-RU" dirty="0" smtClean="0"/>
              <a:t>В) </a:t>
            </a:r>
            <a:r>
              <a:rPr lang="ru-RU" dirty="0"/>
              <a:t>у</a:t>
            </a:r>
            <a:r>
              <a:rPr lang="ru-RU" dirty="0" smtClean="0"/>
              <a:t>=-х²-2х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http://reshuoge.ru/get_file?id=40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44764"/>
            <a:ext cx="508221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692697"/>
            <a:ext cx="7016661" cy="16662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14</a:t>
            </a:r>
            <a:r>
              <a:rPr lang="ru-RU" sz="2800" dirty="0" smtClean="0"/>
              <a:t>. На </a:t>
            </a:r>
            <a:r>
              <a:rPr lang="ru-RU" sz="2800" dirty="0"/>
              <a:t>ри­сун­ке изоб­ра­же­ны гра­фи­ки функ­ций вида </a:t>
            </a:r>
            <a:r>
              <a:rPr lang="ru-RU" sz="2800" i="1" dirty="0"/>
              <a:t>y</a:t>
            </a:r>
            <a:r>
              <a:rPr lang="ru-RU" sz="2800" dirty="0"/>
              <a:t> = </a:t>
            </a:r>
            <a:r>
              <a:rPr lang="ru-RU" sz="2800" i="1" dirty="0"/>
              <a:t>ax</a:t>
            </a:r>
            <a:r>
              <a:rPr lang="ru-RU" sz="2800" baseline="30000" dirty="0"/>
              <a:t>2</a:t>
            </a:r>
            <a:r>
              <a:rPr lang="ru-RU" sz="2800" dirty="0"/>
              <a:t> + </a:t>
            </a:r>
            <a:r>
              <a:rPr lang="ru-RU" sz="2800" i="1" dirty="0"/>
              <a:t>c</a:t>
            </a:r>
            <a:r>
              <a:rPr lang="ru-RU" sz="2800" dirty="0"/>
              <a:t>. Уста­но­ви­те со­от­вет­ствие между гра­фи­ка­ми и зна­ка­ми ко­эф­фи­ци­ен­тов </a:t>
            </a:r>
            <a:r>
              <a:rPr lang="ru-RU" sz="2800" i="1" dirty="0"/>
              <a:t>a</a:t>
            </a:r>
            <a:r>
              <a:rPr lang="ru-RU" sz="2800" dirty="0"/>
              <a:t> и </a:t>
            </a:r>
            <a:r>
              <a:rPr lang="ru-RU" sz="2800" i="1" dirty="0"/>
              <a:t>c</a:t>
            </a:r>
            <a:r>
              <a:rPr lang="ru-RU" sz="2800" dirty="0"/>
              <a:t>.</a:t>
            </a:r>
          </a:p>
        </p:txBody>
      </p:sp>
      <p:pic>
        <p:nvPicPr>
          <p:cNvPr id="6" name="Объект 5" descr="http://reshuoge.ru/docs/DE0E276E497AB3784C3FC4CC20248DC0/questions/GIA.MATH.REP.2012.12.01/xs3qvrsrc1C29E0D02DEABA814BE2B3FE2BC0867C_1_1321961725.gif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48880"/>
            <a:ext cx="7905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6" name="Рисунок 36" descr="Описание: http://reshuoge.ru/docs/DE0E276E497AB3784C3FC4CC20248DC0/questions/GIA.MATH.REP.2012.12.01/xs3qvrsrc48A049877A7F8C3B43EBE84229070296_1_132196204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940" y="2358975"/>
            <a:ext cx="74295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Рисунок 35" descr="Описание: http://reshuoge.ru/docs/DE0E276E497AB3784C3FC4CC20248DC0/questions/GIA.MATH.REP.2012.12.01/xs3qvrsrc3E85AD0C244487B5485A22FD29B94393_1_132196197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772" y="2358975"/>
            <a:ext cx="89535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Рисунок 34" descr="Описание: http://reshuoge.ru/docs/DE0E276E497AB3784C3FC4CC20248DC0/questions/GIA.MATH.REP.2012.12.01/xs3qvrsrcBB307E310627AB544A64DCEEAA6541FD_1_13219618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78025"/>
            <a:ext cx="990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 flipH="1">
            <a:off x="1259632" y="3789040"/>
            <a:ext cx="6984776" cy="23042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1. а&gt;0, с&lt;0</a:t>
            </a:r>
          </a:p>
          <a:p>
            <a:pPr marL="0" indent="0">
              <a:buNone/>
            </a:pPr>
            <a:r>
              <a:rPr lang="ru-RU" dirty="0" smtClean="0"/>
              <a:t>2. а&lt;0, с&gt;0</a:t>
            </a:r>
          </a:p>
          <a:p>
            <a:pPr marL="0" indent="0">
              <a:buNone/>
            </a:pPr>
            <a:r>
              <a:rPr lang="ru-RU" dirty="0" smtClean="0"/>
              <a:t>3. а&gt;0, с&gt;0</a:t>
            </a:r>
          </a:p>
          <a:p>
            <a:pPr marL="0" indent="0">
              <a:buNone/>
            </a:pPr>
            <a:r>
              <a:rPr lang="ru-RU" dirty="0" smtClean="0"/>
              <a:t>4. а&lt;0, с&lt;0</a:t>
            </a:r>
            <a:endParaRPr lang="ru-RU" dirty="0"/>
          </a:p>
          <a:p>
            <a:pPr marL="0" indent="0">
              <a:buNone/>
            </a:pPr>
            <a:r>
              <a:rPr lang="ru-RU" dirty="0">
                <a:latin typeface="+mj-lt"/>
              </a:rPr>
              <a:t>За­пи­ши­те в ответ цифры, рас­по­ло­жив их в по­ряд­ке, со­от­вет­ству­ю­щем бук­вам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207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15</a:t>
            </a:r>
            <a:r>
              <a:rPr lang="ru-RU" sz="2800" dirty="0" smtClean="0"/>
              <a:t>. Уста­но­ви­те </a:t>
            </a:r>
            <a:r>
              <a:rPr lang="ru-RU" sz="2800" dirty="0"/>
              <a:t>со­от­вет­ствие между гра­фи­ка­ми функ­ций и фор­му­ла­ми, ко­то­рые их за­да­ют.</a:t>
            </a:r>
          </a:p>
        </p:txBody>
      </p:sp>
      <p:pic>
        <p:nvPicPr>
          <p:cNvPr id="6" name="Объект 5" descr="http://reshuoge.ru/get_file?id=6938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1" y="2036134"/>
            <a:ext cx="2016223" cy="1824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reshuoge.ru/get_file?id=693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64754"/>
            <a:ext cx="1872208" cy="191081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AutoShape 2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2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4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6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0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2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24" descr="http://reshuoge.ru/formula/svg/5f/5f5c2ca975e39c1b1f4e7049392f27dd.sv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Объект 19"/>
          <p:cNvSpPr>
            <a:spLocks noGrp="1"/>
          </p:cNvSpPr>
          <p:nvPr>
            <p:ph sz="quarter" idx="13"/>
          </p:nvPr>
        </p:nvSpPr>
        <p:spPr>
          <a:xfrm>
            <a:off x="1298448" y="4149081"/>
            <a:ext cx="3200400" cy="1872208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dirty="0" smtClean="0"/>
              <a:t>у=-2х²+6х-6</a:t>
            </a:r>
          </a:p>
          <a:p>
            <a:pPr marL="457200" indent="-457200">
              <a:buFont typeface="Brush Script MT" pitchFamily="66" charset="0"/>
              <a:buAutoNum type="arabicParenR"/>
            </a:pPr>
            <a:r>
              <a:rPr lang="ru-RU" dirty="0"/>
              <a:t>у=-</a:t>
            </a:r>
            <a:r>
              <a:rPr lang="ru-RU" dirty="0" smtClean="0"/>
              <a:t>2х²-6х-6</a:t>
            </a:r>
            <a:endParaRPr lang="ru-RU" dirty="0"/>
          </a:p>
          <a:p>
            <a:pPr marL="457200" indent="-457200">
              <a:buFont typeface="Brush Script MT" pitchFamily="66" charset="0"/>
              <a:buAutoNum type="arabicParenR"/>
            </a:pPr>
            <a:r>
              <a:rPr lang="ru-RU" dirty="0" smtClean="0"/>
              <a:t>у=2х²+6х+6</a:t>
            </a:r>
            <a:endParaRPr lang="ru-RU" dirty="0"/>
          </a:p>
          <a:p>
            <a:pPr marL="457200" indent="-457200">
              <a:buFont typeface="Brush Script MT" pitchFamily="66" charset="0"/>
              <a:buAutoNum type="arabicParenR"/>
            </a:pPr>
            <a:r>
              <a:rPr lang="ru-RU" dirty="0" smtClean="0"/>
              <a:t>у=2х²-6х+6</a:t>
            </a:r>
            <a:endParaRPr lang="ru-RU" dirty="0"/>
          </a:p>
          <a:p>
            <a:pPr marL="457200" indent="-457200">
              <a:buAutoNum type="arabicParenR"/>
            </a:pPr>
            <a:endParaRPr lang="ru-RU" dirty="0"/>
          </a:p>
        </p:txBody>
      </p:sp>
      <p:pic>
        <p:nvPicPr>
          <p:cNvPr id="21" name="Объект 4" descr="http://reshuoge.ru/get_file?id=693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8887" y="2060848"/>
            <a:ext cx="2056969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8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16. Уста­но­ви­те </a:t>
            </a:r>
            <a:r>
              <a:rPr lang="ru-RU" sz="2800" dirty="0"/>
              <a:t>со­от­вет­ствие между функ­ци­я­ми и их гра­фи­ка­ми.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А) у=-2х+4</a:t>
            </a:r>
          </a:p>
          <a:p>
            <a:pPr marL="0" indent="0">
              <a:buNone/>
            </a:pPr>
            <a:r>
              <a:rPr lang="ru-RU" dirty="0" smtClean="0"/>
              <a:t>Б) у=2х-4</a:t>
            </a:r>
          </a:p>
          <a:p>
            <a:pPr marL="0" indent="0">
              <a:buNone/>
            </a:pPr>
            <a:r>
              <a:rPr lang="ru-RU" dirty="0" smtClean="0"/>
              <a:t>В) у=2х+4</a:t>
            </a:r>
            <a:endParaRPr lang="ru-RU" dirty="0"/>
          </a:p>
        </p:txBody>
      </p:sp>
      <p:pic>
        <p:nvPicPr>
          <p:cNvPr id="2050" name="Picture 2" descr="http://reshuoge.ru/get_file?id=6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329508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17</a:t>
            </a:r>
            <a:r>
              <a:rPr lang="ru-RU" sz="2800" dirty="0" smtClean="0"/>
              <a:t>. Уста­но­ви­те </a:t>
            </a:r>
            <a:r>
              <a:rPr lang="ru-RU" sz="2800" dirty="0"/>
              <a:t>со­от­вет­ствие между функ­ци­я­ми и их гра­фи­ка­ми.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5004048" y="2636911"/>
                <a:ext cx="2859792" cy="308761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А) 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Б) 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В) у=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5004048" y="2636911"/>
                <a:ext cx="2859792" cy="3087613"/>
              </a:xfrm>
              <a:blipFill rotWithShape="1">
                <a:blip r:embed="rId2"/>
                <a:stretch>
                  <a:fillRect l="-3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http://reshuoge.ru/get_file?id=79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6380"/>
            <a:ext cx="3305175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0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817582"/>
            <a:ext cx="3632284" cy="39795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18. На </a:t>
            </a:r>
            <a:r>
              <a:rPr lang="ru-RU" sz="2800" dirty="0"/>
              <a:t>рисунке изображены графики функций </a:t>
            </a:r>
            <a:r>
              <a:rPr lang="ru-RU" sz="2800" i="1" dirty="0"/>
              <a:t>y</a:t>
            </a:r>
            <a:r>
              <a:rPr lang="ru-RU" sz="2800" dirty="0"/>
              <a:t>=6−</a:t>
            </a:r>
            <a:r>
              <a:rPr lang="ru-RU" sz="2800" i="1" dirty="0" smtClean="0"/>
              <a:t>x</a:t>
            </a:r>
            <a:r>
              <a:rPr lang="ru-RU" sz="2800" dirty="0"/>
              <a:t>²</a:t>
            </a:r>
            <a:r>
              <a:rPr lang="ru-RU" sz="2800" dirty="0"/>
              <a:t> 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y</a:t>
            </a:r>
            <a:r>
              <a:rPr lang="ru-RU" sz="2800" dirty="0" smtClean="0"/>
              <a:t>=5</a:t>
            </a:r>
            <a:r>
              <a:rPr lang="ru-RU" sz="2800" i="1" dirty="0" smtClean="0"/>
              <a:t>x</a:t>
            </a:r>
            <a:r>
              <a:rPr lang="ru-RU" sz="2800" dirty="0"/>
              <a:t>. Вычислите абсциссу точки </a:t>
            </a:r>
            <a:r>
              <a:rPr lang="ru-RU" sz="2800" i="1" dirty="0" smtClean="0"/>
              <a:t>B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http://opengia.ru/resources/0D2CDFCF158FA2404FE38C6B217CA16A-0D2CDFCF158FA2404FE38C6B217CA16A-0D2CDFCF158FA2404FE38C6B217CA16A-1-1430396214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2448272" cy="526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3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1340768"/>
            <a:ext cx="3200400" cy="43837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Най­ди­те наименьшее зна­че­ние</a:t>
            </a:r>
            <a:r>
              <a:rPr lang="ru-RU" dirty="0"/>
              <a:t>  по гра­фи­ку </a:t>
            </a:r>
            <a:r>
              <a:rPr lang="ru-RU" dirty="0" smtClean="0"/>
              <a:t>функ­ции у=ах²+вх+с, </a:t>
            </a:r>
            <a:r>
              <a:rPr lang="ru-RU" dirty="0"/>
              <a:t>  изоб­ра­жен­но­му на ри­сун­ке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1) -3</a:t>
            </a:r>
          </a:p>
          <a:p>
            <a:pPr marL="0" indent="0">
              <a:buNone/>
            </a:pPr>
            <a:r>
              <a:rPr lang="ru-RU" dirty="0" smtClean="0"/>
              <a:t>2) 1</a:t>
            </a:r>
          </a:p>
          <a:p>
            <a:pPr marL="0" indent="0">
              <a:buNone/>
            </a:pPr>
            <a:r>
              <a:rPr lang="ru-RU" dirty="0" smtClean="0"/>
              <a:t>3) 2</a:t>
            </a:r>
          </a:p>
          <a:p>
            <a:pPr marL="0" indent="0">
              <a:buNone/>
            </a:pPr>
            <a:r>
              <a:rPr lang="ru-RU" dirty="0" smtClean="0"/>
              <a:t>4) 3</a:t>
            </a:r>
            <a:endParaRPr lang="ru-RU" dirty="0"/>
          </a:p>
        </p:txBody>
      </p:sp>
      <p:pic>
        <p:nvPicPr>
          <p:cNvPr id="4098" name="Picture 2" descr="http://reshuoge.ru/get_file?id=79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3024336" cy="399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60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886" y="817582"/>
            <a:ext cx="6907382" cy="29714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19. Установите </a:t>
            </a:r>
            <a:r>
              <a:rPr lang="ru-RU" sz="2800" dirty="0"/>
              <a:t>соответствие между функциями и их графиками.</a:t>
            </a:r>
            <a:br>
              <a:rPr lang="ru-RU" sz="2800" dirty="0"/>
            </a:br>
            <a:r>
              <a:rPr lang="ru-RU" sz="2800" dirty="0" smtClean="0"/>
              <a:t>Функции:</a:t>
            </a:r>
            <a:br>
              <a:rPr lang="ru-RU" sz="2800" dirty="0" smtClean="0"/>
            </a:br>
            <a:r>
              <a:rPr lang="ru-RU" sz="2800" dirty="0" smtClean="0"/>
              <a:t>А) </a:t>
            </a:r>
            <a:r>
              <a:rPr lang="ru-RU" sz="2800" i="1" dirty="0" smtClean="0"/>
              <a:t>y</a:t>
            </a:r>
            <a:r>
              <a:rPr lang="ru-RU" sz="2800" dirty="0" smtClean="0"/>
              <a:t>=3</a:t>
            </a:r>
            <a:r>
              <a:rPr lang="ru-RU" sz="2800" i="1" dirty="0" smtClean="0"/>
              <a:t>x</a:t>
            </a:r>
            <a:r>
              <a:rPr lang="ru-RU" sz="2800" dirty="0" smtClean="0"/>
              <a:t>²​</a:t>
            </a:r>
            <a:r>
              <a:rPr lang="ru-RU" sz="2800" dirty="0"/>
              <a:t>+15</a:t>
            </a:r>
            <a:r>
              <a:rPr lang="ru-RU" sz="2800" i="1" dirty="0"/>
              <a:t>x</a:t>
            </a:r>
            <a:r>
              <a:rPr lang="ru-RU" sz="2800" dirty="0"/>
              <a:t>+16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Б) </a:t>
            </a:r>
            <a:r>
              <a:rPr lang="ru-RU" sz="2800" i="1" dirty="0" smtClean="0"/>
              <a:t>y</a:t>
            </a:r>
            <a:r>
              <a:rPr lang="ru-RU" sz="2800" dirty="0" smtClean="0"/>
              <a:t>=3</a:t>
            </a:r>
            <a:r>
              <a:rPr lang="ru-RU" sz="2800" i="1" dirty="0" smtClean="0"/>
              <a:t>x</a:t>
            </a:r>
            <a:r>
              <a:rPr lang="ru-RU" sz="2800" dirty="0" smtClean="0"/>
              <a:t>²−</a:t>
            </a:r>
            <a:r>
              <a:rPr lang="ru-RU" sz="2800" dirty="0"/>
              <a:t>15</a:t>
            </a:r>
            <a:r>
              <a:rPr lang="ru-RU" sz="2800" i="1" dirty="0"/>
              <a:t>x</a:t>
            </a:r>
            <a:r>
              <a:rPr lang="ru-RU" sz="2800" dirty="0"/>
              <a:t>+16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В</a:t>
            </a:r>
            <a:r>
              <a:rPr lang="ru-RU" sz="2800" dirty="0" smtClean="0"/>
              <a:t>) </a:t>
            </a:r>
            <a:r>
              <a:rPr lang="ru-RU" sz="2800" i="1" dirty="0" smtClean="0"/>
              <a:t>y</a:t>
            </a:r>
            <a:r>
              <a:rPr lang="ru-RU" sz="2800" dirty="0"/>
              <a:t>=− </a:t>
            </a:r>
            <a:r>
              <a:rPr lang="ru-RU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dirty="0"/>
              <a:t>²</a:t>
            </a:r>
            <a:r>
              <a:rPr lang="ru-RU" sz="2800" dirty="0" smtClean="0"/>
              <a:t>​</a:t>
            </a:r>
            <a:r>
              <a:rPr lang="ru-RU" sz="2800" dirty="0"/>
              <a:t>+15</a:t>
            </a:r>
            <a:r>
              <a:rPr lang="ru-RU" sz="2800" i="1" dirty="0"/>
              <a:t>x</a:t>
            </a:r>
            <a:r>
              <a:rPr lang="ru-RU" sz="2800" dirty="0"/>
              <a:t>−</a:t>
            </a:r>
            <a:r>
              <a:rPr lang="ru-RU" sz="2800" dirty="0" smtClean="0"/>
              <a:t>16</a:t>
            </a:r>
            <a:br>
              <a:rPr lang="ru-RU" sz="2800" dirty="0" smtClean="0"/>
            </a:br>
            <a:r>
              <a:rPr lang="ru-RU" sz="2800" dirty="0" smtClean="0"/>
              <a:t>Графики:</a:t>
            </a:r>
            <a:endParaRPr lang="ru-RU" sz="2800" dirty="0"/>
          </a:p>
        </p:txBody>
      </p:sp>
      <p:pic>
        <p:nvPicPr>
          <p:cNvPr id="6146" name="Picture 2" descr="http://opengia.ru/resources/1117D10BDF7D90494B298B9E769833B1-1117D10BDF7D90494B298B9E769833B1-xs3qvrsrcEC80D2BCBDE48EBA4FE2617481BCF675-1-1398683578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886" y="4005064"/>
            <a:ext cx="2016224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opengia.ru/resources/1117D10BDF7D90494B298B9E769833B1-1117D10BDF7D90494B298B9E769833B1-xs3qvrsrc5CEB8CEC3939A8274AE036B7982E0CF9-1-1398683582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92147"/>
            <a:ext cx="216024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opengia.ru/resources/1117D10BDF7D90494B298B9E769833B1-1117D10BDF7D90494B298B9E769833B1-xs3qvrsrc6AD188A65404B9B441B356BABD9C5A81-1-1398683585/repr-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05064"/>
            <a:ext cx="2079680" cy="207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5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3188945" cy="4915674"/>
          </a:xfrm>
        </p:spPr>
        <p:txBody>
          <a:bodyPr>
            <a:normAutofit/>
          </a:bodyPr>
          <a:lstStyle/>
          <a:p>
            <a:pPr algn="l"/>
            <a:r>
              <a:rPr lang="ru-RU" sz="3100" dirty="0" smtClean="0"/>
              <a:t>20. На </a:t>
            </a:r>
            <a:r>
              <a:rPr lang="ru-RU" sz="3100" dirty="0"/>
              <a:t>рисунке изображены графики функций </a:t>
            </a:r>
            <a:r>
              <a:rPr lang="ru-RU" sz="3100" i="1" dirty="0"/>
              <a:t>y</a:t>
            </a:r>
            <a:r>
              <a:rPr lang="ru-RU" sz="3100" dirty="0"/>
              <a:t>=5−</a:t>
            </a:r>
            <a:r>
              <a:rPr lang="ru-RU" sz="3100" i="1" dirty="0" smtClean="0"/>
              <a:t>x</a:t>
            </a:r>
            <a:r>
              <a:rPr lang="ru-RU" sz="3100" dirty="0"/>
              <a:t>²</a:t>
            </a:r>
            <a:r>
              <a:rPr lang="ru-RU" sz="3100" dirty="0"/>
              <a:t> и </a:t>
            </a:r>
            <a:r>
              <a:rPr lang="ru-RU" sz="3100" i="1" dirty="0"/>
              <a:t>y</a:t>
            </a:r>
            <a:r>
              <a:rPr lang="ru-RU" sz="3100" dirty="0"/>
              <a:t>=4</a:t>
            </a:r>
            <a:r>
              <a:rPr lang="ru-RU" sz="3100" i="1" dirty="0"/>
              <a:t>x</a:t>
            </a:r>
            <a:r>
              <a:rPr lang="ru-RU" sz="3100" dirty="0"/>
              <a:t>. </a:t>
            </a:r>
            <a:r>
              <a:rPr lang="ru-RU" sz="2800" dirty="0"/>
              <a:t>Вычислите абсциссу точки </a:t>
            </a:r>
            <a:r>
              <a:rPr lang="ru-RU" sz="2800" i="1" dirty="0"/>
              <a:t>B</a:t>
            </a:r>
            <a:r>
              <a:rPr lang="ru-RU" sz="2800" dirty="0"/>
              <a:t>.</a:t>
            </a:r>
            <a:endParaRPr lang="ru-RU" sz="2800" dirty="0"/>
          </a:p>
        </p:txBody>
      </p:sp>
      <p:pic>
        <p:nvPicPr>
          <p:cNvPr id="7170" name="Picture 2" descr="http://opengia.ru/resources/12D277550378BB98428F731F258D65F0-12D277550378BB98428F731F258D65F0-12D277550378BB98428F731F258D65F0-1-143039647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2880320" cy="447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1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908720"/>
            <a:ext cx="7323136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21. На </a:t>
            </a:r>
            <a:r>
              <a:rPr lang="ru-RU" sz="2800" dirty="0"/>
              <a:t>рисунке изображён график функции </a:t>
            </a:r>
            <a:r>
              <a:rPr lang="ru-RU" sz="2800" i="1" dirty="0" smtClean="0"/>
              <a:t>y</a:t>
            </a:r>
            <a:r>
              <a:rPr lang="ru-RU" sz="2800" dirty="0" smtClean="0"/>
              <a:t>=</a:t>
            </a:r>
            <a:r>
              <a:rPr lang="ru-RU" sz="2800" i="1" dirty="0" smtClean="0"/>
              <a:t>ax</a:t>
            </a:r>
            <a:r>
              <a:rPr lang="ru-RU" sz="2800" dirty="0" smtClean="0"/>
              <a:t>²+</a:t>
            </a:r>
            <a:r>
              <a:rPr lang="ru-RU" sz="2800" i="1" dirty="0" smtClean="0"/>
              <a:t>bx</a:t>
            </a:r>
            <a:r>
              <a:rPr lang="ru-RU" sz="2800" dirty="0" smtClean="0"/>
              <a:t>+</a:t>
            </a:r>
            <a:r>
              <a:rPr lang="ru-RU" sz="2800" i="1" dirty="0" smtClean="0"/>
              <a:t>c</a:t>
            </a:r>
            <a:r>
              <a:rPr lang="ru-RU" sz="2800" dirty="0"/>
              <a:t>. Установите соответствие между утверждениями и промежутками, на которых эти утверждения удовлетворяются.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2636912"/>
            <a:ext cx="3200400" cy="34563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УТВЕРЖДЕНИЯ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 Функция возрастает на промежутке</a:t>
            </a:r>
          </a:p>
          <a:p>
            <a:pPr marL="0" indent="0">
              <a:buNone/>
            </a:pPr>
            <a:r>
              <a:rPr lang="ru-RU" dirty="0"/>
              <a:t>Б) Функция убывает на промежутке</a:t>
            </a:r>
          </a:p>
          <a:p>
            <a:pPr marL="0" indent="0">
              <a:buNone/>
            </a:pPr>
            <a:r>
              <a:rPr lang="ru-RU" dirty="0" smtClean="0"/>
              <a:t>ПРОМЕЖУТКИ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</a:t>
            </a:r>
            <a:r>
              <a:rPr lang="ru-RU" dirty="0"/>
              <a:t>[2; 5]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</a:t>
            </a:r>
            <a:r>
              <a:rPr lang="ru-RU" dirty="0"/>
              <a:t>[0; 1]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</a:t>
            </a:r>
            <a:r>
              <a:rPr lang="ru-RU" dirty="0"/>
              <a:t>[− 3; −1]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</a:t>
            </a:r>
            <a:r>
              <a:rPr lang="ru-RU" dirty="0"/>
              <a:t>[− 2; 2</a:t>
            </a:r>
            <a:r>
              <a:rPr lang="ru-RU" dirty="0" smtClean="0"/>
              <a:t>]</a:t>
            </a:r>
            <a:endParaRPr lang="ru-RU" dirty="0"/>
          </a:p>
        </p:txBody>
      </p:sp>
      <p:pic>
        <p:nvPicPr>
          <p:cNvPr id="8194" name="Picture 2" descr="http://opengia.ru/resources/19E7DDE08225B6DA47AF5D875DBDA317-19E7DDE08225B6DA47AF5D875DBDA317-19E7DDE08225B6DA47AF5D875DBDA317-1-1398155607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362697" cy="336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8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1556792"/>
            <a:ext cx="2337448" cy="41673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22. Две </a:t>
            </a:r>
            <a:r>
              <a:rPr lang="ru-RU" dirty="0"/>
              <a:t>прямые пересекаются в точке </a:t>
            </a:r>
            <a:r>
              <a:rPr lang="ru-RU" i="1" dirty="0" smtClean="0"/>
              <a:t>C</a:t>
            </a:r>
          </a:p>
          <a:p>
            <a:pPr marL="0" indent="0">
              <a:buNone/>
            </a:pPr>
            <a:r>
              <a:rPr lang="ru-RU" dirty="0"/>
              <a:t> (см. рис.). Найдите абсциссу точки </a:t>
            </a:r>
            <a:r>
              <a:rPr lang="ru-RU" i="1" dirty="0"/>
              <a:t>C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://opengia.ru/resources/1AF01B6889C682B04185F6D7F99541E2-1AF01B6889C682B04185F6D7F99541E2-1AF01B6889C682B04185F6D7F99541E2-1-139814226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0807"/>
            <a:ext cx="4248472" cy="343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1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23. Установите </a:t>
            </a:r>
            <a:r>
              <a:rPr lang="ru-RU" sz="2800" dirty="0"/>
              <a:t>соответствие между графиками функций и формулами, которые их задают.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3527248" cy="41764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ГРАФИКИ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32040" y="2119313"/>
            <a:ext cx="2931800" cy="3605212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ФОРМУЛЫ</a:t>
            </a:r>
          </a:p>
          <a:p>
            <a:pPr marL="0" indent="0" algn="r">
              <a:buNone/>
            </a:pPr>
            <a:r>
              <a:rPr lang="ru-RU" dirty="0" smtClean="0"/>
              <a:t>1) </a:t>
            </a:r>
            <a:r>
              <a:rPr lang="ru-RU" i="1" dirty="0" smtClean="0"/>
              <a:t>y</a:t>
            </a:r>
            <a:r>
              <a:rPr lang="ru-RU" dirty="0"/>
              <a:t>=− </a:t>
            </a:r>
            <a:r>
              <a:rPr lang="ru-RU" dirty="0" smtClean="0"/>
              <a:t>6/</a:t>
            </a:r>
            <a:r>
              <a:rPr lang="ru-RU" i="1" dirty="0" smtClean="0"/>
              <a:t>x</a:t>
            </a:r>
            <a:endParaRPr lang="ru-RU" dirty="0"/>
          </a:p>
          <a:p>
            <a:pPr marL="0" indent="0" algn="r">
              <a:buNone/>
            </a:pPr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i="1" dirty="0" smtClean="0"/>
              <a:t>y</a:t>
            </a:r>
            <a:r>
              <a:rPr lang="ru-RU" dirty="0"/>
              <a:t>=− </a:t>
            </a:r>
            <a:r>
              <a:rPr lang="ru-RU" dirty="0" smtClean="0"/>
              <a:t>12</a:t>
            </a:r>
            <a:r>
              <a:rPr lang="ru-RU" i="1" dirty="0" smtClean="0"/>
              <a:t>x</a:t>
            </a:r>
            <a:r>
              <a:rPr lang="ru-RU" dirty="0" smtClean="0"/>
              <a:t>²</a:t>
            </a:r>
            <a:endParaRPr lang="ru-RU" dirty="0"/>
          </a:p>
          <a:p>
            <a:pPr marL="0" indent="0" algn="r">
              <a:buNone/>
            </a:pPr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i="1" dirty="0" smtClean="0"/>
              <a:t>y</a:t>
            </a:r>
            <a:r>
              <a:rPr lang="ru-RU" dirty="0" smtClean="0"/>
              <a:t>=12</a:t>
            </a:r>
            <a:r>
              <a:rPr lang="ru-RU" i="1" dirty="0" smtClean="0"/>
              <a:t>x</a:t>
            </a:r>
            <a:r>
              <a:rPr lang="ru-RU" dirty="0"/>
              <a:t>−2</a:t>
            </a:r>
          </a:p>
          <a:p>
            <a:endParaRPr lang="ru-RU" dirty="0"/>
          </a:p>
        </p:txBody>
      </p:sp>
      <p:pic>
        <p:nvPicPr>
          <p:cNvPr id="5" name="Picture 3" descr="http://opengia.ru/resources/1F98D39D5720923B4CB81ADA3619ABCA-1F98D39D5720923B4CB81ADA3619ABCA-xs3qvrsrc4E2293B41D558D334E1D026CE50793DA-1-1398143702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39066"/>
            <a:ext cx="1220886" cy="13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opengia.ru/resources/1F98D39D5720923B4CB81ADA3619ABCA-1F98D39D5720923B4CB81ADA3619ABCA-xs3qvrsrc1A4ED554AFC89DF649E1C88944736F29-1-1398143704/repr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0" y="4797152"/>
            <a:ext cx="1311016" cy="135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pengia.ru/resources/1F98D39D5720923B4CB81ADA3619ABCA-1F98D39D5720923B4CB81ADA3619ABCA-xs3qvrsrcD42042100154866143BAFDFF668BF75F-1-1398143700/repr-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426" y="2821062"/>
            <a:ext cx="15716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9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3152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24. На </a:t>
            </a:r>
            <a:r>
              <a:rPr lang="ru-RU" sz="2800" dirty="0"/>
              <a:t>рисунке изображён график функции </a:t>
            </a:r>
            <a:r>
              <a:rPr lang="ru-RU" sz="2800" i="1" dirty="0" smtClean="0"/>
              <a:t>y</a:t>
            </a:r>
            <a:r>
              <a:rPr lang="ru-RU" sz="2800" dirty="0" smtClean="0"/>
              <a:t>=</a:t>
            </a:r>
            <a:r>
              <a:rPr lang="ru-RU" sz="2800" i="1" dirty="0" smtClean="0"/>
              <a:t>ax</a:t>
            </a:r>
            <a:r>
              <a:rPr lang="ru-RU" sz="2800" dirty="0"/>
              <a:t>²</a:t>
            </a:r>
            <a:r>
              <a:rPr lang="ru-RU" sz="2800" dirty="0" smtClean="0"/>
              <a:t>+</a:t>
            </a:r>
            <a:r>
              <a:rPr lang="ru-RU" sz="2800" i="1" dirty="0" smtClean="0"/>
              <a:t>bx</a:t>
            </a:r>
            <a:r>
              <a:rPr lang="ru-RU" sz="2800" dirty="0" smtClean="0"/>
              <a:t>+</a:t>
            </a:r>
            <a:r>
              <a:rPr lang="ru-RU" sz="2800" i="1" dirty="0" smtClean="0"/>
              <a:t>c</a:t>
            </a:r>
            <a:r>
              <a:rPr lang="ru-RU" sz="2800" dirty="0"/>
              <a:t>. Установите соответствие между утверждениями и промежутками, на которых эти утверждения удовлетворяются.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420887"/>
            <a:ext cx="3200400" cy="33036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УТВЕРЖДЕНИЯ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 Функция возрастает на промежутке</a:t>
            </a:r>
          </a:p>
          <a:p>
            <a:pPr marL="0" indent="0">
              <a:buNone/>
            </a:pPr>
            <a:r>
              <a:rPr lang="ru-RU" dirty="0"/>
              <a:t>Б) Функция убывает на промежутке</a:t>
            </a:r>
          </a:p>
          <a:p>
            <a:pPr marL="0" indent="0">
              <a:buNone/>
            </a:pPr>
            <a:r>
              <a:rPr lang="ru-RU" dirty="0" smtClean="0"/>
              <a:t>ПРОМЕЖУТКИ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</a:t>
            </a:r>
            <a:r>
              <a:rPr lang="ru-RU" dirty="0"/>
              <a:t>[− 3; −2]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</a:t>
            </a:r>
            <a:r>
              <a:rPr lang="ru-RU" dirty="0"/>
              <a:t>[− 4; −2]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</a:t>
            </a:r>
            <a:r>
              <a:rPr lang="ru-RU" dirty="0"/>
              <a:t>[− 5; −4]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</a:t>
            </a:r>
            <a:r>
              <a:rPr lang="ru-RU" dirty="0"/>
              <a:t>[− 5; 0</a:t>
            </a:r>
            <a:r>
              <a:rPr lang="ru-RU" dirty="0" smtClean="0"/>
              <a:t>]</a:t>
            </a:r>
            <a:endParaRPr lang="ru-RU" dirty="0"/>
          </a:p>
        </p:txBody>
      </p:sp>
      <p:pic>
        <p:nvPicPr>
          <p:cNvPr id="11266" name="Picture 2" descr="http://opengia.ru/resources/20DE935A7C5D87D64634C1FC4161D9B9-20DE935A7C5D87D64634C1FC4161D9B9-20DE935A7C5D87D64634C1FC4161D9B9-1-1398155517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7"/>
            <a:ext cx="3528392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195594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Спасибо за работу!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60287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/>
              <a:t>2</a:t>
            </a:r>
            <a:r>
              <a:rPr lang="ru-RU" sz="2800" dirty="0" smtClean="0"/>
              <a:t>. На </a:t>
            </a:r>
            <a:r>
              <a:rPr lang="ru-RU" sz="2800" dirty="0"/>
              <a:t>ри­сун­ке изоб­ражён гра­фик функ­ции </a:t>
            </a:r>
            <a:r>
              <a:rPr lang="ru-RU" sz="2800" dirty="0" smtClean="0"/>
              <a:t>у=</a:t>
            </a:r>
            <a:r>
              <a:rPr lang="en-US" sz="2800" dirty="0" smtClean="0"/>
              <a:t>f(</a:t>
            </a:r>
            <a:r>
              <a:rPr lang="ru-RU" sz="2800" dirty="0" smtClean="0"/>
              <a:t>х</a:t>
            </a:r>
            <a:r>
              <a:rPr lang="en-US" sz="2800" dirty="0" smtClean="0"/>
              <a:t>)</a:t>
            </a:r>
            <a:r>
              <a:rPr lang="ru-RU" sz="2800" dirty="0" smtClean="0"/>
              <a:t>. </a:t>
            </a:r>
            <a:r>
              <a:rPr lang="ru-RU" sz="2800" dirty="0"/>
              <a:t>Какие из утвер­жде­ний от­но­си­тель­но этой функ­ции не­вер­ны? Ука­жи­те их но­ме­ра.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663440" y="2348879"/>
                <a:ext cx="3200400" cy="337564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1) функ­ция воз­рас­та­ет на про­ме­жут­ке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[</m:t>
                    </m:r>
                    <m:r>
                      <a:rPr lang="ru-RU" b="0" i="1" smtClean="0">
                        <a:latin typeface="Cambria Math"/>
                      </a:rPr>
                      <m:t>−2;+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∞)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 </a:t>
                </a:r>
              </a:p>
              <a:p>
                <a:pPr marL="0" indent="0">
                  <a:buNone/>
                </a:pPr>
                <a:r>
                  <a:rPr lang="ru-RU" dirty="0"/>
                  <a:t>2) </a:t>
                </a:r>
                <a:r>
                  <a:rPr lang="en-US" dirty="0" smtClean="0"/>
                  <a:t>f(3)&gt;f(-3)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3)  </a:t>
                </a:r>
                <a:r>
                  <a:rPr lang="en-US" dirty="0" smtClean="0"/>
                  <a:t>f(0)=-2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4) пря­мая </a:t>
                </a:r>
                <a:r>
                  <a:rPr lang="ru-RU" dirty="0" smtClean="0"/>
                  <a:t>у=2 </a:t>
                </a:r>
                <a:r>
                  <a:rPr lang="ru-RU" dirty="0"/>
                  <a:t>пе­ре­се­ка­ет гра­фик в точ­ках </a:t>
                </a:r>
                <a:r>
                  <a:rPr lang="ru-RU" dirty="0" smtClean="0"/>
                  <a:t>(-2;2) и (5;2) </a:t>
                </a:r>
                <a:r>
                  <a:rPr lang="ru-RU" dirty="0"/>
                  <a:t> 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663440" y="2348879"/>
                <a:ext cx="3200400" cy="3375645"/>
              </a:xfrm>
              <a:blipFill rotWithShape="1">
                <a:blip r:embed="rId2"/>
                <a:stretch>
                  <a:fillRect l="-2857" t="-1264" r="-2857" b="-1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http://reshuoge.ru/get_file?id=83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634" y="2636912"/>
            <a:ext cx="320873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40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/>
              <a:t>3</a:t>
            </a:r>
            <a:r>
              <a:rPr lang="ru-RU" sz="2800" dirty="0" smtClean="0"/>
              <a:t>. </a:t>
            </a:r>
            <a:r>
              <a:rPr lang="ru-RU" sz="2800" dirty="0" smtClean="0"/>
              <a:t>Гра­фик </a:t>
            </a:r>
            <a:r>
              <a:rPr lang="ru-RU" sz="2800" dirty="0"/>
              <a:t>какой из при­ве­ден­ных ниже функ­ций изоб­ра­жен на ри­сун­ке?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427984" y="2119313"/>
            <a:ext cx="3435856" cy="36052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 у=х²-х</a:t>
            </a:r>
          </a:p>
          <a:p>
            <a:pPr marL="0" indent="0">
              <a:buNone/>
            </a:pPr>
            <a:r>
              <a:rPr lang="ru-RU" dirty="0" smtClean="0"/>
              <a:t>2) </a:t>
            </a:r>
            <a:r>
              <a:rPr lang="ru-RU" dirty="0"/>
              <a:t>у</a:t>
            </a:r>
            <a:r>
              <a:rPr lang="ru-RU" dirty="0" smtClean="0"/>
              <a:t>=-х²-х</a:t>
            </a:r>
          </a:p>
          <a:p>
            <a:pPr marL="0" indent="0">
              <a:buNone/>
            </a:pPr>
            <a:r>
              <a:rPr lang="ru-RU" dirty="0" smtClean="0"/>
              <a:t>3) у=х²+х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у</a:t>
            </a:r>
            <a:r>
              <a:rPr lang="ru-RU" dirty="0" smtClean="0"/>
              <a:t>=-х²+х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://reshuoge.ru/get_file?id=79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7364"/>
            <a:ext cx="2592288" cy="345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reshuoge.ru/formula/svg/84/84aa9f9817080e3610cc4f1fbde207b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4. На </a:t>
            </a:r>
            <a:r>
              <a:rPr lang="ru-RU" sz="2800" dirty="0"/>
              <a:t>рисунке изображён график квадратичной функции </a:t>
            </a:r>
            <a:r>
              <a:rPr lang="ru-RU" sz="2800" i="1" dirty="0"/>
              <a:t>y</a:t>
            </a:r>
            <a:r>
              <a:rPr lang="ru-RU" sz="2800" dirty="0"/>
              <a:t>=</a:t>
            </a:r>
            <a:r>
              <a:rPr lang="ru-RU" sz="2800" i="1" dirty="0"/>
              <a:t>f</a:t>
            </a:r>
            <a:r>
              <a:rPr lang="ru-RU" sz="2800" dirty="0"/>
              <a:t>(</a:t>
            </a:r>
            <a:r>
              <a:rPr lang="ru-RU" sz="2800" i="1" dirty="0"/>
              <a:t>x</a:t>
            </a:r>
            <a:r>
              <a:rPr lang="ru-RU" sz="2800" dirty="0"/>
              <a:t>).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2204865"/>
            <a:ext cx="3200400" cy="35196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Какие из следующих утверждений о данной функции </a:t>
            </a:r>
            <a:r>
              <a:rPr lang="ru-RU" b="1" dirty="0"/>
              <a:t>неверны</a:t>
            </a:r>
            <a:r>
              <a:rPr lang="ru-RU" dirty="0"/>
              <a:t>? Запишите их номера.</a:t>
            </a:r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i="1" dirty="0" smtClean="0"/>
              <a:t>f</a:t>
            </a:r>
            <a:r>
              <a:rPr lang="ru-RU" dirty="0" smtClean="0"/>
              <a:t>(</a:t>
            </a:r>
            <a:r>
              <a:rPr lang="ru-RU" i="1" dirty="0" smtClean="0"/>
              <a:t>x</a:t>
            </a:r>
            <a:r>
              <a:rPr lang="ru-RU" dirty="0"/>
              <a:t>)&lt;0 при </a:t>
            </a:r>
            <a:r>
              <a:rPr lang="ru-RU" i="1" dirty="0"/>
              <a:t>x</a:t>
            </a:r>
            <a:r>
              <a:rPr lang="ru-RU" dirty="0"/>
              <a:t>&lt;1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) Наибольшее </a:t>
            </a:r>
            <a:r>
              <a:rPr lang="ru-RU" dirty="0"/>
              <a:t>значение функции равно 3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i="1" dirty="0" smtClean="0"/>
              <a:t>f</a:t>
            </a:r>
            <a:r>
              <a:rPr lang="ru-RU" dirty="0" smtClean="0"/>
              <a:t>(0</a:t>
            </a:r>
            <a:r>
              <a:rPr lang="ru-RU" dirty="0"/>
              <a:t>)&gt;</a:t>
            </a:r>
            <a:r>
              <a:rPr lang="ru-RU" i="1" dirty="0"/>
              <a:t>f</a:t>
            </a:r>
            <a:r>
              <a:rPr lang="ru-RU" dirty="0"/>
              <a:t>(4)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opengia.ru/resources/0948F5A9D3AF9AC149FEE0C5F53F2238-0948F5A9D3AF9AC149FEE0C5F53F2238-0948F5A9D3AF9AC149FEE0C5F53F2238-1-1334148029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25908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14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5. На </a:t>
            </a:r>
            <a:r>
              <a:rPr lang="ru-RU" sz="2800" dirty="0"/>
              <a:t>рисунке изображён график функции </a:t>
            </a:r>
            <a:r>
              <a:rPr lang="ru-RU" sz="2800" i="1" dirty="0" smtClean="0"/>
              <a:t>y</a:t>
            </a:r>
            <a:r>
              <a:rPr lang="ru-RU" sz="2800" dirty="0" smtClean="0"/>
              <a:t>=</a:t>
            </a:r>
            <a:r>
              <a:rPr lang="ru-RU" sz="2800" i="1" dirty="0" smtClean="0"/>
              <a:t>ax</a:t>
            </a:r>
            <a:r>
              <a:rPr lang="ru-RU" sz="2800" dirty="0"/>
              <a:t>²</a:t>
            </a:r>
            <a:r>
              <a:rPr lang="ru-RU" sz="2800" dirty="0" smtClean="0"/>
              <a:t>​</a:t>
            </a:r>
            <a:r>
              <a:rPr lang="ru-RU" sz="2800" dirty="0"/>
              <a:t>+</a:t>
            </a:r>
            <a:r>
              <a:rPr lang="ru-RU" sz="2800" i="1" dirty="0" err="1"/>
              <a:t>bx</a:t>
            </a:r>
            <a:r>
              <a:rPr lang="ru-RU" sz="2800" dirty="0" err="1"/>
              <a:t>+</a:t>
            </a:r>
            <a:r>
              <a:rPr lang="ru-RU" sz="2800" i="1" dirty="0" err="1"/>
              <a:t>c</a:t>
            </a:r>
            <a:r>
              <a:rPr lang="ru-RU" sz="2800" dirty="0"/>
              <a:t>. Установите соответствие между утверждениями и промежутками, на которых эти утверждения удовлетворяются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492895"/>
            <a:ext cx="3527248" cy="323124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УТВЕРЖДЕНИЯ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 Функция возрастает на промежутке</a:t>
            </a:r>
          </a:p>
          <a:p>
            <a:pPr marL="0" indent="0">
              <a:buNone/>
            </a:pPr>
            <a:r>
              <a:rPr lang="ru-RU" dirty="0"/>
              <a:t>Б) Функция убывает на промежутке</a:t>
            </a:r>
          </a:p>
          <a:p>
            <a:pPr marL="0" indent="0">
              <a:buNone/>
            </a:pPr>
            <a:r>
              <a:rPr lang="ru-RU" dirty="0" smtClean="0"/>
              <a:t>ПРОМЕЖУТКИ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</a:t>
            </a:r>
            <a:r>
              <a:rPr lang="ru-RU" dirty="0"/>
              <a:t>[0; 3]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</a:t>
            </a:r>
            <a:r>
              <a:rPr lang="ru-RU" dirty="0"/>
              <a:t>[− 1; 1]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</a:t>
            </a:r>
            <a:r>
              <a:rPr lang="ru-RU" dirty="0"/>
              <a:t>[2; 4]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</a:t>
            </a:r>
            <a:r>
              <a:rPr lang="ru-RU" dirty="0"/>
              <a:t>[1; 4</a:t>
            </a:r>
            <a:r>
              <a:rPr lang="ru-RU" dirty="0" smtClean="0"/>
              <a:t>]</a:t>
            </a:r>
            <a:endParaRPr lang="ru-RU" dirty="0"/>
          </a:p>
        </p:txBody>
      </p:sp>
      <p:pic>
        <p:nvPicPr>
          <p:cNvPr id="3074" name="Picture 2" descr="http://opengia.ru/resources/09C87CD07717A54F40F94CD13B014139-09C87CD07717A54F40F94CD13B014139-09C87CD07717A54F40F94CD13B014139-1-1398155446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79"/>
            <a:ext cx="3312368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0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6. На </a:t>
            </a:r>
            <a:r>
              <a:rPr lang="ru-RU" sz="2800" dirty="0"/>
              <a:t>рисунке изображён график квадратичной функции </a:t>
            </a:r>
            <a:r>
              <a:rPr lang="ru-RU" sz="2800" i="1" dirty="0"/>
              <a:t>y</a:t>
            </a:r>
            <a:r>
              <a:rPr lang="ru-RU" sz="2800" dirty="0"/>
              <a:t>=</a:t>
            </a:r>
            <a:r>
              <a:rPr lang="ru-RU" sz="2800" i="1" dirty="0"/>
              <a:t>f</a:t>
            </a:r>
            <a:r>
              <a:rPr lang="ru-RU" sz="2800" dirty="0"/>
              <a:t>(</a:t>
            </a:r>
            <a:r>
              <a:rPr lang="ru-RU" sz="2800" i="1" dirty="0"/>
              <a:t>x</a:t>
            </a:r>
            <a:r>
              <a:rPr lang="ru-RU" sz="2800" dirty="0" smtClean="0"/>
              <a:t>).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Какие из следующих утверждений о данной функции являются верными? Запишите их номера.</a:t>
            </a:r>
          </a:p>
          <a:p>
            <a:pPr marL="0" indent="0">
              <a:buNone/>
            </a:pPr>
            <a:r>
              <a:rPr lang="ru-RU" dirty="0"/>
              <a:t>1)Функция убывает на промежутке [−1; +∞)</a:t>
            </a:r>
          </a:p>
          <a:p>
            <a:pPr marL="0" indent="0">
              <a:buNone/>
            </a:pPr>
            <a:r>
              <a:rPr lang="ru-RU" dirty="0"/>
              <a:t>2)</a:t>
            </a:r>
            <a:r>
              <a:rPr lang="ru-RU" i="1" dirty="0"/>
              <a:t>f</a:t>
            </a:r>
            <a:r>
              <a:rPr lang="ru-RU" dirty="0"/>
              <a:t>(</a:t>
            </a:r>
            <a:r>
              <a:rPr lang="ru-RU" i="1" dirty="0"/>
              <a:t>x</a:t>
            </a:r>
            <a:r>
              <a:rPr lang="ru-RU" dirty="0"/>
              <a:t>)&gt;0 при </a:t>
            </a:r>
            <a:r>
              <a:rPr lang="ru-RU" i="1" dirty="0"/>
              <a:t>x</a:t>
            </a:r>
            <a:r>
              <a:rPr lang="ru-RU" dirty="0"/>
              <a:t>&lt;−4 и при </a:t>
            </a:r>
            <a:r>
              <a:rPr lang="ru-RU" i="1" dirty="0"/>
              <a:t>x</a:t>
            </a:r>
            <a:r>
              <a:rPr lang="ru-RU" dirty="0"/>
              <a:t>&gt;2</a:t>
            </a:r>
          </a:p>
          <a:p>
            <a:pPr marL="0" indent="0">
              <a:buNone/>
            </a:pPr>
            <a:r>
              <a:rPr lang="ru-RU" dirty="0"/>
              <a:t>3)Наименьшее значение функции равно −</a:t>
            </a:r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4098" name="Picture 2" descr="http://opengia.ru/resources/0A9623F23DCEA97B4BE276F68FED27D5-0A9623F23DCEA97B4BE276F68FED27D5-0A9623F23DCEA97B4BE276F68FED27D5-1-1334151321/repr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384376" cy="398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1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7</a:t>
            </a:r>
            <a:r>
              <a:rPr lang="ru-RU" sz="2800" dirty="0" smtClean="0"/>
              <a:t>. Гра­фик </a:t>
            </a:r>
            <a:r>
              <a:rPr lang="ru-RU" sz="2800" dirty="0"/>
              <a:t>какой из при­ве­ден­ных ниже функ­ций изоб­ра­жен на ри­сун­ке?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pPr marL="457200" indent="-457200">
                  <a:buAutoNum type="arabicParenR"/>
                </a:pPr>
                <a:r>
                  <a:rPr lang="ru-RU" dirty="0" smtClean="0"/>
                  <a:t>у=-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457200" indent="-457200">
                  <a:buAutoNum type="arabicParenR"/>
                </a:pPr>
                <a:r>
                  <a:rPr lang="ru-RU" dirty="0"/>
                  <a:t>у</a:t>
                </a:r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−5х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457200" indent="-457200">
                  <a:buAutoNum type="arabicParenR"/>
                </a:pPr>
                <a:r>
                  <a:rPr lang="ru-RU" dirty="0" smtClean="0"/>
                  <a:t>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457200" indent="-457200">
                  <a:buAutoNum type="arabicParenR"/>
                </a:pPr>
                <a:r>
                  <a:rPr lang="ru-RU" dirty="0"/>
                  <a:t>у</a:t>
                </a:r>
                <a:r>
                  <a:rPr lang="ru-RU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5х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2"/>
                <a:stretch>
                  <a:fillRect l="-1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p5d1dx.eps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0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5004048" y="1556792"/>
                <a:ext cx="2859792" cy="416773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8</a:t>
                </a:r>
                <a:r>
                  <a:rPr lang="ru-RU" dirty="0" smtClean="0"/>
                  <a:t>. Най­ди­те </a:t>
                </a:r>
                <a:r>
                  <a:rPr lang="ru-RU" dirty="0" smtClean="0"/>
                  <a:t>зна­че­ние  </a:t>
                </a:r>
                <a:r>
                  <a:rPr lang="ru-RU" dirty="0" smtClean="0"/>
                  <a:t>к по </a:t>
                </a:r>
                <a:r>
                  <a:rPr lang="ru-RU" dirty="0" smtClean="0"/>
                  <a:t>гра­фи­ку</a:t>
                </a:r>
              </a:p>
              <a:p>
                <a:pPr marL="0" indent="0">
                  <a:buNone/>
                </a:pPr>
                <a:r>
                  <a:rPr lang="ru-RU" dirty="0" smtClean="0"/>
                  <a:t> 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к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х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ru-RU" dirty="0" smtClean="0"/>
                  <a:t> функ­ции</a:t>
                </a:r>
                <a:r>
                  <a:rPr lang="ru-RU" dirty="0"/>
                  <a:t>  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изоб­ра­жен­но­му </a:t>
                </a:r>
                <a:r>
                  <a:rPr lang="ru-RU" dirty="0"/>
                  <a:t>на ри­сун­ке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5004048" y="1556792"/>
                <a:ext cx="2859792" cy="4167733"/>
              </a:xfrm>
              <a:blipFill rotWithShape="1">
                <a:blip r:embed="rId2"/>
                <a:stretch>
                  <a:fillRect l="-3412" t="-1023" r="-55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http://reshuoge.ru/get_file?id=79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2808312" cy="362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5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133</TotalTime>
  <Words>442</Words>
  <Application>Microsoft Office PowerPoint</Application>
  <PresentationFormat>Экран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Кнопка</vt:lpstr>
      <vt:lpstr>Функции</vt:lpstr>
      <vt:lpstr>Презентация PowerPoint</vt:lpstr>
      <vt:lpstr>2. На ри­сун­ке изоб­ражён гра­фик функ­ции у=f(х). Какие из утвер­жде­ний от­но­си­тель­но этой функ­ции не­вер­ны? Ука­жи­те их но­ме­ра.</vt:lpstr>
      <vt:lpstr>3. Гра­фик какой из при­ве­ден­ных ниже функ­ций изоб­ра­жен на ри­сун­ке?</vt:lpstr>
      <vt:lpstr>4. На рисунке изображён график квадратичной функции y=f(x).</vt:lpstr>
      <vt:lpstr>5. На рисунке изображён график функции y=ax²​+bx+c. Установите соответствие между утверждениями и промежутками, на которых эти утверждения удовлетворяются.</vt:lpstr>
      <vt:lpstr>6. На рисунке изображён график квадратичной функции y=f(x). </vt:lpstr>
      <vt:lpstr>7. Гра­фик какой из при­ве­ден­ных ниже функ­ций изоб­ра­жен на ри­сун­ке?</vt:lpstr>
      <vt:lpstr>Презентация PowerPoint</vt:lpstr>
      <vt:lpstr>9. Уста­но­ви­те со­от­вет­ствие между гра­фи­ка­ми функ­ций и фор­му­ла­ми, ко­то­рые их за­да­ют.         1) у=х² 2) у=х/2 3) у=√х 4) у=2/х Ответ ука­жи­те в виде по­сле­до­ва­тель­но­сти цифр без про­бе­лов и за­пя­тых в ука­зан­ном по­ряд­ке.</vt:lpstr>
      <vt:lpstr>10. На одном из ри­сун­ков изоб­ра­жен гра­фик функ­ции у=х²-2х+3 . Ука­жи­те номер этого ри­сун­ка.</vt:lpstr>
      <vt:lpstr>11. На одном из ри­сун­ков изоб­ра­же­на па­ра­бо­ла. Ука­жи­те номер этого ри­сун­ка.</vt:lpstr>
      <vt:lpstr>12. На одном из ри­сун­ков изоб­ра­же­на ги­пер­бо­ла. Ука­жи­те номер этого ри­сун­ка.  </vt:lpstr>
      <vt:lpstr>13. Уста­но­ви­те со­от­вет­ствие между функ­ци­я­ми и их гра­фи­ка­ми.</vt:lpstr>
      <vt:lpstr>14. На ри­сун­ке изоб­ра­же­ны гра­фи­ки функ­ций вида y = ax2 + c. Уста­но­ви­те со­от­вет­ствие между гра­фи­ка­ми и зна­ка­ми ко­эф­фи­ци­ен­тов a и c.</vt:lpstr>
      <vt:lpstr>15. Уста­но­ви­те со­от­вет­ствие между гра­фи­ка­ми функ­ций и фор­му­ла­ми, ко­то­рые их за­да­ют.</vt:lpstr>
      <vt:lpstr>16. Уста­но­ви­те со­от­вет­ствие между функ­ци­я­ми и их гра­фи­ка­ми.</vt:lpstr>
      <vt:lpstr>17. Уста­но­ви­те со­от­вет­ствие между функ­ци­я­ми и их гра­фи­ка­ми.</vt:lpstr>
      <vt:lpstr>18. На рисунке изображены графики функций y=6−x² и  y=5x. Вычислите абсциссу точки B.</vt:lpstr>
      <vt:lpstr>19. Установите соответствие между функциями и их графиками. Функции: А) y=3x²​+15x+16 Б) y=3x²−15x+16 В) y=− 3x²​+15x−16 Графики:</vt:lpstr>
      <vt:lpstr>20. На рисунке изображены графики функций y=5−x² и y=4x. Вычислите абсциссу точки B.</vt:lpstr>
      <vt:lpstr>21. На рисунке изображён график функции y=ax²+bx+c. Установите соответствие между утверждениями и промежутками, на которых эти утверждения удовлетворяются.</vt:lpstr>
      <vt:lpstr>Презентация PowerPoint</vt:lpstr>
      <vt:lpstr>23. Установите соответствие между графиками функций и формулами, которые их задают. </vt:lpstr>
      <vt:lpstr>24. На рисунке изображён график функции y=ax²+bx+c. Установите соответствие между утверждениями и промежутками, на которых эти утверждения удовлетворяются.</vt:lpstr>
      <vt:lpstr>Спасибо за работу!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14</cp:revision>
  <dcterms:created xsi:type="dcterms:W3CDTF">2016-03-28T10:15:05Z</dcterms:created>
  <dcterms:modified xsi:type="dcterms:W3CDTF">2016-03-29T10:39:07Z</dcterms:modified>
</cp:coreProperties>
</file>