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</p:sldMasterIdLst>
  <p:sldIdLst>
    <p:sldId id="257" r:id="rId4"/>
    <p:sldId id="256" r:id="rId5"/>
    <p:sldId id="258" r:id="rId6"/>
    <p:sldId id="259" r:id="rId7"/>
    <p:sldId id="260" r:id="rId8"/>
    <p:sldId id="263" r:id="rId9"/>
    <p:sldId id="286" r:id="rId10"/>
    <p:sldId id="261" r:id="rId11"/>
    <p:sldId id="265" r:id="rId12"/>
    <p:sldId id="287" r:id="rId13"/>
    <p:sldId id="289" r:id="rId14"/>
    <p:sldId id="266" r:id="rId15"/>
    <p:sldId id="281" r:id="rId16"/>
    <p:sldId id="291" r:id="rId17"/>
    <p:sldId id="268" r:id="rId18"/>
    <p:sldId id="274" r:id="rId19"/>
    <p:sldId id="267" r:id="rId20"/>
    <p:sldId id="269" r:id="rId21"/>
    <p:sldId id="279" r:id="rId22"/>
    <p:sldId id="270" r:id="rId23"/>
    <p:sldId id="271" r:id="rId24"/>
    <p:sldId id="272" r:id="rId25"/>
    <p:sldId id="280" r:id="rId26"/>
    <p:sldId id="282" r:id="rId27"/>
    <p:sldId id="284" r:id="rId28"/>
    <p:sldId id="283" r:id="rId29"/>
    <p:sldId id="285" r:id="rId30"/>
    <p:sldId id="275" r:id="rId31"/>
    <p:sldId id="278" r:id="rId32"/>
    <p:sldId id="288" r:id="rId33"/>
    <p:sldId id="264" r:id="rId34"/>
    <p:sldId id="273" r:id="rId35"/>
    <p:sldId id="276" r:id="rId36"/>
    <p:sldId id="277" r:id="rId37"/>
    <p:sldId id="290" r:id="rId38"/>
    <p:sldId id="292" r:id="rId39"/>
    <p:sldId id="293" r:id="rId40"/>
    <p:sldId id="294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29" autoAdjust="0"/>
    <p:restoredTop sz="94660"/>
  </p:normalViewPr>
  <p:slideViewPr>
    <p:cSldViewPr>
      <p:cViewPr varScale="1">
        <p:scale>
          <a:sx n="65" d="100"/>
          <a:sy n="65" d="100"/>
        </p:scale>
        <p:origin x="-148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898707-E4A5-4FDB-9669-F4D89F574132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219D1E-6D49-480B-9389-3A8B08624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419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898707-E4A5-4FDB-9669-F4D89F574132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219D1E-6D49-480B-9389-3A8B08624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406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898707-E4A5-4FDB-9669-F4D89F574132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219D1E-6D49-480B-9389-3A8B08624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2536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004570-2DB3-42D2-9E2F-F563701A65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3848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36756A-341C-4CC5-B884-78D40D5209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547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6357B2-23CF-4BAE-B409-0E33CFEF5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2441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EF1546-97ED-48C2-95E9-6FED9D04B1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9630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623758-0E02-45B7-9754-18D15148B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2676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9AFF93-BBB2-48FD-BF0B-C16FB8066B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0498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1FD039-5C9A-4395-8183-F5FA4B605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4138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CB956-6307-4736-B14F-D59E86807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066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898707-E4A5-4FDB-9669-F4D89F574132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219D1E-6D49-480B-9389-3A8B08624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7683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D3F7B5-9934-42E7-9652-7BDFBE4F6F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3886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C724C-3082-4334-A088-65D3F2CBA0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3268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347C0-E43E-4BEB-A89F-00B70CD4B0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4382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98707-E4A5-4FDB-9669-F4D89F574132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3219D1E-6D49-480B-9389-3A8B086249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98707-E4A5-4FDB-9669-F4D89F574132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3219D1E-6D49-480B-9389-3A8B086249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98707-E4A5-4FDB-9669-F4D89F574132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19D1E-6D49-480B-9389-3A8B0862497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98707-E4A5-4FDB-9669-F4D89F574132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19D1E-6D49-480B-9389-3A8B086249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98707-E4A5-4FDB-9669-F4D89F574132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3219D1E-6D49-480B-9389-3A8B0862497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98707-E4A5-4FDB-9669-F4D89F574132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19D1E-6D49-480B-9389-3A8B086249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98707-E4A5-4FDB-9669-F4D89F574132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19D1E-6D49-480B-9389-3A8B086249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898707-E4A5-4FDB-9669-F4D89F574132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219D1E-6D49-480B-9389-3A8B08624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5184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98707-E4A5-4FDB-9669-F4D89F574132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19D1E-6D49-480B-9389-3A8B086249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98707-E4A5-4FDB-9669-F4D89F574132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19D1E-6D49-480B-9389-3A8B0862497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98707-E4A5-4FDB-9669-F4D89F574132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19D1E-6D49-480B-9389-3A8B086249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98707-E4A5-4FDB-9669-F4D89F574132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19D1E-6D49-480B-9389-3A8B086249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898707-E4A5-4FDB-9669-F4D89F574132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219D1E-6D49-480B-9389-3A8B08624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248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898707-E4A5-4FDB-9669-F4D89F574132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219D1E-6D49-480B-9389-3A8B08624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222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898707-E4A5-4FDB-9669-F4D89F574132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219D1E-6D49-480B-9389-3A8B08624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045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898707-E4A5-4FDB-9669-F4D89F574132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219D1E-6D49-480B-9389-3A8B08624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0267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898707-E4A5-4FDB-9669-F4D89F574132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219D1E-6D49-480B-9389-3A8B08624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212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898707-E4A5-4FDB-9669-F4D89F574132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219D1E-6D49-480B-9389-3A8B08624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967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FC898707-E4A5-4FDB-9669-F4D89F574132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3219D1E-6D49-480B-9389-3A8B0862497E}" type="slidenum">
              <a:rPr lang="ru-RU" smtClean="0"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7705F15-502F-469D-8186-47D1EE76E1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C898707-E4A5-4FDB-9669-F4D89F574132}" type="datetimeFigureOut">
              <a:rPr lang="ru-RU" smtClean="0"/>
              <a:t>30.03.2016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3219D1E-6D49-480B-9389-3A8B0862497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olga127.ucoz.ru/skola1.gif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323728"/>
          </a:xfrm>
        </p:spPr>
        <p:txBody>
          <a:bodyPr>
            <a:noAutofit/>
          </a:bodyPr>
          <a:lstStyle/>
          <a:p>
            <a:pPr algn="ctr"/>
            <a:r>
              <a:rPr lang="ru-RU" sz="6600" b="1" i="1" dirty="0" smtClean="0">
                <a:latin typeface="Georgia" pitchFamily="18" charset="0"/>
              </a:rPr>
              <a:t>Геометрия</a:t>
            </a:r>
            <a:endParaRPr lang="ru-RU" sz="6600" b="1" i="1" dirty="0">
              <a:latin typeface="Georgia" pitchFamily="18" charset="0"/>
            </a:endParaRPr>
          </a:p>
        </p:txBody>
      </p:sp>
      <p:pic>
        <p:nvPicPr>
          <p:cNvPr id="2050" name="Picture 2" descr="http://lib.exdat.com/tw_files2/urls_44/70/d-69354/7z-docs/4_html_m245c2f3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780928"/>
            <a:ext cx="4237112" cy="3659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0" descr="Картинка 2 из 453">
            <a:hlinkClick r:id="rId3"/>
          </p:cNvPr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881802"/>
            <a:ext cx="3771900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304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554162"/>
            <a:ext cx="3096344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9. Найдите </a:t>
            </a:r>
            <a:r>
              <a:rPr lang="ru-RU" dirty="0"/>
              <a:t>площадь треугольника, изображённого на рисунке.</a:t>
            </a:r>
          </a:p>
        </p:txBody>
      </p:sp>
      <p:pic>
        <p:nvPicPr>
          <p:cNvPr id="27650" name="Picture 2" descr="http://opengia.ru/resources/FBE47EBD4BA9A79E467FF35314949BE7-FBE47EBD4BA9A79E467FF35314949BE7-FBE47EBD4BA9A79E467FF35314949BE7-1-1397882151/repr-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2170" y="1340768"/>
            <a:ext cx="3024336" cy="4663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31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554162"/>
            <a:ext cx="4824536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10. Найдите </a:t>
            </a:r>
            <a:r>
              <a:rPr lang="ru-RU" dirty="0"/>
              <a:t>площадь трапеции, изображённой на рисунке.</a:t>
            </a:r>
          </a:p>
        </p:txBody>
      </p:sp>
      <p:pic>
        <p:nvPicPr>
          <p:cNvPr id="28674" name="Picture 2" descr="http://opengia.ru/resources/FA6E55FFF52781F841048B787D723DF7-FA6E55FFF52781F841048B787D723DF7-FA6E55FFF52781F841048B787D723DF7-1-1397835094/repr-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2212" y="2276872"/>
            <a:ext cx="5230361" cy="3821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035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96752"/>
            <a:ext cx="4771256" cy="488337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11. На </a:t>
            </a:r>
            <a:r>
              <a:rPr lang="ru-RU" dirty="0"/>
              <a:t>клетчатой бумаге с размером клетки 1×1 изображён треугольник. Найдите его площадь.</a:t>
            </a:r>
          </a:p>
        </p:txBody>
      </p:sp>
      <p:pic>
        <p:nvPicPr>
          <p:cNvPr id="7170" name="Picture 2" descr="http://opengia.ru/resources/0288AD849FD5A3C1476CFC0E408A339F-0288AD849FD5A3C1476CFC0E408A339F-innerimg0/repr-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717032"/>
            <a:ext cx="4608512" cy="2404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770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554162"/>
            <a:ext cx="3672408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12. На </a:t>
            </a:r>
            <a:r>
              <a:rPr lang="ru-RU" dirty="0"/>
              <a:t>клетчатой бумаге с размером клетки 1×1 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изображён </a:t>
            </a:r>
            <a:r>
              <a:rPr lang="ru-RU" dirty="0"/>
              <a:t>параллелограмм. Найдите его площадь.</a:t>
            </a:r>
          </a:p>
        </p:txBody>
      </p:sp>
      <p:pic>
        <p:nvPicPr>
          <p:cNvPr id="21506" name="Picture 2" descr="http://opengia.ru/resources/08CDD9E4582CAD6E4ACD738431394466-08CDD9E4582CAD6E4ACD738431394466-innerimg0/repr-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8980" y="1628800"/>
            <a:ext cx="4510501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8" name="Picture 4" descr="http://opengia.ru/resources/08D8A213544DA8C9435F01EDD153AEA3-08D8A213544DA8C9435F01EDD153AEA3-innerimg0/repr-0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107" y="3789040"/>
            <a:ext cx="4560125" cy="1911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498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208912" cy="481136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13. В </a:t>
            </a:r>
            <a:r>
              <a:rPr lang="ru-RU" dirty="0"/>
              <a:t>равнобедренной трапеции основания равны 2 и 8, а один из углов между боковой стороной и основанием равен 45°. Найдите площадь трапеции.</a:t>
            </a:r>
          </a:p>
        </p:txBody>
      </p:sp>
      <p:pic>
        <p:nvPicPr>
          <p:cNvPr id="31746" name="Picture 2" descr="http://opengia.ru/resources/F95DA3CD6D7FBD6D4451F7E1AEE2F842-F95DA3CD6D7FBD6D4451F7E1AEE2F842-F95DA3CD6D7FBD6D4451F7E1AEE2F842-1-1424363512/repr-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241197"/>
            <a:ext cx="5652057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640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554162"/>
            <a:ext cx="8308032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14. В </a:t>
            </a:r>
            <a:r>
              <a:rPr lang="ru-RU" dirty="0"/>
              <a:t>трапеции </a:t>
            </a:r>
            <a:r>
              <a:rPr lang="ru-RU" i="1" dirty="0"/>
              <a:t>ABCD</a:t>
            </a:r>
            <a:r>
              <a:rPr lang="ru-RU" dirty="0"/>
              <a:t> известно, что </a:t>
            </a:r>
            <a:r>
              <a:rPr lang="ru-RU" i="1" dirty="0"/>
              <a:t>AD</a:t>
            </a:r>
            <a:r>
              <a:rPr lang="ru-RU" dirty="0"/>
              <a:t>=4 , </a:t>
            </a:r>
            <a:r>
              <a:rPr lang="ru-RU" i="1" dirty="0"/>
              <a:t>BC</a:t>
            </a:r>
            <a:r>
              <a:rPr lang="ru-RU" dirty="0"/>
              <a:t>=1, а её площадь равна 35. Найдите площадь треугольника </a:t>
            </a:r>
            <a:r>
              <a:rPr lang="ru-RU" i="1" dirty="0"/>
              <a:t>ABC</a:t>
            </a:r>
            <a:r>
              <a:rPr lang="ru-RU" dirty="0"/>
              <a:t>.</a:t>
            </a:r>
          </a:p>
        </p:txBody>
      </p:sp>
      <p:pic>
        <p:nvPicPr>
          <p:cNvPr id="9218" name="Picture 2" descr="http://opengia.ru/resources/02B7B4A3E65D87674A3C9A5A5DBB8375-02B7B4A3E65D87674A3C9A5A5DBB8375-02B7B4A3E65D87674A3C9A5A5DBB8375-1-1430386061/repr-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356992"/>
            <a:ext cx="3908648" cy="3153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992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495538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15. Высота</a:t>
            </a:r>
            <a:r>
              <a:rPr lang="ru-RU" dirty="0"/>
              <a:t> </a:t>
            </a:r>
            <a:r>
              <a:rPr lang="ru-RU" i="1" dirty="0"/>
              <a:t>BH</a:t>
            </a:r>
            <a:r>
              <a:rPr lang="ru-RU" dirty="0"/>
              <a:t> параллелограмма </a:t>
            </a:r>
            <a:r>
              <a:rPr lang="ru-RU" i="1" dirty="0"/>
              <a:t>ABCD</a:t>
            </a:r>
            <a:r>
              <a:rPr lang="ru-RU" dirty="0"/>
              <a:t> делит его сторону </a:t>
            </a:r>
            <a:r>
              <a:rPr lang="ru-RU" i="1" dirty="0"/>
              <a:t>AD</a:t>
            </a:r>
            <a:r>
              <a:rPr lang="ru-RU" dirty="0"/>
              <a:t> на отрезки </a:t>
            </a:r>
            <a:r>
              <a:rPr lang="ru-RU" i="1" dirty="0"/>
              <a:t>AH</a:t>
            </a:r>
            <a:r>
              <a:rPr lang="ru-RU" dirty="0"/>
              <a:t>=1 и </a:t>
            </a:r>
            <a:r>
              <a:rPr lang="ru-RU" i="1" dirty="0"/>
              <a:t>HD</a:t>
            </a:r>
            <a:r>
              <a:rPr lang="ru-RU" dirty="0"/>
              <a:t>=63. Диагональ параллелограмма </a:t>
            </a:r>
            <a:r>
              <a:rPr lang="ru-RU" i="1" dirty="0"/>
              <a:t>BD</a:t>
            </a:r>
            <a:r>
              <a:rPr lang="ru-RU" dirty="0"/>
              <a:t> равна 65. Найдите площадь параллелограмма.</a:t>
            </a:r>
          </a:p>
        </p:txBody>
      </p:sp>
      <p:pic>
        <p:nvPicPr>
          <p:cNvPr id="15362" name="Picture 2" descr="http://opengia.ru/resources/04E377B08474946641415561EB41CD66-04E377B08474946641415561EB41CD66-04E377B08474946641415561EB41CD66-1-1397825677/repr-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356992"/>
            <a:ext cx="3816424" cy="2946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386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5923384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16. Прямые</a:t>
            </a:r>
            <a:r>
              <a:rPr lang="ru-RU" dirty="0"/>
              <a:t> </a:t>
            </a:r>
            <a:r>
              <a:rPr lang="ru-RU" i="1" dirty="0"/>
              <a:t>m</a:t>
            </a:r>
            <a:r>
              <a:rPr lang="ru-RU" dirty="0"/>
              <a:t> и </a:t>
            </a:r>
            <a:r>
              <a:rPr lang="ru-RU" i="1" dirty="0"/>
              <a:t>n</a:t>
            </a:r>
            <a:r>
              <a:rPr lang="ru-RU" dirty="0"/>
              <a:t> параллельны. Найдите ∠3, если ∠1=22</a:t>
            </a:r>
            <a:r>
              <a:rPr lang="ru-RU" dirty="0" smtClean="0"/>
              <a:t>°, ∠</a:t>
            </a:r>
            <a:r>
              <a:rPr lang="ru-RU" dirty="0"/>
              <a:t>2=72°. Ответ дайте в градусах.</a:t>
            </a:r>
          </a:p>
        </p:txBody>
      </p:sp>
      <p:pic>
        <p:nvPicPr>
          <p:cNvPr id="8194" name="Picture 2" descr="http://opengia.ru/resources/02B5171C1A76872241A3C34A4DB7ED27-02B5171C1A76872241A3C34A4DB7ED27-02B5171C1A76872241A3C34A4DB7ED27-1-1430320983/repr-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140968"/>
            <a:ext cx="4317437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7161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554162"/>
            <a:ext cx="8164016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17. На </a:t>
            </a:r>
            <a:r>
              <a:rPr lang="ru-RU" dirty="0"/>
              <a:t>клетчатой бумаге с размером клетки 1×1 отмечены три точки: </a:t>
            </a:r>
            <a:r>
              <a:rPr lang="ru-RU" i="1" dirty="0"/>
              <a:t>A</a:t>
            </a:r>
            <a:r>
              <a:rPr lang="ru-RU" dirty="0"/>
              <a:t>, </a:t>
            </a:r>
            <a:r>
              <a:rPr lang="ru-RU" i="1" dirty="0"/>
              <a:t>B</a:t>
            </a:r>
            <a:r>
              <a:rPr lang="ru-RU" dirty="0"/>
              <a:t> и </a:t>
            </a:r>
            <a:r>
              <a:rPr lang="ru-RU" i="1" dirty="0"/>
              <a:t>C</a:t>
            </a:r>
            <a:r>
              <a:rPr lang="ru-RU" dirty="0"/>
              <a:t>. Найдите расстояние от точки </a:t>
            </a:r>
            <a:r>
              <a:rPr lang="ru-RU" i="1" dirty="0"/>
              <a:t>A</a:t>
            </a:r>
            <a:r>
              <a:rPr lang="ru-RU" dirty="0"/>
              <a:t> до прямой </a:t>
            </a:r>
            <a:r>
              <a:rPr lang="ru-RU" i="1" dirty="0"/>
              <a:t>BC</a:t>
            </a:r>
            <a:r>
              <a:rPr lang="ru-RU" dirty="0"/>
              <a:t>.</a:t>
            </a:r>
          </a:p>
        </p:txBody>
      </p:sp>
      <p:pic>
        <p:nvPicPr>
          <p:cNvPr id="10242" name="Picture 2" descr="http://opengia.ru/resources/02FF346F39F5804247DCC32C34618692-02FF346F39F5804247DCC32C34618692-innerimg0/repr-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291190"/>
            <a:ext cx="4896544" cy="2858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759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4123184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18. На </a:t>
            </a:r>
            <a:r>
              <a:rPr lang="ru-RU" dirty="0"/>
              <a:t>клетчатой бумаге с размером клетки 1 </a:t>
            </a:r>
            <a:r>
              <a:rPr lang="ru-RU" i="1" dirty="0"/>
              <a:t>см</a:t>
            </a:r>
            <a:r>
              <a:rPr lang="ru-RU" dirty="0"/>
              <a:t> × 1 </a:t>
            </a:r>
            <a:r>
              <a:rPr lang="ru-RU" i="1" dirty="0"/>
              <a:t>см</a:t>
            </a:r>
            <a:r>
              <a:rPr lang="ru-RU" dirty="0"/>
              <a:t> 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отмечены </a:t>
            </a:r>
            <a:r>
              <a:rPr lang="ru-RU" dirty="0"/>
              <a:t>точки </a:t>
            </a:r>
            <a:r>
              <a:rPr lang="ru-RU" i="1" dirty="0"/>
              <a:t>A</a:t>
            </a:r>
            <a:r>
              <a:rPr lang="ru-RU" dirty="0"/>
              <a:t>, </a:t>
            </a:r>
            <a:r>
              <a:rPr lang="ru-RU" i="1" dirty="0"/>
              <a:t>B</a:t>
            </a:r>
            <a:r>
              <a:rPr lang="ru-RU" dirty="0"/>
              <a:t> и </a:t>
            </a:r>
            <a:r>
              <a:rPr lang="ru-RU" i="1" dirty="0"/>
              <a:t>C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Найдите </a:t>
            </a:r>
            <a:r>
              <a:rPr lang="ru-RU" dirty="0"/>
              <a:t>расстояние от точки </a:t>
            </a:r>
            <a:r>
              <a:rPr lang="ru-RU" i="1" dirty="0"/>
              <a:t>A</a:t>
            </a:r>
            <a:r>
              <a:rPr lang="ru-RU" dirty="0"/>
              <a:t> до середины отрезка </a:t>
            </a:r>
            <a:r>
              <a:rPr lang="ru-RU" i="1" dirty="0"/>
              <a:t>BC</a:t>
            </a:r>
            <a:r>
              <a:rPr lang="ru-RU" dirty="0"/>
              <a:t>. Ответ выразите в сантиметрах.</a:t>
            </a:r>
          </a:p>
        </p:txBody>
      </p:sp>
      <p:pic>
        <p:nvPicPr>
          <p:cNvPr id="19458" name="Picture 2" descr="http://opengia.ru/resources/056B05465E35B09C4FBE7B77A547288E-056B05465E35B09C4FBE7B77A547288E-056B05465E35B09C4FBE7B77A547288E-1-1430306683/repr-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196752"/>
            <a:ext cx="3672408" cy="4500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782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1511" y="1124744"/>
            <a:ext cx="4417689" cy="4824536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dirty="0" smtClean="0"/>
              <a:t>В </a:t>
            </a:r>
            <a:r>
              <a:rPr lang="ru-RU" dirty="0" smtClean="0"/>
              <a:t>треугольнике </a:t>
            </a:r>
            <a:r>
              <a:rPr lang="ru-RU" dirty="0"/>
              <a:t> </a:t>
            </a:r>
            <a:r>
              <a:rPr lang="ru-RU" i="1" dirty="0"/>
              <a:t>ABC</a:t>
            </a:r>
            <a:r>
              <a:rPr lang="ru-RU" dirty="0"/>
              <a:t> 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dirty="0" smtClean="0"/>
              <a:t>известно, что</a:t>
            </a:r>
            <a:r>
              <a:rPr lang="ru-RU" dirty="0"/>
              <a:t> </a:t>
            </a:r>
            <a:r>
              <a:rPr lang="ru-RU" i="1" dirty="0"/>
              <a:t>AC</a:t>
            </a:r>
            <a:r>
              <a:rPr lang="ru-RU" dirty="0"/>
              <a:t>=</a:t>
            </a:r>
            <a:r>
              <a:rPr lang="ru-RU" i="1" dirty="0"/>
              <a:t>BC</a:t>
            </a:r>
            <a:r>
              <a:rPr lang="ru-RU" dirty="0"/>
              <a:t>. Внешний угол </a:t>
            </a:r>
            <a:r>
              <a:rPr lang="ru-RU" dirty="0" smtClean="0"/>
              <a:t>при вершине</a:t>
            </a:r>
            <a:r>
              <a:rPr lang="ru-RU" dirty="0"/>
              <a:t> </a:t>
            </a:r>
            <a:r>
              <a:rPr lang="ru-RU" i="1" dirty="0"/>
              <a:t>B</a:t>
            </a:r>
            <a:r>
              <a:rPr lang="ru-RU" dirty="0"/>
              <a:t> </a:t>
            </a:r>
            <a:endParaRPr lang="ru-RU" dirty="0" smtClean="0"/>
          </a:p>
          <a:p>
            <a:r>
              <a:rPr lang="ru-RU" dirty="0" smtClean="0"/>
              <a:t>равен</a:t>
            </a:r>
            <a:r>
              <a:rPr lang="ru-RU" dirty="0"/>
              <a:t> 146°. Найдите угол </a:t>
            </a:r>
            <a:r>
              <a:rPr lang="ru-RU" i="1" dirty="0"/>
              <a:t>C</a:t>
            </a:r>
            <a:r>
              <a:rPr lang="ru-RU" dirty="0"/>
              <a:t>. Ответ дайте в градусах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6" name="Picture 2" descr="http://opengia.ru/resources/0000C28DE9DBA1374F16CFEE099EE798-0000C28DE9DBA1374F16CFEE099EE798-0000C28DE9DBA1374F16CFEE099EE798-1-1430326034/repr-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038725"/>
            <a:ext cx="3737943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0778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196752"/>
            <a:ext cx="8380040" cy="488337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19. В </a:t>
            </a:r>
            <a:r>
              <a:rPr lang="ru-RU" dirty="0"/>
              <a:t>параллелограмме </a:t>
            </a:r>
            <a:r>
              <a:rPr lang="ru-RU" i="1" dirty="0"/>
              <a:t>ABCD</a:t>
            </a:r>
            <a:r>
              <a:rPr lang="ru-RU" dirty="0"/>
              <a:t> диагональ </a:t>
            </a:r>
            <a:r>
              <a:rPr lang="ru-RU" i="1" dirty="0"/>
              <a:t>AC</a:t>
            </a:r>
            <a:r>
              <a:rPr lang="ru-RU" dirty="0"/>
              <a:t> в 2 раза больше стороны </a:t>
            </a:r>
            <a:r>
              <a:rPr lang="ru-RU" i="1" dirty="0"/>
              <a:t>AB</a:t>
            </a:r>
            <a:r>
              <a:rPr lang="ru-RU" dirty="0"/>
              <a:t> и ∠</a:t>
            </a:r>
            <a:r>
              <a:rPr lang="ru-RU" i="1" dirty="0"/>
              <a:t>ACD</a:t>
            </a:r>
            <a:r>
              <a:rPr lang="ru-RU" dirty="0"/>
              <a:t>=104°. Найдите угол между диагоналями параллелограмма. Ответ дайте в градусах.</a:t>
            </a:r>
          </a:p>
        </p:txBody>
      </p:sp>
      <p:pic>
        <p:nvPicPr>
          <p:cNvPr id="11266" name="Picture 2" descr="http://opengia.ru/resources/03288050D1D69E604EB3CBD2E74BD798-03288050D1D69E604EB3CBD2E74BD798-03288050D1D69E604EB3CBD2E74BD798-1-1430388706/repr-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59" y="3501008"/>
            <a:ext cx="5889329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6694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1" y="1268760"/>
            <a:ext cx="5064533" cy="50405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20. Из </a:t>
            </a:r>
            <a:r>
              <a:rPr lang="ru-RU" dirty="0"/>
              <a:t>точки </a:t>
            </a:r>
            <a:r>
              <a:rPr lang="ru-RU" i="1" dirty="0"/>
              <a:t>А</a:t>
            </a:r>
            <a:r>
              <a:rPr lang="ru-RU" dirty="0"/>
              <a:t> проведены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две </a:t>
            </a:r>
            <a:r>
              <a:rPr lang="ru-RU" dirty="0"/>
              <a:t>касательные к окружности с центром в точке </a:t>
            </a:r>
            <a:r>
              <a:rPr lang="ru-RU" i="1" dirty="0"/>
              <a:t>О</a:t>
            </a:r>
            <a:r>
              <a:rPr lang="ru-RU" dirty="0"/>
              <a:t>. Найдите радиус окружности, если угол между касательными равен 60°, а расстояние от точки </a:t>
            </a:r>
            <a:r>
              <a:rPr lang="ru-RU" i="1" dirty="0"/>
              <a:t>А</a:t>
            </a:r>
            <a:r>
              <a:rPr lang="ru-RU" dirty="0"/>
              <a:t> до точки </a:t>
            </a:r>
            <a:r>
              <a:rPr lang="ru-RU" i="1" dirty="0"/>
              <a:t>О </a:t>
            </a:r>
            <a:r>
              <a:rPr lang="ru-RU" dirty="0"/>
              <a:t>равно 6.</a:t>
            </a:r>
          </a:p>
        </p:txBody>
      </p:sp>
      <p:pic>
        <p:nvPicPr>
          <p:cNvPr id="12290" name="Picture 2" descr="http://opengia.ru/resources/032494DFD7F5AB7D4AAE9B16BD65081E-032494DFD7F5AB7D4AAE9B16BD65081E-032494DFD7F5AB7D4AAE9B16BD65081E-1-1364376730/repr-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4085" y="1772816"/>
            <a:ext cx="3259586" cy="3517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974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052736"/>
            <a:ext cx="3888432" cy="518457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21. Центральный </a:t>
            </a:r>
            <a:r>
              <a:rPr lang="ru-RU" dirty="0"/>
              <a:t>угол </a:t>
            </a:r>
            <a:r>
              <a:rPr lang="ru-RU" i="1" dirty="0"/>
              <a:t>AOB </a:t>
            </a:r>
            <a:r>
              <a:rPr lang="ru-RU" dirty="0"/>
              <a:t>опирается на хорду </a:t>
            </a:r>
            <a:r>
              <a:rPr lang="ru-RU" i="1" dirty="0"/>
              <a:t>АВ</a:t>
            </a:r>
            <a:r>
              <a:rPr lang="ru-RU" dirty="0"/>
              <a:t> так, что угол </a:t>
            </a:r>
            <a:r>
              <a:rPr lang="ru-RU" i="1" dirty="0"/>
              <a:t>ОАВ</a:t>
            </a:r>
            <a:r>
              <a:rPr lang="ru-RU" dirty="0"/>
              <a:t> равен 60°. Найдите длину хорды </a:t>
            </a:r>
            <a:r>
              <a:rPr lang="ru-RU" i="1" dirty="0"/>
              <a:t>АВ</a:t>
            </a:r>
            <a:r>
              <a:rPr lang="ru-RU" dirty="0"/>
              <a:t>, если радиус окружности равен 8.</a:t>
            </a:r>
          </a:p>
        </p:txBody>
      </p:sp>
      <p:pic>
        <p:nvPicPr>
          <p:cNvPr id="13314" name="Picture 2" descr="http://opengia.ru/resources/035C64B72491A0414DBC45CBF2872533-035C64B72491A0414DBC45CBF2872533-035C64B72491A0414DBC45CBF2872533-1-1364380854/repr-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677160"/>
            <a:ext cx="3676926" cy="3912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992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96752"/>
            <a:ext cx="4987280" cy="488337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22. Касательные </a:t>
            </a:r>
            <a:r>
              <a:rPr lang="ru-RU" dirty="0"/>
              <a:t>в точках </a:t>
            </a:r>
            <a:r>
              <a:rPr lang="ru-RU" i="1" dirty="0"/>
              <a:t>A</a:t>
            </a:r>
            <a:r>
              <a:rPr lang="ru-RU" dirty="0"/>
              <a:t> и </a:t>
            </a:r>
            <a:r>
              <a:rPr lang="ru-RU" i="1" dirty="0"/>
              <a:t>B</a:t>
            </a:r>
            <a:r>
              <a:rPr lang="ru-RU" dirty="0"/>
              <a:t> к окружности с центром </a:t>
            </a:r>
            <a:r>
              <a:rPr lang="ru-RU" i="1" dirty="0"/>
              <a:t>O</a:t>
            </a:r>
            <a:r>
              <a:rPr lang="ru-RU" dirty="0"/>
              <a:t> пересекаются под углом 76°. Найдите угол </a:t>
            </a:r>
            <a:r>
              <a:rPr lang="ru-RU" i="1" dirty="0"/>
              <a:t>ABO</a:t>
            </a:r>
            <a:r>
              <a:rPr lang="ru-RU" dirty="0"/>
              <a:t>. Ответ дайте в градусах.</a:t>
            </a:r>
          </a:p>
        </p:txBody>
      </p:sp>
      <p:pic>
        <p:nvPicPr>
          <p:cNvPr id="20482" name="Picture 2" descr="http://opengia.ru/resources/05E26BE12012A46D4FF40F9CEEDB8BC3-05E26BE12012A46D4FF40F9CEEDB8BC3-05E26BE12012A46D4FF40F9CEEDB8BC3-1-1424348615/repr-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184" y="2996952"/>
            <a:ext cx="4254418" cy="3383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143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3" y="1554162"/>
            <a:ext cx="4521711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23. На </a:t>
            </a:r>
            <a:r>
              <a:rPr lang="ru-RU" dirty="0"/>
              <a:t>окружности по разные стороны от диаметра </a:t>
            </a:r>
            <a:r>
              <a:rPr lang="ru-RU" i="1" dirty="0"/>
              <a:t>AB</a:t>
            </a:r>
            <a:r>
              <a:rPr lang="ru-RU" dirty="0"/>
              <a:t> взяты точки </a:t>
            </a:r>
            <a:r>
              <a:rPr lang="ru-RU" i="1" dirty="0"/>
              <a:t>M</a:t>
            </a:r>
            <a:r>
              <a:rPr lang="ru-RU" dirty="0"/>
              <a:t> и </a:t>
            </a:r>
            <a:r>
              <a:rPr lang="ru-RU" i="1" dirty="0"/>
              <a:t>N</a:t>
            </a:r>
            <a:r>
              <a:rPr lang="ru-RU" dirty="0"/>
              <a:t>. Известно, что ∠</a:t>
            </a:r>
            <a:r>
              <a:rPr lang="ru-RU" i="1" dirty="0"/>
              <a:t>NBA</a:t>
            </a:r>
            <a:r>
              <a:rPr lang="ru-RU" dirty="0"/>
              <a:t>=38°. Найдите угол </a:t>
            </a:r>
            <a:r>
              <a:rPr lang="ru-RU" i="1" dirty="0"/>
              <a:t>NMB</a:t>
            </a:r>
            <a:r>
              <a:rPr lang="ru-RU" dirty="0"/>
              <a:t>. Ответ дайте в градусах.</a:t>
            </a:r>
          </a:p>
        </p:txBody>
      </p:sp>
      <p:pic>
        <p:nvPicPr>
          <p:cNvPr id="22530" name="Picture 2" descr="http://opengia.ru/resources/0978631F183F88F8430BE08A1F961C11-0978631F183F88F8430BE08A1F961C11-0978631F183F88F8430BE08A1F961C11-1-1424278071/repr-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9255" y="1988840"/>
            <a:ext cx="3647925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44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4204040" cy="466734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24. К </a:t>
            </a:r>
            <a:r>
              <a:rPr lang="ru-RU" dirty="0"/>
              <a:t>окружности с центром в точке </a:t>
            </a:r>
            <a:r>
              <a:rPr lang="ru-RU" i="1" dirty="0"/>
              <a:t>O</a:t>
            </a:r>
            <a:r>
              <a:rPr lang="ru-RU" dirty="0"/>
              <a:t> проведены касательная </a:t>
            </a:r>
            <a:r>
              <a:rPr lang="ru-RU" i="1" dirty="0"/>
              <a:t>AB</a:t>
            </a:r>
            <a:r>
              <a:rPr lang="ru-RU" dirty="0"/>
              <a:t> и секущая </a:t>
            </a:r>
            <a:r>
              <a:rPr lang="ru-RU" i="1" dirty="0"/>
              <a:t>AO</a:t>
            </a:r>
            <a:r>
              <a:rPr lang="ru-RU" dirty="0"/>
              <a:t>. Найдите радиус окружности, если </a:t>
            </a:r>
            <a:r>
              <a:rPr lang="ru-RU" i="1" dirty="0"/>
              <a:t>AB</a:t>
            </a:r>
            <a:r>
              <a:rPr lang="ru-RU" dirty="0"/>
              <a:t>=40, </a:t>
            </a:r>
            <a:r>
              <a:rPr lang="ru-RU" i="1" dirty="0"/>
              <a:t>AO</a:t>
            </a:r>
            <a:r>
              <a:rPr lang="ru-RU" dirty="0"/>
              <a:t>=85.</a:t>
            </a:r>
          </a:p>
        </p:txBody>
      </p:sp>
      <p:pic>
        <p:nvPicPr>
          <p:cNvPr id="24578" name="Picture 2" descr="http://opengia.ru/resources/09A5AF5AE956B58A47BC87522A38BCF0-09A5AF5AE956B58A47BC87522A38BCF0-09A5AF5AE956B58A47BC87522A38BCF0-1-1397830938/repr-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772816"/>
            <a:ext cx="4012530" cy="3367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2026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4162"/>
            <a:ext cx="4824536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25. Точка</a:t>
            </a:r>
            <a:r>
              <a:rPr lang="ru-RU" dirty="0"/>
              <a:t> </a:t>
            </a:r>
            <a:r>
              <a:rPr lang="ru-RU" i="1" dirty="0"/>
              <a:t>O</a:t>
            </a:r>
            <a:r>
              <a:rPr lang="ru-RU" dirty="0"/>
              <a:t> – центр окружности, на которой лежат точки </a:t>
            </a:r>
            <a:r>
              <a:rPr lang="ru-RU" i="1" dirty="0"/>
              <a:t>S</a:t>
            </a:r>
            <a:r>
              <a:rPr lang="ru-RU" dirty="0"/>
              <a:t>, </a:t>
            </a:r>
            <a:r>
              <a:rPr lang="ru-RU" i="1" dirty="0"/>
              <a:t>T</a:t>
            </a:r>
            <a:r>
              <a:rPr lang="ru-RU" dirty="0"/>
              <a:t> и </a:t>
            </a:r>
            <a:r>
              <a:rPr lang="ru-RU" i="1" dirty="0"/>
              <a:t>V</a:t>
            </a:r>
            <a:r>
              <a:rPr lang="ru-RU" dirty="0"/>
              <a:t> таким образом, что </a:t>
            </a:r>
            <a:r>
              <a:rPr lang="ru-RU" i="1" dirty="0"/>
              <a:t>OSTV</a:t>
            </a:r>
            <a:r>
              <a:rPr lang="ru-RU" dirty="0"/>
              <a:t> – ромб. Найдите угол </a:t>
            </a:r>
            <a:r>
              <a:rPr lang="ru-RU" i="1" dirty="0"/>
              <a:t>STV</a:t>
            </a:r>
            <a:r>
              <a:rPr lang="ru-RU" dirty="0"/>
              <a:t>. Ответ дайте в градусах.</a:t>
            </a:r>
          </a:p>
        </p:txBody>
      </p:sp>
      <p:pic>
        <p:nvPicPr>
          <p:cNvPr id="23554" name="Picture 2" descr="http://opengia.ru/resources/09817E3F99B3BBB544A3082BACFAD06F-09817E3F99B3BBB544A3082BACFAD06F-09817E3F99B3BBB544A3082BACFAD06F-1-1395989170/repr-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060848"/>
            <a:ext cx="3681798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67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554162"/>
            <a:ext cx="3024336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26. Найдите </a:t>
            </a:r>
            <a:r>
              <a:rPr lang="ru-RU" dirty="0"/>
              <a:t>угол </a:t>
            </a:r>
            <a:r>
              <a:rPr lang="ru-RU" i="1" dirty="0"/>
              <a:t>ABC</a:t>
            </a:r>
            <a:r>
              <a:rPr lang="ru-RU" dirty="0"/>
              <a:t>. Ответ дайте в градусах.</a:t>
            </a:r>
          </a:p>
        </p:txBody>
      </p:sp>
      <p:pic>
        <p:nvPicPr>
          <p:cNvPr id="25602" name="Picture 2" descr="http://opengia.ru/resources/0AD23FD9210DB149482B71F07F6BCE8B-0AD23FD9210DB149482B71F07F6BCE8B-0AD23FD9210DB149482B71F07F6BCE8B-1-1430306852/repr-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412776"/>
            <a:ext cx="4280048" cy="4486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969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495538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27. На </a:t>
            </a:r>
            <a:r>
              <a:rPr lang="ru-RU" dirty="0"/>
              <a:t>прямой </a:t>
            </a:r>
            <a:r>
              <a:rPr lang="ru-RU" i="1" dirty="0"/>
              <a:t>AB</a:t>
            </a:r>
            <a:r>
              <a:rPr lang="ru-RU" dirty="0"/>
              <a:t> взята точка </a:t>
            </a:r>
            <a:r>
              <a:rPr lang="ru-RU" i="1" dirty="0"/>
              <a:t>M</a:t>
            </a:r>
            <a:r>
              <a:rPr lang="ru-RU" dirty="0"/>
              <a:t>. Луч </a:t>
            </a:r>
            <a:r>
              <a:rPr lang="ru-RU" i="1" dirty="0"/>
              <a:t>MD</a:t>
            </a:r>
            <a:r>
              <a:rPr lang="ru-RU" dirty="0"/>
              <a:t> — биссектриса угла </a:t>
            </a:r>
            <a:r>
              <a:rPr lang="ru-RU" i="1" dirty="0"/>
              <a:t>CMB</a:t>
            </a:r>
            <a:r>
              <a:rPr lang="ru-RU" dirty="0"/>
              <a:t>. Известно, что ∠</a:t>
            </a:r>
            <a:r>
              <a:rPr lang="ru-RU" i="1" dirty="0"/>
              <a:t>DMC</a:t>
            </a:r>
            <a:r>
              <a:rPr lang="ru-RU" dirty="0"/>
              <a:t>=48°. Найдите угол </a:t>
            </a:r>
            <a:r>
              <a:rPr lang="ru-RU" i="1" dirty="0"/>
              <a:t>CMA</a:t>
            </a:r>
            <a:r>
              <a:rPr lang="ru-RU" dirty="0"/>
              <a:t>. Ответ дайте в градусах.</a:t>
            </a:r>
          </a:p>
        </p:txBody>
      </p:sp>
      <p:pic>
        <p:nvPicPr>
          <p:cNvPr id="16386" name="Picture 2" descr="http://opengia.ru/resources/05021948470E89D449B4F3FBAFD383DD-05021948470E89D449B4F3FBAFD383DD-05021948470E89D449B4F3FBAFD383DD-1-1430324304/repr-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212976"/>
            <a:ext cx="4580279" cy="2905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207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20072" y="1554162"/>
            <a:ext cx="3771528" cy="4525963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/>
              <a:t>28. ABCDEFGH</a:t>
            </a:r>
            <a:r>
              <a:rPr lang="ru-RU" dirty="0"/>
              <a:t> — правильный восьмиугольник. Найдите угол </a:t>
            </a:r>
            <a:r>
              <a:rPr lang="ru-RU" i="1" dirty="0"/>
              <a:t>EFG</a:t>
            </a:r>
            <a:r>
              <a:rPr lang="ru-RU" dirty="0"/>
              <a:t>. Ответ дайте в градусах.</a:t>
            </a:r>
          </a:p>
        </p:txBody>
      </p:sp>
      <p:pic>
        <p:nvPicPr>
          <p:cNvPr id="18434" name="Picture 2" descr="http://opengia.ru/resources/054B6B6862F2912543C734E3BAC317C2-054B6B6862F2912543C734E3BAC317C2-054B6B6862F2912543C734E3BAC317C2-1-1430388687/repr-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776"/>
            <a:ext cx="3936733" cy="4235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80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412776"/>
            <a:ext cx="8308032" cy="466734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2. Какое </a:t>
            </a:r>
            <a:r>
              <a:rPr lang="ru-RU" dirty="0"/>
              <a:t>из следующих утверждений верно?</a:t>
            </a:r>
          </a:p>
          <a:p>
            <a:pPr marL="0" indent="0">
              <a:buNone/>
            </a:pPr>
            <a:r>
              <a:rPr lang="ru-RU" dirty="0"/>
              <a:t>1</a:t>
            </a:r>
            <a:r>
              <a:rPr lang="ru-RU" dirty="0" smtClean="0"/>
              <a:t>) Площадь </a:t>
            </a:r>
            <a:r>
              <a:rPr lang="ru-RU" dirty="0"/>
              <a:t>квадрата равна произведению двух его смежных сторон.</a:t>
            </a:r>
          </a:p>
          <a:p>
            <a:pPr marL="0" indent="0">
              <a:buNone/>
            </a:pPr>
            <a:r>
              <a:rPr lang="ru-RU" dirty="0"/>
              <a:t>2</a:t>
            </a:r>
            <a:r>
              <a:rPr lang="ru-RU" dirty="0" smtClean="0"/>
              <a:t>) Диагональ </a:t>
            </a:r>
            <a:r>
              <a:rPr lang="ru-RU" dirty="0"/>
              <a:t>трапеции делит её на два равных треугольника.</a:t>
            </a:r>
          </a:p>
          <a:p>
            <a:pPr marL="0" indent="0">
              <a:buNone/>
            </a:pPr>
            <a:r>
              <a:rPr lang="ru-RU" dirty="0"/>
              <a:t>3</a:t>
            </a:r>
            <a:r>
              <a:rPr lang="ru-RU" dirty="0" smtClean="0"/>
              <a:t>) Если </a:t>
            </a:r>
            <a:r>
              <a:rPr lang="ru-RU" dirty="0"/>
              <a:t>две стороны одного треугольника соответственно равны двум сторонам другого треугольника, то такие треугольники равны.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865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554162"/>
            <a:ext cx="7344816" cy="489917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29. Вершины </a:t>
            </a:r>
            <a:r>
              <a:rPr lang="ru-RU" dirty="0"/>
              <a:t>треугольника делят описанную около него окружность на три дуги, длины которых относятся как 1:2:3. Найдите радиус окружности, если меньшая из сторон равна 17.</a:t>
            </a:r>
          </a:p>
        </p:txBody>
      </p:sp>
    </p:spTree>
    <p:extLst>
      <p:ext uri="{BB962C8B-B14F-4D97-AF65-F5344CB8AC3E}">
        <p14:creationId xmlns:p14="http://schemas.microsoft.com/office/powerpoint/2010/main" val="13587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554162"/>
            <a:ext cx="792088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30. Пол </a:t>
            </a:r>
            <a:r>
              <a:rPr lang="ru-RU" dirty="0"/>
              <a:t>комнаты, имеющей форму прямоугольника со сторонами 7 м и 9 м, требуется покрыть паркетом из прямоугольных дощечек со сторонами 10 см и 20 см. Сколько потребуется таких </a:t>
            </a:r>
            <a:r>
              <a:rPr lang="ru-RU" dirty="0" smtClean="0"/>
              <a:t>дощечек?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713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24744"/>
            <a:ext cx="4267200" cy="495538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31. Лестницу </a:t>
            </a:r>
            <a:r>
              <a:rPr lang="ru-RU" dirty="0"/>
              <a:t>длиной 2 м прислонили к дереву. На какой высоте (в метрах) находится верхний её конец, если нижний конец отстоит от ствола дерева </a:t>
            </a:r>
            <a:br>
              <a:rPr lang="ru-RU" dirty="0"/>
            </a:br>
            <a:r>
              <a:rPr lang="ru-RU" dirty="0"/>
              <a:t>на 1,2 м?</a:t>
            </a:r>
          </a:p>
        </p:txBody>
      </p:sp>
      <p:pic>
        <p:nvPicPr>
          <p:cNvPr id="14338" name="Picture 2" descr="http://opengia.ru/resources/037EE9CAB2719A1E40BAF3CC3A451527-037EE9CAB2719A1E40BAF3CC3A451527-037EE9CAB2719A1E40BAF3CC3A451527-1-1426236493/repr-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1340768"/>
            <a:ext cx="3885203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21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3968" y="1268760"/>
            <a:ext cx="4707632" cy="496855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32. Человек </a:t>
            </a:r>
            <a:r>
              <a:rPr lang="ru-RU" dirty="0"/>
              <a:t>стоит на расстоянии 4,2 м от столба, на котором висит фонарь, расположенный на высоте 6 м. Тень человека равна 1,8 м. Какого роста человек (в метрах)?</a:t>
            </a:r>
          </a:p>
        </p:txBody>
      </p:sp>
      <p:pic>
        <p:nvPicPr>
          <p:cNvPr id="17410" name="Picture 2" descr="http://opengia.ru/resources/053DC3491D9DBDA344EF2C07D3FB4A00-053DC3491D9DBDA344EF2C07D3FB4A00-053DC3491D9DBDA344EF2C07D3FB4A00-1-1398334435/repr-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72816"/>
            <a:ext cx="3684548" cy="3782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686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481136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33. Человек </a:t>
            </a:r>
            <a:r>
              <a:rPr lang="ru-RU" dirty="0"/>
              <a:t>стоит на расстоянии 12,3 м от столба, на котором висит фонарь, расположенный на высоте 10 м. Тень человека равна 2,7 м. Какого роста человек (в метрах)?</a:t>
            </a:r>
          </a:p>
        </p:txBody>
      </p:sp>
      <p:pic>
        <p:nvPicPr>
          <p:cNvPr id="29698" name="Picture 2" descr="http://opengia.ru/resources/F89CC3DEE2B29B4F4D459388E9F75F51-F89CC3DEE2B29B4F4D459388E9F75F51-F89CC3DEE2B29B4F4D459388E9F75F51-1-1398334433/repr-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149080"/>
            <a:ext cx="8892480" cy="2128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913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495538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34. На </a:t>
            </a:r>
            <a:r>
              <a:rPr lang="ru-RU" dirty="0"/>
              <a:t>каком расстоянии (в метрах) от фонаря стоит человек ростом 1,6 м, если длина его тени равна 2 м, высота фонаря 4 м?</a:t>
            </a:r>
          </a:p>
        </p:txBody>
      </p:sp>
      <p:pic>
        <p:nvPicPr>
          <p:cNvPr id="30722" name="Picture 2" descr="http://opengia.ru/resources/F90FCC9C7EC88A5F4BC94522BCA0352C-F90FCC9C7EC88A5F4BC94522BCA0352C-F90FCC9C7EC88A5F4BC94522BCA0352C-1-1398334417/repr-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924944"/>
            <a:ext cx="5502923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446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20034" y="1484784"/>
            <a:ext cx="4563616" cy="488600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35. На </a:t>
            </a:r>
            <a:r>
              <a:rPr lang="ru-RU" dirty="0"/>
              <a:t>рисунке изображён колодец с «журавлём». Короткое плечо имеет длину 1 м, а длинное плечо — 4 м. На сколько метров опустится конец длинного плеча, когда конец короткого поднимется на 0,5 м?</a:t>
            </a:r>
          </a:p>
        </p:txBody>
      </p:sp>
      <p:pic>
        <p:nvPicPr>
          <p:cNvPr id="32770" name="Picture 2" descr="http://opengia.ru/resources/F60F220AD9C8872A4382D875CBDF5B97-F60F220AD9C8872A4382D875CBDF5B97-F60F220AD9C8872A4382D875CBDF5B97-1-1426233536/repr-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594" y="2132856"/>
            <a:ext cx="4060702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919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92964" y="1052736"/>
            <a:ext cx="4698635" cy="568863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36. Точка </a:t>
            </a:r>
            <a:r>
              <a:rPr lang="ru-RU" dirty="0"/>
              <a:t>крепления троса, удерживающего флагшток в вертикальном положении, находится на высоте 8 м от земли. Расстояние от основания флагштока </a:t>
            </a:r>
            <a:br>
              <a:rPr lang="ru-RU" dirty="0"/>
            </a:br>
            <a:r>
              <a:rPr lang="ru-RU" dirty="0"/>
              <a:t>до места крепления троса на земле равно 6 м. Найдите длину троса. Ответ дайте в метрах.</a:t>
            </a:r>
          </a:p>
        </p:txBody>
      </p:sp>
      <p:pic>
        <p:nvPicPr>
          <p:cNvPr id="33794" name="Picture 2" descr="http://opengia.ru/resources/EC219539DF0C955C4F876CB8E1073C01-EC219539DF0C955C4F876CB8E1073C01-EC219539DF0C955C4F876CB8E1073C01-1-1426236940/repr-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2132856"/>
            <a:ext cx="3528392" cy="3136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7254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839200" cy="1124744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Удачи!!!</a:t>
            </a:r>
            <a:endParaRPr lang="ru-RU" sz="5400" dirty="0"/>
          </a:p>
        </p:txBody>
      </p:sp>
      <p:pic>
        <p:nvPicPr>
          <p:cNvPr id="5" name="Picture 2" descr="Анимашки Мультяшки, Анимашки мультяшек, разные анимашки | Smayli.ru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484784"/>
            <a:ext cx="4680520" cy="4430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272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3. Какое </a:t>
            </a:r>
            <a:r>
              <a:rPr lang="ru-RU" dirty="0"/>
              <a:t>из следующих утверждений верно?</a:t>
            </a:r>
          </a:p>
          <a:p>
            <a:pPr marL="0" indent="0">
              <a:buNone/>
            </a:pPr>
            <a:r>
              <a:rPr lang="ru-RU" dirty="0"/>
              <a:t>1)Все углы ромба равны.</a:t>
            </a:r>
          </a:p>
          <a:p>
            <a:pPr marL="0" indent="0">
              <a:buNone/>
            </a:pPr>
            <a:r>
              <a:rPr lang="ru-RU" dirty="0"/>
              <a:t>2)Если стороны одного четырёхугольника соответственно равны сторонам другого четырёхугольника, то такие четырёхугольники равны.</a:t>
            </a:r>
          </a:p>
          <a:p>
            <a:pPr marL="0" indent="0">
              <a:buNone/>
            </a:pPr>
            <a:r>
              <a:rPr lang="ru-RU" dirty="0"/>
              <a:t>3)Через любую точку, лежащую вне окружности, можно провести две касательные к этой окружности.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653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611560" y="2060848"/>
                <a:ext cx="4464496" cy="4019277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/>
                  <a:t>4. В </a:t>
                </a:r>
                <a:r>
                  <a:rPr lang="ru-RU" dirty="0" smtClean="0"/>
                  <a:t>треугольнике </a:t>
                </a:r>
                <a:r>
                  <a:rPr lang="ru-RU" i="1" dirty="0" smtClean="0"/>
                  <a:t>ABC</a:t>
                </a:r>
                <a:r>
                  <a:rPr lang="ru-RU" dirty="0"/>
                  <a:t> </a:t>
                </a: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угол</a:t>
                </a:r>
                <a:r>
                  <a:rPr lang="ru-RU" dirty="0"/>
                  <a:t> </a:t>
                </a:r>
                <a:r>
                  <a:rPr lang="ru-RU" i="1" dirty="0"/>
                  <a:t>C</a:t>
                </a:r>
                <a:r>
                  <a:rPr lang="ru-RU" dirty="0"/>
                  <a:t> равен 90</a:t>
                </a:r>
                <a:r>
                  <a:rPr lang="ru-RU" dirty="0" smtClean="0"/>
                  <a:t>°,</a:t>
                </a:r>
              </a:p>
              <a:p>
                <a:pPr marL="0" indent="0">
                  <a:buNone/>
                </a:pPr>
                <a:r>
                  <a:rPr lang="ru-RU" dirty="0"/>
                  <a:t> </a:t>
                </a:r>
                <a:r>
                  <a:rPr lang="ru-RU" i="1" dirty="0"/>
                  <a:t>AC</a:t>
                </a:r>
                <a:r>
                  <a:rPr lang="ru-RU" dirty="0"/>
                  <a:t>=12, </a:t>
                </a:r>
                <a:r>
                  <a:rPr lang="ru-RU" dirty="0" err="1"/>
                  <a:t>tg</a:t>
                </a:r>
                <a:r>
                  <a:rPr lang="ru-RU" dirty="0"/>
                  <a:t> </a:t>
                </a:r>
                <a:r>
                  <a:rPr lang="ru-RU" i="1" dirty="0" smtClean="0"/>
                  <a:t>A</a:t>
                </a:r>
                <a:r>
                  <a:rPr lang="ru-RU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ru-RU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ru-RU" b="0" i="1" smtClean="0">
                                <a:latin typeface="Cambria Math"/>
                              </a:rPr>
                              <m:t>10</m:t>
                            </m:r>
                          </m:e>
                        </m:rad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dirty="0" smtClean="0"/>
                  <a:t>. </a:t>
                </a:r>
                <a:r>
                  <a:rPr lang="ru-RU" dirty="0"/>
                  <a:t>Найдите </a:t>
                </a:r>
                <a:r>
                  <a:rPr lang="ru-RU" i="1" dirty="0"/>
                  <a:t>AB</a:t>
                </a:r>
                <a:r>
                  <a:rPr lang="ru-RU" dirty="0"/>
                  <a:t>.</a:t>
                </a: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1560" y="2060848"/>
                <a:ext cx="4464496" cy="4019277"/>
              </a:xfrm>
              <a:blipFill rotWithShape="1">
                <a:blip r:embed="rId2"/>
                <a:stretch>
                  <a:fillRect l="-3411" t="-18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 descr="http://opengia.ru/resources/0054C78A33CD8A6F4EF9D47562CDAC8A-0054C78A33CD8A6F4EF9D47562CDAC8A-0054C78A33CD8A6F4EF9D47562CDAC8A-1-1430327361/repr-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764" y="1196752"/>
            <a:ext cx="2768699" cy="462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155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132856"/>
            <a:ext cx="4536504" cy="394726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5. В </a:t>
            </a:r>
            <a:r>
              <a:rPr lang="ru-RU" dirty="0"/>
              <a:t>треугольнике </a:t>
            </a:r>
            <a:r>
              <a:rPr lang="ru-RU" i="1" dirty="0"/>
              <a:t>ABC</a:t>
            </a:r>
            <a:r>
              <a:rPr lang="ru-RU" dirty="0"/>
              <a:t> 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угол</a:t>
            </a:r>
            <a:r>
              <a:rPr lang="ru-RU" dirty="0"/>
              <a:t> </a:t>
            </a:r>
            <a:r>
              <a:rPr lang="ru-RU" i="1" dirty="0"/>
              <a:t>C</a:t>
            </a:r>
            <a:r>
              <a:rPr lang="ru-RU" dirty="0"/>
              <a:t> равен 90°, </a:t>
            </a:r>
            <a:endParaRPr lang="ru-RU" dirty="0" smtClean="0"/>
          </a:p>
          <a:p>
            <a:pPr marL="0" indent="0">
              <a:buNone/>
            </a:pPr>
            <a:r>
              <a:rPr lang="en-US" dirty="0"/>
              <a:t>s</a:t>
            </a:r>
            <a:r>
              <a:rPr lang="ru-RU" dirty="0" err="1" smtClean="0"/>
              <a:t>in</a:t>
            </a:r>
            <a:r>
              <a:rPr lang="ru-RU" dirty="0" smtClean="0"/>
              <a:t> </a:t>
            </a:r>
            <a:r>
              <a:rPr lang="ru-RU" i="1" dirty="0" smtClean="0"/>
              <a:t>A</a:t>
            </a:r>
            <a:r>
              <a:rPr lang="ru-RU" dirty="0" smtClean="0"/>
              <a:t>=4/5</a:t>
            </a:r>
            <a:r>
              <a:rPr lang="ru-RU" dirty="0"/>
              <a:t>, </a:t>
            </a:r>
            <a:r>
              <a:rPr lang="ru-RU" i="1" dirty="0"/>
              <a:t>AC</a:t>
            </a:r>
            <a:r>
              <a:rPr lang="ru-RU" dirty="0"/>
              <a:t>=9. Найдите </a:t>
            </a:r>
            <a:r>
              <a:rPr lang="ru-RU" i="1" dirty="0"/>
              <a:t>AB</a:t>
            </a:r>
            <a:r>
              <a:rPr lang="ru-RU" dirty="0"/>
              <a:t>.</a:t>
            </a:r>
          </a:p>
        </p:txBody>
      </p:sp>
      <p:pic>
        <p:nvPicPr>
          <p:cNvPr id="5122" name="Picture 2" descr="http://opengia.ru/resources/01226670C6639A5844BCB2D68295A0E1-01226670C6639A5844BCB2D68295A0E1-01226670C6639A5844BCB2D68295A0E1-1-1430317038/repr-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204864"/>
            <a:ext cx="3702956" cy="3516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95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4162"/>
            <a:ext cx="4896544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6</a:t>
            </a:r>
            <a:r>
              <a:rPr lang="ru-RU" dirty="0" smtClean="0"/>
              <a:t>. Высота </a:t>
            </a:r>
            <a:r>
              <a:rPr lang="ru-RU" dirty="0"/>
              <a:t>равнобедренной трапеции, проведённая из вершины </a:t>
            </a:r>
            <a:r>
              <a:rPr lang="ru-RU" i="1" dirty="0"/>
              <a:t>C</a:t>
            </a:r>
            <a:r>
              <a:rPr lang="ru-RU" dirty="0"/>
              <a:t>, делит основание </a:t>
            </a:r>
            <a:r>
              <a:rPr lang="ru-RU" i="1" dirty="0"/>
              <a:t>AD</a:t>
            </a:r>
            <a:r>
              <a:rPr lang="ru-RU" dirty="0"/>
              <a:t> на отрезки длиной 12 и 15. Найдите длину основания </a:t>
            </a:r>
            <a:r>
              <a:rPr lang="ru-RU" i="1" dirty="0"/>
              <a:t>BC</a:t>
            </a:r>
            <a:r>
              <a:rPr lang="ru-RU" dirty="0"/>
              <a:t>.</a:t>
            </a:r>
          </a:p>
        </p:txBody>
      </p:sp>
      <p:pic>
        <p:nvPicPr>
          <p:cNvPr id="26626" name="Picture 2" descr="http://opengia.ru/resources/FE8D1249BEFBA7B243851F1FFE4FA782-FE8D1249BEFBA7B243851F1FFE4FA782-FE8D1249BEFBA7B243851F1FFE4FA782-1-1398248295/repr-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808" y="2262341"/>
            <a:ext cx="3430192" cy="3153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718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196752"/>
            <a:ext cx="7704856" cy="488337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7. Высота</a:t>
            </a:r>
            <a:r>
              <a:rPr lang="ru-RU" dirty="0"/>
              <a:t> </a:t>
            </a:r>
            <a:r>
              <a:rPr lang="ru-RU" i="1" dirty="0"/>
              <a:t>BH</a:t>
            </a:r>
            <a:r>
              <a:rPr lang="ru-RU" dirty="0"/>
              <a:t> ромба </a:t>
            </a:r>
            <a:r>
              <a:rPr lang="ru-RU" i="1" dirty="0"/>
              <a:t>ABCD</a:t>
            </a:r>
            <a:r>
              <a:rPr lang="ru-RU" dirty="0"/>
              <a:t> делит его сторону </a:t>
            </a:r>
            <a:r>
              <a:rPr lang="ru-RU" i="1" dirty="0"/>
              <a:t>AD</a:t>
            </a:r>
            <a:r>
              <a:rPr lang="ru-RU" dirty="0"/>
              <a:t> на отрезки </a:t>
            </a:r>
            <a:r>
              <a:rPr lang="ru-RU" i="1" dirty="0"/>
              <a:t>AH</a:t>
            </a:r>
            <a:r>
              <a:rPr lang="ru-RU" dirty="0"/>
              <a:t>=44 и </a:t>
            </a:r>
            <a:r>
              <a:rPr lang="ru-RU" i="1" dirty="0"/>
              <a:t>HD</a:t>
            </a:r>
            <a:r>
              <a:rPr lang="ru-RU" dirty="0"/>
              <a:t>=11. Найдите площадь ромба.</a:t>
            </a:r>
          </a:p>
        </p:txBody>
      </p:sp>
      <p:pic>
        <p:nvPicPr>
          <p:cNvPr id="4098" name="Picture 2" descr="http://opengia.ru/resources/005D56A72503968A454C3D1D815757BE-005D56A72503968A454C3D1D815757BE-005D56A72503968A454C3D1D815757BE-1-1397825455/repr-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177687"/>
            <a:ext cx="3456384" cy="2906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340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554162"/>
            <a:ext cx="3816424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8. Найдите </a:t>
            </a:r>
            <a:r>
              <a:rPr lang="ru-RU" dirty="0"/>
              <a:t>площадь треугольника, изображённого на рисунке.</a:t>
            </a:r>
          </a:p>
        </p:txBody>
      </p:sp>
      <p:pic>
        <p:nvPicPr>
          <p:cNvPr id="6146" name="Picture 2" descr="http://opengia.ru/resources/02270F4A1CFD9BA3472C3FE8161B6223-02270F4A1CFD9BA3472C3FE8161B6223-02270F4A1CFD9BA3472C3FE8161B6223-1-1397882281/repr-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194899"/>
            <a:ext cx="5101410" cy="356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590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Тема2">
  <a:themeElements>
    <a:clrScheme name="Тема Office 2">
      <a:dk1>
        <a:srgbClr val="333333"/>
      </a:dk1>
      <a:lt1>
        <a:srgbClr val="FFFFFF"/>
      </a:lt1>
      <a:dk2>
        <a:srgbClr val="6666CC"/>
      </a:dk2>
      <a:lt2>
        <a:srgbClr val="FFFFFF"/>
      </a:lt2>
      <a:accent1>
        <a:srgbClr val="EAD4FF"/>
      </a:accent1>
      <a:accent2>
        <a:srgbClr val="C9E5FF"/>
      </a:accent2>
      <a:accent3>
        <a:srgbClr val="B8B8E2"/>
      </a:accent3>
      <a:accent4>
        <a:srgbClr val="DADADA"/>
      </a:accent4>
      <a:accent5>
        <a:srgbClr val="F3E6FF"/>
      </a:accent5>
      <a:accent6>
        <a:srgbClr val="B6CFE7"/>
      </a:accent6>
      <a:hlink>
        <a:srgbClr val="FFD4D7"/>
      </a:hlink>
      <a:folHlink>
        <a:srgbClr val="CFCFFF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333333"/>
        </a:dk1>
        <a:lt1>
          <a:srgbClr val="FFFFFF"/>
        </a:lt1>
        <a:dk2>
          <a:srgbClr val="6666CC"/>
        </a:dk2>
        <a:lt2>
          <a:srgbClr val="FFFFFF"/>
        </a:lt2>
        <a:accent1>
          <a:srgbClr val="9A9AFF"/>
        </a:accent1>
        <a:accent2>
          <a:srgbClr val="ADADE0"/>
        </a:accent2>
        <a:accent3>
          <a:srgbClr val="B8B8E2"/>
        </a:accent3>
        <a:accent4>
          <a:srgbClr val="DADADA"/>
        </a:accent4>
        <a:accent5>
          <a:srgbClr val="CACAFF"/>
        </a:accent5>
        <a:accent6>
          <a:srgbClr val="9C9CCB"/>
        </a:accent6>
        <a:hlink>
          <a:srgbClr val="DBDBFF"/>
        </a:hlink>
        <a:folHlink>
          <a:srgbClr val="B8B8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333333"/>
        </a:dk1>
        <a:lt1>
          <a:srgbClr val="FFFFFF"/>
        </a:lt1>
        <a:dk2>
          <a:srgbClr val="6666CC"/>
        </a:dk2>
        <a:lt2>
          <a:srgbClr val="FFFFFF"/>
        </a:lt2>
        <a:accent1>
          <a:srgbClr val="EAD4FF"/>
        </a:accent1>
        <a:accent2>
          <a:srgbClr val="C9E5FF"/>
        </a:accent2>
        <a:accent3>
          <a:srgbClr val="B8B8E2"/>
        </a:accent3>
        <a:accent4>
          <a:srgbClr val="DADADA"/>
        </a:accent4>
        <a:accent5>
          <a:srgbClr val="F3E6FF"/>
        </a:accent5>
        <a:accent6>
          <a:srgbClr val="B6CFE7"/>
        </a:accent6>
        <a:hlink>
          <a:srgbClr val="FFD4D7"/>
        </a:hlink>
        <a:folHlink>
          <a:srgbClr val="CFC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333333"/>
        </a:dk1>
        <a:lt1>
          <a:srgbClr val="FFFFFF"/>
        </a:lt1>
        <a:dk2>
          <a:srgbClr val="6666CC"/>
        </a:dk2>
        <a:lt2>
          <a:srgbClr val="FFFFFF"/>
        </a:lt2>
        <a:accent1>
          <a:srgbClr val="FFD7A6"/>
        </a:accent1>
        <a:accent2>
          <a:srgbClr val="9BEF86"/>
        </a:accent2>
        <a:accent3>
          <a:srgbClr val="B8B8E2"/>
        </a:accent3>
        <a:accent4>
          <a:srgbClr val="DADADA"/>
        </a:accent4>
        <a:accent5>
          <a:srgbClr val="FFE8D0"/>
        </a:accent5>
        <a:accent6>
          <a:srgbClr val="8CD979"/>
        </a:accent6>
        <a:hlink>
          <a:srgbClr val="F3E841"/>
        </a:hlink>
        <a:folHlink>
          <a:srgbClr val="E0E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333333"/>
        </a:dk1>
        <a:lt1>
          <a:srgbClr val="FFFFFF"/>
        </a:lt1>
        <a:dk2>
          <a:srgbClr val="6666CC"/>
        </a:dk2>
        <a:lt2>
          <a:srgbClr val="FFFFFF"/>
        </a:lt2>
        <a:accent1>
          <a:srgbClr val="FFDA73"/>
        </a:accent1>
        <a:accent2>
          <a:srgbClr val="98ED82"/>
        </a:accent2>
        <a:accent3>
          <a:srgbClr val="B8B8E2"/>
        </a:accent3>
        <a:accent4>
          <a:srgbClr val="DADADA"/>
        </a:accent4>
        <a:accent5>
          <a:srgbClr val="FFEABC"/>
        </a:accent5>
        <a:accent6>
          <a:srgbClr val="89D775"/>
        </a:accent6>
        <a:hlink>
          <a:srgbClr val="FDB7BD"/>
        </a:hlink>
        <a:folHlink>
          <a:srgbClr val="E0E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A9AFF"/>
        </a:accent1>
        <a:accent2>
          <a:srgbClr val="ADADE0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9C9CCB"/>
        </a:accent6>
        <a:hlink>
          <a:srgbClr val="DBDBFF"/>
        </a:hlink>
        <a:folHlink>
          <a:srgbClr val="B8B8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EAD4FF"/>
        </a:accent1>
        <a:accent2>
          <a:srgbClr val="C9E5FF"/>
        </a:accent2>
        <a:accent3>
          <a:srgbClr val="FFFFFF"/>
        </a:accent3>
        <a:accent4>
          <a:srgbClr val="000000"/>
        </a:accent4>
        <a:accent5>
          <a:srgbClr val="F3E6FF"/>
        </a:accent5>
        <a:accent6>
          <a:srgbClr val="B6CFE7"/>
        </a:accent6>
        <a:hlink>
          <a:srgbClr val="FFD4D7"/>
        </a:hlink>
        <a:folHlink>
          <a:srgbClr val="CFC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D7A6"/>
        </a:accent1>
        <a:accent2>
          <a:srgbClr val="9BEF86"/>
        </a:accent2>
        <a:accent3>
          <a:srgbClr val="FFFFFF"/>
        </a:accent3>
        <a:accent4>
          <a:srgbClr val="000000"/>
        </a:accent4>
        <a:accent5>
          <a:srgbClr val="FFE8D0"/>
        </a:accent5>
        <a:accent6>
          <a:srgbClr val="8CD979"/>
        </a:accent6>
        <a:hlink>
          <a:srgbClr val="F3E841"/>
        </a:hlink>
        <a:folHlink>
          <a:srgbClr val="E0E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DA73"/>
        </a:accent1>
        <a:accent2>
          <a:srgbClr val="98ED82"/>
        </a:accent2>
        <a:accent3>
          <a:srgbClr val="FFFFFF"/>
        </a:accent3>
        <a:accent4>
          <a:srgbClr val="000000"/>
        </a:accent4>
        <a:accent5>
          <a:srgbClr val="FFEABC"/>
        </a:accent5>
        <a:accent6>
          <a:srgbClr val="89D775"/>
        </a:accent6>
        <a:hlink>
          <a:srgbClr val="FDB7BD"/>
        </a:hlink>
        <a:folHlink>
          <a:srgbClr val="E0E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333333"/>
      </a:dk1>
      <a:lt1>
        <a:srgbClr val="FFFFFF"/>
      </a:lt1>
      <a:dk2>
        <a:srgbClr val="6666CC"/>
      </a:dk2>
      <a:lt2>
        <a:srgbClr val="FFFFFF"/>
      </a:lt2>
      <a:accent1>
        <a:srgbClr val="EAD4FF"/>
      </a:accent1>
      <a:accent2>
        <a:srgbClr val="C9E5FF"/>
      </a:accent2>
      <a:accent3>
        <a:srgbClr val="B8B8E2"/>
      </a:accent3>
      <a:accent4>
        <a:srgbClr val="DADADA"/>
      </a:accent4>
      <a:accent5>
        <a:srgbClr val="F3E6FF"/>
      </a:accent5>
      <a:accent6>
        <a:srgbClr val="B6CFE7"/>
      </a:accent6>
      <a:hlink>
        <a:srgbClr val="FFD4D7"/>
      </a:hlink>
      <a:folHlink>
        <a:srgbClr val="CFCFFF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333333"/>
        </a:dk1>
        <a:lt1>
          <a:srgbClr val="FFFFFF"/>
        </a:lt1>
        <a:dk2>
          <a:srgbClr val="6666CC"/>
        </a:dk2>
        <a:lt2>
          <a:srgbClr val="FFFFFF"/>
        </a:lt2>
        <a:accent1>
          <a:srgbClr val="9A9AFF"/>
        </a:accent1>
        <a:accent2>
          <a:srgbClr val="ADADE0"/>
        </a:accent2>
        <a:accent3>
          <a:srgbClr val="B8B8E2"/>
        </a:accent3>
        <a:accent4>
          <a:srgbClr val="DADADA"/>
        </a:accent4>
        <a:accent5>
          <a:srgbClr val="CACAFF"/>
        </a:accent5>
        <a:accent6>
          <a:srgbClr val="9C9CCB"/>
        </a:accent6>
        <a:hlink>
          <a:srgbClr val="DBDBFF"/>
        </a:hlink>
        <a:folHlink>
          <a:srgbClr val="B8B8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333333"/>
        </a:dk1>
        <a:lt1>
          <a:srgbClr val="FFFFFF"/>
        </a:lt1>
        <a:dk2>
          <a:srgbClr val="6666CC"/>
        </a:dk2>
        <a:lt2>
          <a:srgbClr val="FFFFFF"/>
        </a:lt2>
        <a:accent1>
          <a:srgbClr val="EAD4FF"/>
        </a:accent1>
        <a:accent2>
          <a:srgbClr val="C9E5FF"/>
        </a:accent2>
        <a:accent3>
          <a:srgbClr val="B8B8E2"/>
        </a:accent3>
        <a:accent4>
          <a:srgbClr val="DADADA"/>
        </a:accent4>
        <a:accent5>
          <a:srgbClr val="F3E6FF"/>
        </a:accent5>
        <a:accent6>
          <a:srgbClr val="B6CFE7"/>
        </a:accent6>
        <a:hlink>
          <a:srgbClr val="FFD4D7"/>
        </a:hlink>
        <a:folHlink>
          <a:srgbClr val="CFC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333333"/>
        </a:dk1>
        <a:lt1>
          <a:srgbClr val="FFFFFF"/>
        </a:lt1>
        <a:dk2>
          <a:srgbClr val="6666CC"/>
        </a:dk2>
        <a:lt2>
          <a:srgbClr val="FFFFFF"/>
        </a:lt2>
        <a:accent1>
          <a:srgbClr val="FFD7A6"/>
        </a:accent1>
        <a:accent2>
          <a:srgbClr val="9BEF86"/>
        </a:accent2>
        <a:accent3>
          <a:srgbClr val="B8B8E2"/>
        </a:accent3>
        <a:accent4>
          <a:srgbClr val="DADADA"/>
        </a:accent4>
        <a:accent5>
          <a:srgbClr val="FFE8D0"/>
        </a:accent5>
        <a:accent6>
          <a:srgbClr val="8CD979"/>
        </a:accent6>
        <a:hlink>
          <a:srgbClr val="F3E841"/>
        </a:hlink>
        <a:folHlink>
          <a:srgbClr val="E0E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333333"/>
        </a:dk1>
        <a:lt1>
          <a:srgbClr val="FFFFFF"/>
        </a:lt1>
        <a:dk2>
          <a:srgbClr val="6666CC"/>
        </a:dk2>
        <a:lt2>
          <a:srgbClr val="FFFFFF"/>
        </a:lt2>
        <a:accent1>
          <a:srgbClr val="FFDA73"/>
        </a:accent1>
        <a:accent2>
          <a:srgbClr val="98ED82"/>
        </a:accent2>
        <a:accent3>
          <a:srgbClr val="B8B8E2"/>
        </a:accent3>
        <a:accent4>
          <a:srgbClr val="DADADA"/>
        </a:accent4>
        <a:accent5>
          <a:srgbClr val="FFEABC"/>
        </a:accent5>
        <a:accent6>
          <a:srgbClr val="89D775"/>
        </a:accent6>
        <a:hlink>
          <a:srgbClr val="FDB7BD"/>
        </a:hlink>
        <a:folHlink>
          <a:srgbClr val="E0E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A9AFF"/>
        </a:accent1>
        <a:accent2>
          <a:srgbClr val="ADADE0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9C9CCB"/>
        </a:accent6>
        <a:hlink>
          <a:srgbClr val="DBDBFF"/>
        </a:hlink>
        <a:folHlink>
          <a:srgbClr val="B8B8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EAD4FF"/>
        </a:accent1>
        <a:accent2>
          <a:srgbClr val="C9E5FF"/>
        </a:accent2>
        <a:accent3>
          <a:srgbClr val="FFFFFF"/>
        </a:accent3>
        <a:accent4>
          <a:srgbClr val="000000"/>
        </a:accent4>
        <a:accent5>
          <a:srgbClr val="F3E6FF"/>
        </a:accent5>
        <a:accent6>
          <a:srgbClr val="B6CFE7"/>
        </a:accent6>
        <a:hlink>
          <a:srgbClr val="FFD4D7"/>
        </a:hlink>
        <a:folHlink>
          <a:srgbClr val="CFC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D7A6"/>
        </a:accent1>
        <a:accent2>
          <a:srgbClr val="9BEF86"/>
        </a:accent2>
        <a:accent3>
          <a:srgbClr val="FFFFFF"/>
        </a:accent3>
        <a:accent4>
          <a:srgbClr val="000000"/>
        </a:accent4>
        <a:accent5>
          <a:srgbClr val="FFE8D0"/>
        </a:accent5>
        <a:accent6>
          <a:srgbClr val="8CD979"/>
        </a:accent6>
        <a:hlink>
          <a:srgbClr val="F3E841"/>
        </a:hlink>
        <a:folHlink>
          <a:srgbClr val="E0E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DA73"/>
        </a:accent1>
        <a:accent2>
          <a:srgbClr val="98ED82"/>
        </a:accent2>
        <a:accent3>
          <a:srgbClr val="FFFFFF"/>
        </a:accent3>
        <a:accent4>
          <a:srgbClr val="000000"/>
        </a:accent4>
        <a:accent5>
          <a:srgbClr val="FFEABC"/>
        </a:accent5>
        <a:accent6>
          <a:srgbClr val="89D775"/>
        </a:accent6>
        <a:hlink>
          <a:srgbClr val="FDB7BD"/>
        </a:hlink>
        <a:folHlink>
          <a:srgbClr val="E0E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182</TotalTime>
  <Words>433</Words>
  <Application>Microsoft Office PowerPoint</Application>
  <PresentationFormat>Экран (4:3)</PresentationFormat>
  <Paragraphs>56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38</vt:i4>
      </vt:variant>
    </vt:vector>
  </HeadingPairs>
  <TitlesOfParts>
    <vt:vector size="41" baseType="lpstr">
      <vt:lpstr>Тема2</vt:lpstr>
      <vt:lpstr>1_Default Design</vt:lpstr>
      <vt:lpstr>Трек</vt:lpstr>
      <vt:lpstr>Геометрия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Удачи!!!</vt:lpstr>
    </vt:vector>
  </TitlesOfParts>
  <Company>Curnos™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Геометрия</dc:title>
  <dc:creator>Светлана</dc:creator>
  <cp:lastModifiedBy>Светлана</cp:lastModifiedBy>
  <cp:revision>15</cp:revision>
  <dcterms:created xsi:type="dcterms:W3CDTF">2016-03-29T14:37:37Z</dcterms:created>
  <dcterms:modified xsi:type="dcterms:W3CDTF">2016-03-30T11:00:53Z</dcterms:modified>
</cp:coreProperties>
</file>