
<file path=[Content_Types].xml><?xml version="1.0" encoding="utf-8"?>
<Types xmlns="http://schemas.openxmlformats.org/package/2006/content-types">
  <Default ContentType="image/png" Extension="png"/>
  <Default ContentType="application/vnd.openxmlformats-package.relationships+xml" Extension="rels"/>
  <Default ContentType="application/xml" Extension="xml"/>
  <Default ContentType="image/jp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  <Default ContentType="image/jpeg" Extension="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9144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4066040"/>
            <a:ext cx="447675" cy="2792095"/>
          </a:xfrm>
          <a:custGeom>
            <a:avLst/>
            <a:gdLst/>
            <a:ahLst/>
            <a:cxnLst/>
            <a:rect l="l" t="t" r="r" b="b"/>
            <a:pathLst>
              <a:path w="447675" h="2792095">
                <a:moveTo>
                  <a:pt x="447375" y="2791959"/>
                </a:moveTo>
                <a:lnTo>
                  <a:pt x="0" y="2791959"/>
                </a:lnTo>
                <a:lnTo>
                  <a:pt x="0" y="0"/>
                </a:lnTo>
                <a:lnTo>
                  <a:pt x="447375" y="2791959"/>
                </a:lnTo>
                <a:close/>
              </a:path>
            </a:pathLst>
          </a:custGeom>
          <a:solidFill>
            <a:srgbClr val="5FCAEE">
              <a:alpha val="69802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7/22/2024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7/22/2024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7/22/2024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4066040"/>
            <a:ext cx="447675" cy="2792095"/>
          </a:xfrm>
          <a:custGeom>
            <a:avLst/>
            <a:gdLst/>
            <a:ahLst/>
            <a:cxnLst/>
            <a:rect l="l" t="t" r="r" b="b"/>
            <a:pathLst>
              <a:path w="447675" h="2792095">
                <a:moveTo>
                  <a:pt x="447375" y="2791959"/>
                </a:moveTo>
                <a:lnTo>
                  <a:pt x="0" y="2791959"/>
                </a:lnTo>
                <a:lnTo>
                  <a:pt x="0" y="0"/>
                </a:lnTo>
                <a:lnTo>
                  <a:pt x="447375" y="2791959"/>
                </a:lnTo>
                <a:close/>
              </a:path>
            </a:pathLst>
          </a:custGeom>
          <a:solidFill>
            <a:srgbClr val="5FCAEE">
              <a:alpha val="69802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5125097" y="0"/>
            <a:ext cx="4018915" cy="6858000"/>
          </a:xfrm>
          <a:custGeom>
            <a:avLst/>
            <a:gdLst/>
            <a:ahLst/>
            <a:cxnLst/>
            <a:rect l="l" t="t" r="r" b="b"/>
            <a:pathLst>
              <a:path w="4018915" h="6858000">
                <a:moveTo>
                  <a:pt x="4018889" y="4176090"/>
                </a:moveTo>
                <a:lnTo>
                  <a:pt x="2808351" y="4983340"/>
                </a:lnTo>
                <a:lnTo>
                  <a:pt x="1922437" y="0"/>
                </a:lnTo>
                <a:lnTo>
                  <a:pt x="1912772" y="0"/>
                </a:lnTo>
                <a:lnTo>
                  <a:pt x="2799715" y="4989093"/>
                </a:lnTo>
                <a:lnTo>
                  <a:pt x="431" y="6855803"/>
                </a:lnTo>
                <a:lnTo>
                  <a:pt x="0" y="6858000"/>
                </a:lnTo>
                <a:lnTo>
                  <a:pt x="14300" y="6858000"/>
                </a:lnTo>
                <a:lnTo>
                  <a:pt x="2801531" y="4999329"/>
                </a:lnTo>
                <a:lnTo>
                  <a:pt x="3131972" y="6858000"/>
                </a:lnTo>
                <a:lnTo>
                  <a:pt x="3141637" y="6858000"/>
                </a:lnTo>
                <a:lnTo>
                  <a:pt x="2810179" y="4993564"/>
                </a:lnTo>
                <a:lnTo>
                  <a:pt x="4018889" y="4187533"/>
                </a:lnTo>
                <a:lnTo>
                  <a:pt x="4018889" y="4176090"/>
                </a:lnTo>
                <a:close/>
              </a:path>
            </a:pathLst>
          </a:custGeom>
          <a:solidFill>
            <a:srgbClr val="5FCAEE">
              <a:alpha val="69802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6891896" y="1"/>
            <a:ext cx="2252345" cy="6858000"/>
          </a:xfrm>
          <a:custGeom>
            <a:avLst/>
            <a:gdLst/>
            <a:ahLst/>
            <a:cxnLst/>
            <a:rect l="l" t="t" r="r" b="b"/>
            <a:pathLst>
              <a:path w="2252345" h="6858000">
                <a:moveTo>
                  <a:pt x="2252103" y="6857999"/>
                </a:moveTo>
                <a:lnTo>
                  <a:pt x="0" y="6857999"/>
                </a:lnTo>
                <a:lnTo>
                  <a:pt x="2023529" y="0"/>
                </a:lnTo>
                <a:lnTo>
                  <a:pt x="2252103" y="8162"/>
                </a:lnTo>
                <a:lnTo>
                  <a:pt x="2252103" y="6857999"/>
                </a:lnTo>
                <a:close/>
              </a:path>
            </a:pathLst>
          </a:custGeom>
          <a:solidFill>
            <a:srgbClr val="5FCAEE">
              <a:alpha val="3568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7206636" y="0"/>
            <a:ext cx="1937385" cy="6858000"/>
          </a:xfrm>
          <a:custGeom>
            <a:avLst/>
            <a:gdLst/>
            <a:ahLst/>
            <a:cxnLst/>
            <a:rect l="l" t="t" r="r" b="b"/>
            <a:pathLst>
              <a:path w="1937384" h="6858000">
                <a:moveTo>
                  <a:pt x="1937362" y="6858000"/>
                </a:moveTo>
                <a:lnTo>
                  <a:pt x="1200783" y="6858000"/>
                </a:lnTo>
                <a:lnTo>
                  <a:pt x="0" y="0"/>
                </a:lnTo>
                <a:lnTo>
                  <a:pt x="1937362" y="0"/>
                </a:lnTo>
                <a:lnTo>
                  <a:pt x="1937362" y="6858000"/>
                </a:lnTo>
                <a:close/>
              </a:path>
            </a:pathLst>
          </a:custGeom>
          <a:solidFill>
            <a:srgbClr val="5FCAEE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6637896" y="3921157"/>
            <a:ext cx="2506345" cy="2936875"/>
          </a:xfrm>
          <a:custGeom>
            <a:avLst/>
            <a:gdLst/>
            <a:ahLst/>
            <a:cxnLst/>
            <a:rect l="l" t="t" r="r" b="b"/>
            <a:pathLst>
              <a:path w="2506345" h="2936875">
                <a:moveTo>
                  <a:pt x="2506103" y="2936842"/>
                </a:moveTo>
                <a:lnTo>
                  <a:pt x="0" y="2936842"/>
                </a:lnTo>
                <a:lnTo>
                  <a:pt x="2506103" y="0"/>
                </a:lnTo>
                <a:lnTo>
                  <a:pt x="2506103" y="2936842"/>
                </a:lnTo>
                <a:close/>
              </a:path>
            </a:pathLst>
          </a:custGeom>
          <a:solidFill>
            <a:srgbClr val="16ADE2">
              <a:alpha val="6588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7012714" y="0"/>
            <a:ext cx="2131695" cy="6858000"/>
          </a:xfrm>
          <a:custGeom>
            <a:avLst/>
            <a:gdLst/>
            <a:ahLst/>
            <a:cxnLst/>
            <a:rect l="l" t="t" r="r" b="b"/>
            <a:pathLst>
              <a:path w="2131695" h="6858000">
                <a:moveTo>
                  <a:pt x="1854449" y="6858000"/>
                </a:moveTo>
                <a:lnTo>
                  <a:pt x="0" y="0"/>
                </a:lnTo>
                <a:lnTo>
                  <a:pt x="2131285" y="0"/>
                </a:lnTo>
                <a:lnTo>
                  <a:pt x="2131285" y="6849808"/>
                </a:lnTo>
                <a:lnTo>
                  <a:pt x="1854449" y="6858000"/>
                </a:lnTo>
                <a:close/>
              </a:path>
            </a:pathLst>
          </a:custGeom>
          <a:solidFill>
            <a:srgbClr val="16ADE2">
              <a:alpha val="49803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8295780" y="0"/>
            <a:ext cx="848360" cy="6858000"/>
          </a:xfrm>
          <a:custGeom>
            <a:avLst/>
            <a:gdLst/>
            <a:ahLst/>
            <a:cxnLst/>
            <a:rect l="l" t="t" r="r" b="b"/>
            <a:pathLst>
              <a:path w="848359" h="6858000">
                <a:moveTo>
                  <a:pt x="848219" y="6858000"/>
                </a:moveTo>
                <a:lnTo>
                  <a:pt x="0" y="6858000"/>
                </a:lnTo>
                <a:lnTo>
                  <a:pt x="676162" y="0"/>
                </a:lnTo>
                <a:lnTo>
                  <a:pt x="848219" y="0"/>
                </a:lnTo>
                <a:lnTo>
                  <a:pt x="848219" y="6858000"/>
                </a:lnTo>
                <a:close/>
              </a:path>
            </a:pathLst>
          </a:custGeom>
          <a:solidFill>
            <a:srgbClr val="2D83C3">
              <a:alpha val="69802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8095324" y="0"/>
            <a:ext cx="1049020" cy="6858000"/>
          </a:xfrm>
          <a:custGeom>
            <a:avLst/>
            <a:gdLst/>
            <a:ahLst/>
            <a:cxnLst/>
            <a:rect l="l" t="t" r="r" b="b"/>
            <a:pathLst>
              <a:path w="1049020" h="6858000">
                <a:moveTo>
                  <a:pt x="1048675" y="6857999"/>
                </a:moveTo>
                <a:lnTo>
                  <a:pt x="937420" y="6857999"/>
                </a:lnTo>
                <a:lnTo>
                  <a:pt x="0" y="0"/>
                </a:lnTo>
                <a:lnTo>
                  <a:pt x="1048675" y="0"/>
                </a:lnTo>
                <a:lnTo>
                  <a:pt x="1048675" y="6857999"/>
                </a:lnTo>
                <a:close/>
              </a:path>
            </a:pathLst>
          </a:custGeom>
          <a:solidFill>
            <a:srgbClr val="216192">
              <a:alpha val="8195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8068767" y="4918556"/>
            <a:ext cx="1075690" cy="1939925"/>
          </a:xfrm>
          <a:custGeom>
            <a:avLst/>
            <a:gdLst/>
            <a:ahLst/>
            <a:cxnLst/>
            <a:rect l="l" t="t" r="r" b="b"/>
            <a:pathLst>
              <a:path w="1075690" h="1939925">
                <a:moveTo>
                  <a:pt x="0" y="1939443"/>
                </a:moveTo>
                <a:lnTo>
                  <a:pt x="1075232" y="0"/>
                </a:lnTo>
                <a:lnTo>
                  <a:pt x="1075232" y="1934438"/>
                </a:lnTo>
                <a:lnTo>
                  <a:pt x="0" y="1939443"/>
                </a:lnTo>
                <a:close/>
              </a:path>
            </a:pathLst>
          </a:custGeom>
          <a:solidFill>
            <a:srgbClr val="16ADE2">
              <a:alpha val="6588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33704" y="209429"/>
            <a:ext cx="6677682" cy="1522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86769" y="2200824"/>
            <a:ext cx="6570461" cy="24117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19.jp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g"/></Relationships>
</file>

<file path=ppt/slides/_rels/slide14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2" Target="../media/image24.jp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 ?><Relationships xmlns="http://schemas.openxmlformats.org/package/2006/relationships"><Relationship Id="rId3" Target="../media/image28.jpeg" Type="http://schemas.openxmlformats.org/officeDocument/2006/relationships/image"/><Relationship Id="rId2" Target="../media/image27.jp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g"/></Relationships>
</file>

<file path=ppt/slides/_rels/slide8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0.jp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125101" y="0"/>
            <a:ext cx="4018915" cy="6858000"/>
            <a:chOff x="5125101" y="0"/>
            <a:chExt cx="4018915" cy="6858000"/>
          </a:xfrm>
        </p:grpSpPr>
        <p:sp>
          <p:nvSpPr>
            <p:cNvPr id="3" name="object 3"/>
            <p:cNvSpPr/>
            <p:nvPr/>
          </p:nvSpPr>
          <p:spPr>
            <a:xfrm>
              <a:off x="5125097" y="0"/>
              <a:ext cx="4018915" cy="6858000"/>
            </a:xfrm>
            <a:custGeom>
              <a:avLst/>
              <a:gdLst/>
              <a:ahLst/>
              <a:cxnLst/>
              <a:rect l="l" t="t" r="r" b="b"/>
              <a:pathLst>
                <a:path w="4018915" h="6858000">
                  <a:moveTo>
                    <a:pt x="4018889" y="4176090"/>
                  </a:moveTo>
                  <a:lnTo>
                    <a:pt x="2808351" y="4983340"/>
                  </a:lnTo>
                  <a:lnTo>
                    <a:pt x="1922437" y="0"/>
                  </a:lnTo>
                  <a:lnTo>
                    <a:pt x="1912772" y="0"/>
                  </a:lnTo>
                  <a:lnTo>
                    <a:pt x="2799715" y="4989093"/>
                  </a:lnTo>
                  <a:lnTo>
                    <a:pt x="431" y="6855803"/>
                  </a:lnTo>
                  <a:lnTo>
                    <a:pt x="0" y="6858000"/>
                  </a:lnTo>
                  <a:lnTo>
                    <a:pt x="14300" y="6858000"/>
                  </a:lnTo>
                  <a:lnTo>
                    <a:pt x="2801531" y="4999329"/>
                  </a:lnTo>
                  <a:lnTo>
                    <a:pt x="3131972" y="6858000"/>
                  </a:lnTo>
                  <a:lnTo>
                    <a:pt x="3141637" y="6858000"/>
                  </a:lnTo>
                  <a:lnTo>
                    <a:pt x="2810179" y="4993564"/>
                  </a:lnTo>
                  <a:lnTo>
                    <a:pt x="4018889" y="4187533"/>
                  </a:lnTo>
                  <a:lnTo>
                    <a:pt x="4018889" y="4176090"/>
                  </a:lnTo>
                  <a:close/>
                </a:path>
              </a:pathLst>
            </a:custGeom>
            <a:solidFill>
              <a:srgbClr val="5FCAEE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6891896" y="1"/>
              <a:ext cx="2252345" cy="6858000"/>
            </a:xfrm>
            <a:custGeom>
              <a:avLst/>
              <a:gdLst/>
              <a:ahLst/>
              <a:cxnLst/>
              <a:rect l="l" t="t" r="r" b="b"/>
              <a:pathLst>
                <a:path w="2252345" h="6858000">
                  <a:moveTo>
                    <a:pt x="2252103" y="6857999"/>
                  </a:moveTo>
                  <a:lnTo>
                    <a:pt x="0" y="6857999"/>
                  </a:lnTo>
                  <a:lnTo>
                    <a:pt x="2023529" y="0"/>
                  </a:lnTo>
                  <a:lnTo>
                    <a:pt x="2252103" y="8162"/>
                  </a:lnTo>
                  <a:lnTo>
                    <a:pt x="2252103" y="6857999"/>
                  </a:lnTo>
                  <a:close/>
                </a:path>
              </a:pathLst>
            </a:custGeom>
            <a:solidFill>
              <a:srgbClr val="5FCAEE">
                <a:alpha val="3568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206636" y="0"/>
              <a:ext cx="1937385" cy="6858000"/>
            </a:xfrm>
            <a:custGeom>
              <a:avLst/>
              <a:gdLst/>
              <a:ahLst/>
              <a:cxnLst/>
              <a:rect l="l" t="t" r="r" b="b"/>
              <a:pathLst>
                <a:path w="1937384" h="6858000">
                  <a:moveTo>
                    <a:pt x="1937362" y="6858000"/>
                  </a:moveTo>
                  <a:lnTo>
                    <a:pt x="1200783" y="6858000"/>
                  </a:lnTo>
                  <a:lnTo>
                    <a:pt x="0" y="0"/>
                  </a:lnTo>
                  <a:lnTo>
                    <a:pt x="1937362" y="0"/>
                  </a:lnTo>
                  <a:lnTo>
                    <a:pt x="1937362" y="6858000"/>
                  </a:lnTo>
                  <a:close/>
                </a:path>
              </a:pathLst>
            </a:custGeom>
            <a:solidFill>
              <a:srgbClr val="5FCAEE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637896" y="3921157"/>
              <a:ext cx="2506345" cy="2936875"/>
            </a:xfrm>
            <a:custGeom>
              <a:avLst/>
              <a:gdLst/>
              <a:ahLst/>
              <a:cxnLst/>
              <a:rect l="l" t="t" r="r" b="b"/>
              <a:pathLst>
                <a:path w="2506345" h="2936875">
                  <a:moveTo>
                    <a:pt x="2506103" y="2936842"/>
                  </a:moveTo>
                  <a:lnTo>
                    <a:pt x="0" y="2936842"/>
                  </a:lnTo>
                  <a:lnTo>
                    <a:pt x="2506103" y="0"/>
                  </a:lnTo>
                  <a:lnTo>
                    <a:pt x="2506103" y="2936842"/>
                  </a:lnTo>
                  <a:close/>
                </a:path>
              </a:pathLst>
            </a:custGeom>
            <a:solidFill>
              <a:srgbClr val="16ADE2">
                <a:alpha val="65881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7012714" y="0"/>
              <a:ext cx="2131695" cy="6858000"/>
            </a:xfrm>
            <a:custGeom>
              <a:avLst/>
              <a:gdLst/>
              <a:ahLst/>
              <a:cxnLst/>
              <a:rect l="l" t="t" r="r" b="b"/>
              <a:pathLst>
                <a:path w="2131695" h="6858000">
                  <a:moveTo>
                    <a:pt x="1854449" y="6858000"/>
                  </a:moveTo>
                  <a:lnTo>
                    <a:pt x="0" y="0"/>
                  </a:lnTo>
                  <a:lnTo>
                    <a:pt x="2131285" y="0"/>
                  </a:lnTo>
                  <a:lnTo>
                    <a:pt x="2131285" y="6849808"/>
                  </a:lnTo>
                  <a:lnTo>
                    <a:pt x="1854449" y="6858000"/>
                  </a:lnTo>
                  <a:close/>
                </a:path>
              </a:pathLst>
            </a:custGeom>
            <a:solidFill>
              <a:srgbClr val="16ADE2">
                <a:alpha val="49803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295780" y="0"/>
              <a:ext cx="848360" cy="6858000"/>
            </a:xfrm>
            <a:custGeom>
              <a:avLst/>
              <a:gdLst/>
              <a:ahLst/>
              <a:cxnLst/>
              <a:rect l="l" t="t" r="r" b="b"/>
              <a:pathLst>
                <a:path w="848359" h="6858000">
                  <a:moveTo>
                    <a:pt x="848219" y="6858000"/>
                  </a:moveTo>
                  <a:lnTo>
                    <a:pt x="0" y="6858000"/>
                  </a:lnTo>
                  <a:lnTo>
                    <a:pt x="676162" y="0"/>
                  </a:lnTo>
                  <a:lnTo>
                    <a:pt x="848219" y="0"/>
                  </a:lnTo>
                  <a:lnTo>
                    <a:pt x="848219" y="6858000"/>
                  </a:lnTo>
                  <a:close/>
                </a:path>
              </a:pathLst>
            </a:custGeom>
            <a:solidFill>
              <a:srgbClr val="2D83C3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8095324" y="0"/>
              <a:ext cx="1049020" cy="6858000"/>
            </a:xfrm>
            <a:custGeom>
              <a:avLst/>
              <a:gdLst/>
              <a:ahLst/>
              <a:cxnLst/>
              <a:rect l="l" t="t" r="r" b="b"/>
              <a:pathLst>
                <a:path w="1049020" h="6858000">
                  <a:moveTo>
                    <a:pt x="1048675" y="6857999"/>
                  </a:moveTo>
                  <a:lnTo>
                    <a:pt x="937419" y="6857999"/>
                  </a:lnTo>
                  <a:lnTo>
                    <a:pt x="0" y="0"/>
                  </a:lnTo>
                  <a:lnTo>
                    <a:pt x="1048675" y="0"/>
                  </a:lnTo>
                  <a:lnTo>
                    <a:pt x="1048675" y="6857999"/>
                  </a:lnTo>
                  <a:close/>
                </a:path>
              </a:pathLst>
            </a:custGeom>
            <a:solidFill>
              <a:srgbClr val="216192">
                <a:alpha val="8195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8068767" y="4918556"/>
              <a:ext cx="1075690" cy="1939925"/>
            </a:xfrm>
            <a:custGeom>
              <a:avLst/>
              <a:gdLst/>
              <a:ahLst/>
              <a:cxnLst/>
              <a:rect l="l" t="t" r="r" b="b"/>
              <a:pathLst>
                <a:path w="1075690" h="1939925">
                  <a:moveTo>
                    <a:pt x="0" y="1939443"/>
                  </a:moveTo>
                  <a:lnTo>
                    <a:pt x="1075232" y="0"/>
                  </a:lnTo>
                  <a:lnTo>
                    <a:pt x="1075232" y="1934438"/>
                  </a:lnTo>
                  <a:lnTo>
                    <a:pt x="0" y="1939443"/>
                  </a:lnTo>
                  <a:close/>
                </a:path>
              </a:pathLst>
            </a:custGeom>
            <a:solidFill>
              <a:srgbClr val="16ADE2">
                <a:alpha val="65881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0" y="0"/>
            <a:ext cx="2983865" cy="6858000"/>
            <a:chOff x="0" y="0"/>
            <a:chExt cx="2983865" cy="6858000"/>
          </a:xfrm>
        </p:grpSpPr>
        <p:sp>
          <p:nvSpPr>
            <p:cNvPr id="12" name="object 12"/>
            <p:cNvSpPr/>
            <p:nvPr/>
          </p:nvSpPr>
          <p:spPr>
            <a:xfrm>
              <a:off x="0" y="0"/>
              <a:ext cx="855344" cy="5634355"/>
            </a:xfrm>
            <a:custGeom>
              <a:avLst/>
              <a:gdLst/>
              <a:ahLst/>
              <a:cxnLst/>
              <a:rect l="l" t="t" r="r" b="b"/>
              <a:pathLst>
                <a:path w="855344" h="5634355">
                  <a:moveTo>
                    <a:pt x="0" y="5633909"/>
                  </a:moveTo>
                  <a:lnTo>
                    <a:pt x="0" y="0"/>
                  </a:lnTo>
                  <a:lnTo>
                    <a:pt x="855134" y="0"/>
                  </a:lnTo>
                  <a:lnTo>
                    <a:pt x="855134" y="8466"/>
                  </a:lnTo>
                  <a:lnTo>
                    <a:pt x="0" y="5633909"/>
                  </a:lnTo>
                  <a:close/>
                </a:path>
              </a:pathLst>
            </a:custGeom>
            <a:solidFill>
              <a:srgbClr val="5FCAEE">
                <a:alpha val="8470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3573018"/>
              <a:ext cx="2983801" cy="3284982"/>
            </a:xfrm>
            <a:prstGeom prst="rect">
              <a:avLst/>
            </a:prstGeom>
          </p:spPr>
        </p:pic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424580" y="1986003"/>
            <a:ext cx="6043295" cy="1488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194435">
              <a:lnSpc>
                <a:spcPct val="100000"/>
              </a:lnSpc>
              <a:spcBef>
                <a:spcPts val="100"/>
              </a:spcBef>
              <a:tabLst>
                <a:tab pos="3902710" algn="l"/>
                <a:tab pos="4384040" algn="l"/>
              </a:tabLst>
            </a:pPr>
            <a:r>
              <a:rPr sz="4800" spc="-10" dirty="0">
                <a:solidFill>
                  <a:srgbClr val="16ADE2"/>
                </a:solidFill>
              </a:rPr>
              <a:t>«Бережливое производство</a:t>
            </a:r>
            <a:r>
              <a:rPr sz="4800" dirty="0">
                <a:solidFill>
                  <a:srgbClr val="16ADE2"/>
                </a:solidFill>
              </a:rPr>
              <a:t>	</a:t>
            </a:r>
            <a:r>
              <a:rPr sz="4800" spc="-50" dirty="0">
                <a:solidFill>
                  <a:srgbClr val="16ADE2"/>
                </a:solidFill>
              </a:rPr>
              <a:t>в</a:t>
            </a:r>
            <a:r>
              <a:rPr sz="4800" dirty="0">
                <a:solidFill>
                  <a:srgbClr val="16ADE2"/>
                </a:solidFill>
              </a:rPr>
              <a:t>	</a:t>
            </a:r>
            <a:r>
              <a:rPr sz="4800" spc="-20" dirty="0">
                <a:solidFill>
                  <a:srgbClr val="16ADE2"/>
                </a:solidFill>
              </a:rPr>
              <a:t>ДОУ»</a:t>
            </a:r>
            <a:endParaRPr sz="4800"/>
          </a:p>
        </p:txBody>
      </p:sp>
      <p:sp>
        <p:nvSpPr>
          <p:cNvPr id="15" name="object 15"/>
          <p:cNvSpPr txBox="1"/>
          <p:nvPr/>
        </p:nvSpPr>
        <p:spPr>
          <a:xfrm>
            <a:off x="3378231" y="4607328"/>
            <a:ext cx="4161149" cy="156453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0050" marR="5080" indent="-180340" algn="just">
              <a:lnSpc>
                <a:spcPct val="100000"/>
              </a:lnSpc>
              <a:spcBef>
                <a:spcPts val="100"/>
              </a:spcBef>
            </a:pPr>
            <a:r>
              <a:rPr sz="2000" b="1" dirty="0" err="1" smtClean="0">
                <a:solidFill>
                  <a:srgbClr val="216192"/>
                </a:solidFill>
                <a:latin typeface="Times New Roman"/>
                <a:cs typeface="Times New Roman"/>
              </a:rPr>
              <a:t>Подготовила</a:t>
            </a:r>
            <a:r>
              <a:rPr lang="ru-RU" sz="2000" b="1" dirty="0" smtClean="0">
                <a:solidFill>
                  <a:srgbClr val="216192"/>
                </a:solidFill>
                <a:latin typeface="Times New Roman"/>
                <a:cs typeface="Times New Roman"/>
              </a:rPr>
              <a:t>:</a:t>
            </a:r>
          </a:p>
          <a:p>
            <a:pPr marL="1670050" marR="5080" indent="-180340" algn="just">
              <a:lnSpc>
                <a:spcPct val="100000"/>
              </a:lnSpc>
              <a:spcBef>
                <a:spcPts val="100"/>
              </a:spcBef>
            </a:pPr>
            <a:r>
              <a:rPr sz="2000" b="1" spc="-10" dirty="0" err="1" smtClean="0">
                <a:solidFill>
                  <a:srgbClr val="216192"/>
                </a:solidFill>
                <a:latin typeface="Times New Roman"/>
                <a:cs typeface="Times New Roman"/>
              </a:rPr>
              <a:t>Воспитатель</a:t>
            </a:r>
            <a:endParaRPr sz="2000" dirty="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2000" b="1" dirty="0" smtClean="0">
                <a:solidFill>
                  <a:srgbClr val="216192"/>
                </a:solidFill>
                <a:latin typeface="Times New Roman"/>
                <a:cs typeface="Times New Roman"/>
              </a:rPr>
              <a:t>МБ</a:t>
            </a:r>
            <a:r>
              <a:rPr lang="ru-RU" sz="2000" b="1" dirty="0" smtClean="0">
                <a:solidFill>
                  <a:srgbClr val="216192"/>
                </a:solidFill>
                <a:latin typeface="Times New Roman"/>
                <a:cs typeface="Times New Roman"/>
              </a:rPr>
              <a:t>ОУ ЦО №5</a:t>
            </a:r>
          </a:p>
          <a:p>
            <a:pPr marL="12700" algn="just">
              <a:lnSpc>
                <a:spcPct val="100000"/>
              </a:lnSpc>
            </a:pPr>
            <a:r>
              <a:rPr lang="ru-RU" sz="2000" b="1" dirty="0" smtClean="0">
                <a:solidFill>
                  <a:srgbClr val="216192"/>
                </a:solidFill>
                <a:latin typeface="Times New Roman"/>
                <a:cs typeface="Times New Roman"/>
              </a:rPr>
              <a:t>Сысоева Е.Н.</a:t>
            </a:r>
            <a:endParaRPr lang="ru-RU" sz="2000" b="1" dirty="0" smtClean="0">
              <a:solidFill>
                <a:srgbClr val="216192"/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628800"/>
            <a:ext cx="4428490" cy="5229225"/>
            <a:chOff x="0" y="1628800"/>
            <a:chExt cx="4428490" cy="5229225"/>
          </a:xfrm>
        </p:grpSpPr>
        <p:sp>
          <p:nvSpPr>
            <p:cNvPr id="3" name="object 3"/>
            <p:cNvSpPr/>
            <p:nvPr/>
          </p:nvSpPr>
          <p:spPr>
            <a:xfrm>
              <a:off x="0" y="4066040"/>
              <a:ext cx="447675" cy="2792095"/>
            </a:xfrm>
            <a:custGeom>
              <a:avLst/>
              <a:gdLst/>
              <a:ahLst/>
              <a:cxnLst/>
              <a:rect l="l" t="t" r="r" b="b"/>
              <a:pathLst>
                <a:path w="447675" h="2792095">
                  <a:moveTo>
                    <a:pt x="447375" y="2791959"/>
                  </a:moveTo>
                  <a:lnTo>
                    <a:pt x="0" y="2791959"/>
                  </a:lnTo>
                  <a:lnTo>
                    <a:pt x="0" y="0"/>
                  </a:lnTo>
                  <a:lnTo>
                    <a:pt x="447375" y="2791959"/>
                  </a:lnTo>
                  <a:close/>
                </a:path>
              </a:pathLst>
            </a:custGeom>
            <a:solidFill>
              <a:srgbClr val="5FCAEE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495" y="1628800"/>
              <a:ext cx="4392485" cy="3816426"/>
            </a:xfrm>
            <a:prstGeom prst="rect">
              <a:avLst/>
            </a:prstGeom>
          </p:spPr>
        </p:pic>
      </p:grpSp>
      <p:grpSp>
        <p:nvGrpSpPr>
          <p:cNvPr id="5" name="object 5"/>
          <p:cNvGrpSpPr/>
          <p:nvPr/>
        </p:nvGrpSpPr>
        <p:grpSpPr>
          <a:xfrm>
            <a:off x="5125101" y="0"/>
            <a:ext cx="4018915" cy="6858000"/>
            <a:chOff x="5125101" y="0"/>
            <a:chExt cx="4018915" cy="6858000"/>
          </a:xfrm>
        </p:grpSpPr>
        <p:sp>
          <p:nvSpPr>
            <p:cNvPr id="6" name="object 6"/>
            <p:cNvSpPr/>
            <p:nvPr/>
          </p:nvSpPr>
          <p:spPr>
            <a:xfrm>
              <a:off x="5125097" y="0"/>
              <a:ext cx="4018915" cy="6858000"/>
            </a:xfrm>
            <a:custGeom>
              <a:avLst/>
              <a:gdLst/>
              <a:ahLst/>
              <a:cxnLst/>
              <a:rect l="l" t="t" r="r" b="b"/>
              <a:pathLst>
                <a:path w="4018915" h="6858000">
                  <a:moveTo>
                    <a:pt x="4018889" y="4176090"/>
                  </a:moveTo>
                  <a:lnTo>
                    <a:pt x="2808351" y="4983340"/>
                  </a:lnTo>
                  <a:lnTo>
                    <a:pt x="1922437" y="0"/>
                  </a:lnTo>
                  <a:lnTo>
                    <a:pt x="1912772" y="0"/>
                  </a:lnTo>
                  <a:lnTo>
                    <a:pt x="2799715" y="4989093"/>
                  </a:lnTo>
                  <a:lnTo>
                    <a:pt x="431" y="6855803"/>
                  </a:lnTo>
                  <a:lnTo>
                    <a:pt x="0" y="6858000"/>
                  </a:lnTo>
                  <a:lnTo>
                    <a:pt x="14300" y="6858000"/>
                  </a:lnTo>
                  <a:lnTo>
                    <a:pt x="2801531" y="4999329"/>
                  </a:lnTo>
                  <a:lnTo>
                    <a:pt x="3131972" y="6858000"/>
                  </a:lnTo>
                  <a:lnTo>
                    <a:pt x="3141637" y="6858000"/>
                  </a:lnTo>
                  <a:lnTo>
                    <a:pt x="2810179" y="4993564"/>
                  </a:lnTo>
                  <a:lnTo>
                    <a:pt x="4018889" y="4187533"/>
                  </a:lnTo>
                  <a:lnTo>
                    <a:pt x="4018889" y="4176090"/>
                  </a:lnTo>
                  <a:close/>
                </a:path>
              </a:pathLst>
            </a:custGeom>
            <a:solidFill>
              <a:srgbClr val="5FCAEE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891896" y="1"/>
              <a:ext cx="2252345" cy="6858000"/>
            </a:xfrm>
            <a:custGeom>
              <a:avLst/>
              <a:gdLst/>
              <a:ahLst/>
              <a:cxnLst/>
              <a:rect l="l" t="t" r="r" b="b"/>
              <a:pathLst>
                <a:path w="2252345" h="6858000">
                  <a:moveTo>
                    <a:pt x="2252103" y="6857999"/>
                  </a:moveTo>
                  <a:lnTo>
                    <a:pt x="0" y="6857999"/>
                  </a:lnTo>
                  <a:lnTo>
                    <a:pt x="2023529" y="0"/>
                  </a:lnTo>
                  <a:lnTo>
                    <a:pt x="2252103" y="8162"/>
                  </a:lnTo>
                  <a:lnTo>
                    <a:pt x="2252103" y="6857999"/>
                  </a:lnTo>
                  <a:close/>
                </a:path>
              </a:pathLst>
            </a:custGeom>
            <a:solidFill>
              <a:srgbClr val="5FCAEE">
                <a:alpha val="3568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7206636" y="0"/>
              <a:ext cx="1937385" cy="6858000"/>
            </a:xfrm>
            <a:custGeom>
              <a:avLst/>
              <a:gdLst/>
              <a:ahLst/>
              <a:cxnLst/>
              <a:rect l="l" t="t" r="r" b="b"/>
              <a:pathLst>
                <a:path w="1937384" h="6858000">
                  <a:moveTo>
                    <a:pt x="1937362" y="6858000"/>
                  </a:moveTo>
                  <a:lnTo>
                    <a:pt x="1200783" y="6858000"/>
                  </a:lnTo>
                  <a:lnTo>
                    <a:pt x="0" y="0"/>
                  </a:lnTo>
                  <a:lnTo>
                    <a:pt x="1937362" y="0"/>
                  </a:lnTo>
                  <a:lnTo>
                    <a:pt x="1937362" y="6858000"/>
                  </a:lnTo>
                  <a:close/>
                </a:path>
              </a:pathLst>
            </a:custGeom>
            <a:solidFill>
              <a:srgbClr val="5FCAEE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637896" y="3921157"/>
              <a:ext cx="2506345" cy="2936875"/>
            </a:xfrm>
            <a:custGeom>
              <a:avLst/>
              <a:gdLst/>
              <a:ahLst/>
              <a:cxnLst/>
              <a:rect l="l" t="t" r="r" b="b"/>
              <a:pathLst>
                <a:path w="2506345" h="2936875">
                  <a:moveTo>
                    <a:pt x="2506103" y="2936842"/>
                  </a:moveTo>
                  <a:lnTo>
                    <a:pt x="0" y="2936842"/>
                  </a:lnTo>
                  <a:lnTo>
                    <a:pt x="2506103" y="0"/>
                  </a:lnTo>
                  <a:lnTo>
                    <a:pt x="2506103" y="2936842"/>
                  </a:lnTo>
                  <a:close/>
                </a:path>
              </a:pathLst>
            </a:custGeom>
            <a:solidFill>
              <a:srgbClr val="16ADE2">
                <a:alpha val="65881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012714" y="0"/>
              <a:ext cx="2131695" cy="6858000"/>
            </a:xfrm>
            <a:custGeom>
              <a:avLst/>
              <a:gdLst/>
              <a:ahLst/>
              <a:cxnLst/>
              <a:rect l="l" t="t" r="r" b="b"/>
              <a:pathLst>
                <a:path w="2131695" h="6858000">
                  <a:moveTo>
                    <a:pt x="1854449" y="6858000"/>
                  </a:moveTo>
                  <a:lnTo>
                    <a:pt x="0" y="0"/>
                  </a:lnTo>
                  <a:lnTo>
                    <a:pt x="2131285" y="0"/>
                  </a:lnTo>
                  <a:lnTo>
                    <a:pt x="2131285" y="6849808"/>
                  </a:lnTo>
                  <a:lnTo>
                    <a:pt x="1854449" y="6858000"/>
                  </a:lnTo>
                  <a:close/>
                </a:path>
              </a:pathLst>
            </a:custGeom>
            <a:solidFill>
              <a:srgbClr val="16ADE2">
                <a:alpha val="49803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8295780" y="0"/>
              <a:ext cx="848360" cy="6858000"/>
            </a:xfrm>
            <a:custGeom>
              <a:avLst/>
              <a:gdLst/>
              <a:ahLst/>
              <a:cxnLst/>
              <a:rect l="l" t="t" r="r" b="b"/>
              <a:pathLst>
                <a:path w="848359" h="6858000">
                  <a:moveTo>
                    <a:pt x="848219" y="6858000"/>
                  </a:moveTo>
                  <a:lnTo>
                    <a:pt x="0" y="6858000"/>
                  </a:lnTo>
                  <a:lnTo>
                    <a:pt x="676162" y="0"/>
                  </a:lnTo>
                  <a:lnTo>
                    <a:pt x="848219" y="0"/>
                  </a:lnTo>
                  <a:lnTo>
                    <a:pt x="848219" y="6858000"/>
                  </a:lnTo>
                  <a:close/>
                </a:path>
              </a:pathLst>
            </a:custGeom>
            <a:solidFill>
              <a:srgbClr val="2D83C3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8095324" y="0"/>
              <a:ext cx="1049020" cy="6858000"/>
            </a:xfrm>
            <a:custGeom>
              <a:avLst/>
              <a:gdLst/>
              <a:ahLst/>
              <a:cxnLst/>
              <a:rect l="l" t="t" r="r" b="b"/>
              <a:pathLst>
                <a:path w="1049020" h="6858000">
                  <a:moveTo>
                    <a:pt x="1048675" y="6857999"/>
                  </a:moveTo>
                  <a:lnTo>
                    <a:pt x="937420" y="6857999"/>
                  </a:lnTo>
                  <a:lnTo>
                    <a:pt x="0" y="0"/>
                  </a:lnTo>
                  <a:lnTo>
                    <a:pt x="1048675" y="0"/>
                  </a:lnTo>
                  <a:lnTo>
                    <a:pt x="1048675" y="6857999"/>
                  </a:lnTo>
                  <a:close/>
                </a:path>
              </a:pathLst>
            </a:custGeom>
            <a:solidFill>
              <a:srgbClr val="216192">
                <a:alpha val="8195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8068767" y="4918556"/>
              <a:ext cx="1075690" cy="1939925"/>
            </a:xfrm>
            <a:custGeom>
              <a:avLst/>
              <a:gdLst/>
              <a:ahLst/>
              <a:cxnLst/>
              <a:rect l="l" t="t" r="r" b="b"/>
              <a:pathLst>
                <a:path w="1075690" h="1939925">
                  <a:moveTo>
                    <a:pt x="0" y="1939443"/>
                  </a:moveTo>
                  <a:lnTo>
                    <a:pt x="1075232" y="0"/>
                  </a:lnTo>
                  <a:lnTo>
                    <a:pt x="1075232" y="1934438"/>
                  </a:lnTo>
                  <a:lnTo>
                    <a:pt x="0" y="1939443"/>
                  </a:lnTo>
                  <a:close/>
                </a:path>
              </a:pathLst>
            </a:custGeom>
            <a:solidFill>
              <a:srgbClr val="16ADE2">
                <a:alpha val="65881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07980" rIns="0" bIns="0" rtlCol="0">
            <a:spAutoFit/>
          </a:bodyPr>
          <a:lstStyle/>
          <a:p>
            <a:pPr marL="675640">
              <a:lnSpc>
                <a:spcPct val="100000"/>
              </a:lnSpc>
              <a:spcBef>
                <a:spcPts val="100"/>
              </a:spcBef>
            </a:pPr>
            <a:r>
              <a:rPr dirty="0"/>
              <a:t>Алгоритм</a:t>
            </a:r>
            <a:r>
              <a:rPr spc="-45" dirty="0"/>
              <a:t> </a:t>
            </a:r>
            <a:r>
              <a:rPr dirty="0"/>
              <a:t>"Уход</a:t>
            </a:r>
            <a:r>
              <a:rPr spc="-40" dirty="0"/>
              <a:t> </a:t>
            </a:r>
            <a:r>
              <a:rPr dirty="0"/>
              <a:t>за</a:t>
            </a:r>
            <a:r>
              <a:rPr spc="-45" dirty="0"/>
              <a:t> </a:t>
            </a:r>
            <a:r>
              <a:rPr spc="-10" dirty="0"/>
              <a:t>цветами"</a:t>
            </a:r>
          </a:p>
        </p:txBody>
      </p:sp>
      <p:pic>
        <p:nvPicPr>
          <p:cNvPr id="15" name="object 1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43564" y="1628800"/>
            <a:ext cx="4500435" cy="380704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33660" rIns="0" bIns="0" rtlCol="0">
            <a:spAutoFit/>
          </a:bodyPr>
          <a:lstStyle/>
          <a:p>
            <a:pPr marL="1657350" marR="5080" indent="-1645285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Маркировка</a:t>
            </a:r>
            <a:r>
              <a:rPr spc="-95" dirty="0"/>
              <a:t> </a:t>
            </a:r>
            <a:r>
              <a:rPr dirty="0"/>
              <a:t>краской</a:t>
            </a:r>
            <a:r>
              <a:rPr spc="-90" dirty="0"/>
              <a:t> </a:t>
            </a:r>
            <a:r>
              <a:rPr spc="-20" dirty="0"/>
              <a:t>(зонирование)</a:t>
            </a:r>
            <a:r>
              <a:rPr spc="-140" dirty="0"/>
              <a:t> </a:t>
            </a:r>
            <a:r>
              <a:rPr spc="-50" dirty="0"/>
              <a:t>и </a:t>
            </a:r>
            <a:r>
              <a:rPr spc="-10" dirty="0"/>
              <a:t>дистанцирование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9591" y="1412773"/>
            <a:ext cx="3291827" cy="476265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48059" y="1412773"/>
            <a:ext cx="3507854" cy="476265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33660" rIns="0" bIns="0" rtlCol="0">
            <a:spAutoFit/>
          </a:bodyPr>
          <a:lstStyle/>
          <a:p>
            <a:pPr marL="222250">
              <a:lnSpc>
                <a:spcPct val="100000"/>
              </a:lnSpc>
              <a:spcBef>
                <a:spcPts val="100"/>
              </a:spcBef>
            </a:pPr>
            <a:r>
              <a:rPr dirty="0"/>
              <a:t>Рабочее пространство </a:t>
            </a:r>
            <a:r>
              <a:rPr spc="-10" dirty="0"/>
              <a:t>воспитателя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0999" y="1274928"/>
            <a:ext cx="3213959" cy="540059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1274002"/>
            <a:ext cx="3968827" cy="540152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340764"/>
            <a:ext cx="2844165" cy="5517515"/>
            <a:chOff x="0" y="1340764"/>
            <a:chExt cx="2844165" cy="5517515"/>
          </a:xfrm>
        </p:grpSpPr>
        <p:sp>
          <p:nvSpPr>
            <p:cNvPr id="3" name="object 3"/>
            <p:cNvSpPr/>
            <p:nvPr/>
          </p:nvSpPr>
          <p:spPr>
            <a:xfrm>
              <a:off x="0" y="4066040"/>
              <a:ext cx="447675" cy="2792095"/>
            </a:xfrm>
            <a:custGeom>
              <a:avLst/>
              <a:gdLst/>
              <a:ahLst/>
              <a:cxnLst/>
              <a:rect l="l" t="t" r="r" b="b"/>
              <a:pathLst>
                <a:path w="447675" h="2792095">
                  <a:moveTo>
                    <a:pt x="447375" y="2791959"/>
                  </a:moveTo>
                  <a:lnTo>
                    <a:pt x="0" y="2791959"/>
                  </a:lnTo>
                  <a:lnTo>
                    <a:pt x="0" y="0"/>
                  </a:lnTo>
                  <a:lnTo>
                    <a:pt x="447375" y="2791959"/>
                  </a:lnTo>
                  <a:close/>
                </a:path>
              </a:pathLst>
            </a:custGeom>
            <a:solidFill>
              <a:srgbClr val="5FCAEE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7503" y="1340764"/>
              <a:ext cx="2736303" cy="4536503"/>
            </a:xfrm>
            <a:prstGeom prst="rect">
              <a:avLst/>
            </a:prstGeom>
          </p:spPr>
        </p:pic>
      </p:grpSp>
      <p:grpSp>
        <p:nvGrpSpPr>
          <p:cNvPr id="5" name="object 5"/>
          <p:cNvGrpSpPr/>
          <p:nvPr/>
        </p:nvGrpSpPr>
        <p:grpSpPr>
          <a:xfrm>
            <a:off x="5125101" y="0"/>
            <a:ext cx="4018915" cy="6858000"/>
            <a:chOff x="5125101" y="0"/>
            <a:chExt cx="4018915" cy="6858000"/>
          </a:xfrm>
        </p:grpSpPr>
        <p:sp>
          <p:nvSpPr>
            <p:cNvPr id="6" name="object 6"/>
            <p:cNvSpPr/>
            <p:nvPr/>
          </p:nvSpPr>
          <p:spPr>
            <a:xfrm>
              <a:off x="5125097" y="0"/>
              <a:ext cx="4018915" cy="6858000"/>
            </a:xfrm>
            <a:custGeom>
              <a:avLst/>
              <a:gdLst/>
              <a:ahLst/>
              <a:cxnLst/>
              <a:rect l="l" t="t" r="r" b="b"/>
              <a:pathLst>
                <a:path w="4018915" h="6858000">
                  <a:moveTo>
                    <a:pt x="4018889" y="4176090"/>
                  </a:moveTo>
                  <a:lnTo>
                    <a:pt x="2808351" y="4983340"/>
                  </a:lnTo>
                  <a:lnTo>
                    <a:pt x="1922437" y="0"/>
                  </a:lnTo>
                  <a:lnTo>
                    <a:pt x="1912772" y="0"/>
                  </a:lnTo>
                  <a:lnTo>
                    <a:pt x="2799715" y="4989093"/>
                  </a:lnTo>
                  <a:lnTo>
                    <a:pt x="431" y="6855803"/>
                  </a:lnTo>
                  <a:lnTo>
                    <a:pt x="0" y="6858000"/>
                  </a:lnTo>
                  <a:lnTo>
                    <a:pt x="14300" y="6858000"/>
                  </a:lnTo>
                  <a:lnTo>
                    <a:pt x="2801531" y="4999329"/>
                  </a:lnTo>
                  <a:lnTo>
                    <a:pt x="3131972" y="6858000"/>
                  </a:lnTo>
                  <a:lnTo>
                    <a:pt x="3141637" y="6858000"/>
                  </a:lnTo>
                  <a:lnTo>
                    <a:pt x="2810179" y="4993564"/>
                  </a:lnTo>
                  <a:lnTo>
                    <a:pt x="4018889" y="4187533"/>
                  </a:lnTo>
                  <a:lnTo>
                    <a:pt x="4018889" y="4176090"/>
                  </a:lnTo>
                  <a:close/>
                </a:path>
              </a:pathLst>
            </a:custGeom>
            <a:solidFill>
              <a:srgbClr val="5FCAEE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891896" y="1"/>
              <a:ext cx="2252345" cy="6858000"/>
            </a:xfrm>
            <a:custGeom>
              <a:avLst/>
              <a:gdLst/>
              <a:ahLst/>
              <a:cxnLst/>
              <a:rect l="l" t="t" r="r" b="b"/>
              <a:pathLst>
                <a:path w="2252345" h="6858000">
                  <a:moveTo>
                    <a:pt x="2252103" y="6857999"/>
                  </a:moveTo>
                  <a:lnTo>
                    <a:pt x="0" y="6857999"/>
                  </a:lnTo>
                  <a:lnTo>
                    <a:pt x="2023529" y="0"/>
                  </a:lnTo>
                  <a:lnTo>
                    <a:pt x="2252103" y="8162"/>
                  </a:lnTo>
                  <a:lnTo>
                    <a:pt x="2252103" y="6857999"/>
                  </a:lnTo>
                  <a:close/>
                </a:path>
              </a:pathLst>
            </a:custGeom>
            <a:solidFill>
              <a:srgbClr val="5FCAEE">
                <a:alpha val="3568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7206636" y="0"/>
              <a:ext cx="1937385" cy="6858000"/>
            </a:xfrm>
            <a:custGeom>
              <a:avLst/>
              <a:gdLst/>
              <a:ahLst/>
              <a:cxnLst/>
              <a:rect l="l" t="t" r="r" b="b"/>
              <a:pathLst>
                <a:path w="1937384" h="6858000">
                  <a:moveTo>
                    <a:pt x="1937362" y="6858000"/>
                  </a:moveTo>
                  <a:lnTo>
                    <a:pt x="1200783" y="6858000"/>
                  </a:lnTo>
                  <a:lnTo>
                    <a:pt x="0" y="0"/>
                  </a:lnTo>
                  <a:lnTo>
                    <a:pt x="1937362" y="0"/>
                  </a:lnTo>
                  <a:lnTo>
                    <a:pt x="1937362" y="6858000"/>
                  </a:lnTo>
                  <a:close/>
                </a:path>
              </a:pathLst>
            </a:custGeom>
            <a:solidFill>
              <a:srgbClr val="5FCAEE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637896" y="3921157"/>
              <a:ext cx="2506345" cy="2936875"/>
            </a:xfrm>
            <a:custGeom>
              <a:avLst/>
              <a:gdLst/>
              <a:ahLst/>
              <a:cxnLst/>
              <a:rect l="l" t="t" r="r" b="b"/>
              <a:pathLst>
                <a:path w="2506345" h="2936875">
                  <a:moveTo>
                    <a:pt x="2506103" y="2936842"/>
                  </a:moveTo>
                  <a:lnTo>
                    <a:pt x="0" y="2936842"/>
                  </a:lnTo>
                  <a:lnTo>
                    <a:pt x="2506103" y="0"/>
                  </a:lnTo>
                  <a:lnTo>
                    <a:pt x="2506103" y="2936842"/>
                  </a:lnTo>
                  <a:close/>
                </a:path>
              </a:pathLst>
            </a:custGeom>
            <a:solidFill>
              <a:srgbClr val="16ADE2">
                <a:alpha val="65881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012714" y="0"/>
              <a:ext cx="2131695" cy="6858000"/>
            </a:xfrm>
            <a:custGeom>
              <a:avLst/>
              <a:gdLst/>
              <a:ahLst/>
              <a:cxnLst/>
              <a:rect l="l" t="t" r="r" b="b"/>
              <a:pathLst>
                <a:path w="2131695" h="6858000">
                  <a:moveTo>
                    <a:pt x="1854449" y="6858000"/>
                  </a:moveTo>
                  <a:lnTo>
                    <a:pt x="0" y="0"/>
                  </a:lnTo>
                  <a:lnTo>
                    <a:pt x="2131285" y="0"/>
                  </a:lnTo>
                  <a:lnTo>
                    <a:pt x="2131285" y="6849808"/>
                  </a:lnTo>
                  <a:lnTo>
                    <a:pt x="1854449" y="6858000"/>
                  </a:lnTo>
                  <a:close/>
                </a:path>
              </a:pathLst>
            </a:custGeom>
            <a:solidFill>
              <a:srgbClr val="16ADE2">
                <a:alpha val="49803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8295780" y="0"/>
              <a:ext cx="848360" cy="6858000"/>
            </a:xfrm>
            <a:custGeom>
              <a:avLst/>
              <a:gdLst/>
              <a:ahLst/>
              <a:cxnLst/>
              <a:rect l="l" t="t" r="r" b="b"/>
              <a:pathLst>
                <a:path w="848359" h="6858000">
                  <a:moveTo>
                    <a:pt x="848219" y="6858000"/>
                  </a:moveTo>
                  <a:lnTo>
                    <a:pt x="0" y="6858000"/>
                  </a:lnTo>
                  <a:lnTo>
                    <a:pt x="676162" y="0"/>
                  </a:lnTo>
                  <a:lnTo>
                    <a:pt x="848219" y="0"/>
                  </a:lnTo>
                  <a:lnTo>
                    <a:pt x="848219" y="6858000"/>
                  </a:lnTo>
                  <a:close/>
                </a:path>
              </a:pathLst>
            </a:custGeom>
            <a:solidFill>
              <a:srgbClr val="2D83C3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8095324" y="0"/>
              <a:ext cx="1049020" cy="6858000"/>
            </a:xfrm>
            <a:custGeom>
              <a:avLst/>
              <a:gdLst/>
              <a:ahLst/>
              <a:cxnLst/>
              <a:rect l="l" t="t" r="r" b="b"/>
              <a:pathLst>
                <a:path w="1049020" h="6858000">
                  <a:moveTo>
                    <a:pt x="1048675" y="6857999"/>
                  </a:moveTo>
                  <a:lnTo>
                    <a:pt x="937420" y="6857999"/>
                  </a:lnTo>
                  <a:lnTo>
                    <a:pt x="0" y="0"/>
                  </a:lnTo>
                  <a:lnTo>
                    <a:pt x="1048675" y="0"/>
                  </a:lnTo>
                  <a:lnTo>
                    <a:pt x="1048675" y="6857999"/>
                  </a:lnTo>
                  <a:close/>
                </a:path>
              </a:pathLst>
            </a:custGeom>
            <a:solidFill>
              <a:srgbClr val="216192">
                <a:alpha val="8195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8068767" y="4918556"/>
              <a:ext cx="1075690" cy="1939925"/>
            </a:xfrm>
            <a:custGeom>
              <a:avLst/>
              <a:gdLst/>
              <a:ahLst/>
              <a:cxnLst/>
              <a:rect l="l" t="t" r="r" b="b"/>
              <a:pathLst>
                <a:path w="1075690" h="1939925">
                  <a:moveTo>
                    <a:pt x="0" y="1939443"/>
                  </a:moveTo>
                  <a:lnTo>
                    <a:pt x="1075232" y="0"/>
                  </a:lnTo>
                  <a:lnTo>
                    <a:pt x="1075232" y="1934438"/>
                  </a:lnTo>
                  <a:lnTo>
                    <a:pt x="0" y="1939443"/>
                  </a:lnTo>
                  <a:close/>
                </a:path>
              </a:pathLst>
            </a:custGeom>
            <a:solidFill>
              <a:srgbClr val="16ADE2">
                <a:alpha val="65881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9185" rIns="0" bIns="0" rtlCol="0">
            <a:spAutoFit/>
          </a:bodyPr>
          <a:lstStyle/>
          <a:p>
            <a:pPr marL="1155065">
              <a:lnSpc>
                <a:spcPct val="100000"/>
              </a:lnSpc>
              <a:spcBef>
                <a:spcPts val="100"/>
              </a:spcBef>
            </a:pPr>
            <a:r>
              <a:rPr dirty="0"/>
              <a:t>Визуализация</a:t>
            </a:r>
            <a:r>
              <a:rPr spc="-5" dirty="0"/>
              <a:t> </a:t>
            </a:r>
            <a:r>
              <a:rPr dirty="0"/>
              <a:t>в</a:t>
            </a:r>
            <a:r>
              <a:rPr spc="-10" dirty="0"/>
              <a:t> </a:t>
            </a:r>
            <a:r>
              <a:rPr dirty="0"/>
              <a:t>центрах</a:t>
            </a:r>
            <a:r>
              <a:rPr spc="-5" dirty="0"/>
              <a:t> </a:t>
            </a:r>
            <a:r>
              <a:rPr spc="-10" dirty="0"/>
              <a:t>развития</a:t>
            </a:r>
          </a:p>
        </p:txBody>
      </p:sp>
      <p:pic>
        <p:nvPicPr>
          <p:cNvPr id="15" name="object 1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12154" y="1340764"/>
            <a:ext cx="3057804" cy="4536503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915818" y="1340764"/>
            <a:ext cx="2952330" cy="458113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48059" y="692696"/>
            <a:ext cx="3795890" cy="568863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3568" y="116636"/>
            <a:ext cx="4307967" cy="661535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9185" rIns="0" bIns="0" rtlCol="0">
            <a:spAutoFit/>
          </a:bodyPr>
          <a:lstStyle/>
          <a:p>
            <a:pPr marL="1931670">
              <a:lnSpc>
                <a:spcPct val="100000"/>
              </a:lnSpc>
              <a:spcBef>
                <a:spcPts val="100"/>
              </a:spcBef>
            </a:pPr>
            <a:r>
              <a:rPr dirty="0"/>
              <a:t>Метод дорожных </a:t>
            </a:r>
            <a:r>
              <a:rPr spc="-10" dirty="0"/>
              <a:t>знаков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31845" y="1124750"/>
            <a:ext cx="3651872" cy="501316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33660" rIns="0" bIns="0" rtlCol="0">
            <a:spAutoFit/>
          </a:bodyPr>
          <a:lstStyle/>
          <a:p>
            <a:pPr marL="1447800">
              <a:lnSpc>
                <a:spcPct val="100000"/>
              </a:lnSpc>
              <a:spcBef>
                <a:spcPts val="100"/>
              </a:spcBef>
            </a:pPr>
            <a:r>
              <a:rPr dirty="0"/>
              <a:t>Бережем все </a:t>
            </a:r>
            <a:r>
              <a:rPr spc="-10" dirty="0"/>
              <a:t>вокруг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2400" y="1295400"/>
            <a:ext cx="4248467" cy="518455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1315872"/>
            <a:ext cx="4480948" cy="518814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42900" y="2451100"/>
            <a:ext cx="8636000" cy="1270000"/>
            <a:chOff x="342900" y="2451100"/>
            <a:chExt cx="8636000" cy="1270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2900" y="2451100"/>
              <a:ext cx="8636000" cy="12700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9948" y="2474493"/>
              <a:ext cx="8559800" cy="11938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827186"/>
            <a:ext cx="6950709" cy="6031230"/>
            <a:chOff x="0" y="827186"/>
            <a:chExt cx="6950709" cy="6031230"/>
          </a:xfrm>
        </p:grpSpPr>
        <p:sp>
          <p:nvSpPr>
            <p:cNvPr id="3" name="object 3"/>
            <p:cNvSpPr/>
            <p:nvPr/>
          </p:nvSpPr>
          <p:spPr>
            <a:xfrm>
              <a:off x="0" y="4066040"/>
              <a:ext cx="447675" cy="2792095"/>
            </a:xfrm>
            <a:custGeom>
              <a:avLst/>
              <a:gdLst/>
              <a:ahLst/>
              <a:cxnLst/>
              <a:rect l="l" t="t" r="r" b="b"/>
              <a:pathLst>
                <a:path w="447675" h="2792095">
                  <a:moveTo>
                    <a:pt x="447375" y="2791959"/>
                  </a:moveTo>
                  <a:lnTo>
                    <a:pt x="0" y="2791959"/>
                  </a:lnTo>
                  <a:lnTo>
                    <a:pt x="0" y="0"/>
                  </a:lnTo>
                  <a:lnTo>
                    <a:pt x="447375" y="2791959"/>
                  </a:lnTo>
                  <a:close/>
                </a:path>
              </a:pathLst>
            </a:custGeom>
            <a:solidFill>
              <a:srgbClr val="5FCAEE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0058" y="827186"/>
              <a:ext cx="6570104" cy="5656417"/>
            </a:xfrm>
            <a:prstGeom prst="rect">
              <a:avLst/>
            </a:prstGeom>
          </p:spPr>
        </p:pic>
      </p:grpSp>
      <p:grpSp>
        <p:nvGrpSpPr>
          <p:cNvPr id="5" name="object 5"/>
          <p:cNvGrpSpPr/>
          <p:nvPr/>
        </p:nvGrpSpPr>
        <p:grpSpPr>
          <a:xfrm>
            <a:off x="5125101" y="0"/>
            <a:ext cx="4018915" cy="6858000"/>
            <a:chOff x="5125101" y="0"/>
            <a:chExt cx="4018915" cy="6858000"/>
          </a:xfrm>
        </p:grpSpPr>
        <p:sp>
          <p:nvSpPr>
            <p:cNvPr id="6" name="object 6"/>
            <p:cNvSpPr/>
            <p:nvPr/>
          </p:nvSpPr>
          <p:spPr>
            <a:xfrm>
              <a:off x="5125097" y="0"/>
              <a:ext cx="4018915" cy="6858000"/>
            </a:xfrm>
            <a:custGeom>
              <a:avLst/>
              <a:gdLst/>
              <a:ahLst/>
              <a:cxnLst/>
              <a:rect l="l" t="t" r="r" b="b"/>
              <a:pathLst>
                <a:path w="4018915" h="6858000">
                  <a:moveTo>
                    <a:pt x="4018889" y="4176090"/>
                  </a:moveTo>
                  <a:lnTo>
                    <a:pt x="2808351" y="4983340"/>
                  </a:lnTo>
                  <a:lnTo>
                    <a:pt x="1922437" y="0"/>
                  </a:lnTo>
                  <a:lnTo>
                    <a:pt x="1912772" y="0"/>
                  </a:lnTo>
                  <a:lnTo>
                    <a:pt x="2799715" y="4989093"/>
                  </a:lnTo>
                  <a:lnTo>
                    <a:pt x="431" y="6855803"/>
                  </a:lnTo>
                  <a:lnTo>
                    <a:pt x="0" y="6858000"/>
                  </a:lnTo>
                  <a:lnTo>
                    <a:pt x="14300" y="6858000"/>
                  </a:lnTo>
                  <a:lnTo>
                    <a:pt x="2801531" y="4999329"/>
                  </a:lnTo>
                  <a:lnTo>
                    <a:pt x="3131972" y="6858000"/>
                  </a:lnTo>
                  <a:lnTo>
                    <a:pt x="3141637" y="6858000"/>
                  </a:lnTo>
                  <a:lnTo>
                    <a:pt x="2810179" y="4993564"/>
                  </a:lnTo>
                  <a:lnTo>
                    <a:pt x="4018889" y="4187533"/>
                  </a:lnTo>
                  <a:lnTo>
                    <a:pt x="4018889" y="4176090"/>
                  </a:lnTo>
                  <a:close/>
                </a:path>
              </a:pathLst>
            </a:custGeom>
            <a:solidFill>
              <a:srgbClr val="5FCAEE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891896" y="1"/>
              <a:ext cx="2252345" cy="6858000"/>
            </a:xfrm>
            <a:custGeom>
              <a:avLst/>
              <a:gdLst/>
              <a:ahLst/>
              <a:cxnLst/>
              <a:rect l="l" t="t" r="r" b="b"/>
              <a:pathLst>
                <a:path w="2252345" h="6858000">
                  <a:moveTo>
                    <a:pt x="2252103" y="6857999"/>
                  </a:moveTo>
                  <a:lnTo>
                    <a:pt x="0" y="6857999"/>
                  </a:lnTo>
                  <a:lnTo>
                    <a:pt x="2023529" y="0"/>
                  </a:lnTo>
                  <a:lnTo>
                    <a:pt x="2252103" y="8162"/>
                  </a:lnTo>
                  <a:lnTo>
                    <a:pt x="2252103" y="6857999"/>
                  </a:lnTo>
                  <a:close/>
                </a:path>
              </a:pathLst>
            </a:custGeom>
            <a:solidFill>
              <a:srgbClr val="5FCAEE">
                <a:alpha val="3568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7206636" y="0"/>
              <a:ext cx="1937385" cy="6858000"/>
            </a:xfrm>
            <a:custGeom>
              <a:avLst/>
              <a:gdLst/>
              <a:ahLst/>
              <a:cxnLst/>
              <a:rect l="l" t="t" r="r" b="b"/>
              <a:pathLst>
                <a:path w="1937384" h="6858000">
                  <a:moveTo>
                    <a:pt x="1937362" y="6858000"/>
                  </a:moveTo>
                  <a:lnTo>
                    <a:pt x="1200783" y="6858000"/>
                  </a:lnTo>
                  <a:lnTo>
                    <a:pt x="0" y="0"/>
                  </a:lnTo>
                  <a:lnTo>
                    <a:pt x="1937362" y="0"/>
                  </a:lnTo>
                  <a:lnTo>
                    <a:pt x="1937362" y="6858000"/>
                  </a:lnTo>
                  <a:close/>
                </a:path>
              </a:pathLst>
            </a:custGeom>
            <a:solidFill>
              <a:srgbClr val="5FCAEE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637896" y="3921157"/>
              <a:ext cx="2506345" cy="2936875"/>
            </a:xfrm>
            <a:custGeom>
              <a:avLst/>
              <a:gdLst/>
              <a:ahLst/>
              <a:cxnLst/>
              <a:rect l="l" t="t" r="r" b="b"/>
              <a:pathLst>
                <a:path w="2506345" h="2936875">
                  <a:moveTo>
                    <a:pt x="2506103" y="2936842"/>
                  </a:moveTo>
                  <a:lnTo>
                    <a:pt x="0" y="2936842"/>
                  </a:lnTo>
                  <a:lnTo>
                    <a:pt x="2506103" y="0"/>
                  </a:lnTo>
                  <a:lnTo>
                    <a:pt x="2506103" y="2936842"/>
                  </a:lnTo>
                  <a:close/>
                </a:path>
              </a:pathLst>
            </a:custGeom>
            <a:solidFill>
              <a:srgbClr val="16ADE2">
                <a:alpha val="65881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012714" y="0"/>
              <a:ext cx="2131695" cy="6858000"/>
            </a:xfrm>
            <a:custGeom>
              <a:avLst/>
              <a:gdLst/>
              <a:ahLst/>
              <a:cxnLst/>
              <a:rect l="l" t="t" r="r" b="b"/>
              <a:pathLst>
                <a:path w="2131695" h="6858000">
                  <a:moveTo>
                    <a:pt x="1854449" y="6858000"/>
                  </a:moveTo>
                  <a:lnTo>
                    <a:pt x="0" y="0"/>
                  </a:lnTo>
                  <a:lnTo>
                    <a:pt x="2131285" y="0"/>
                  </a:lnTo>
                  <a:lnTo>
                    <a:pt x="2131285" y="6849808"/>
                  </a:lnTo>
                  <a:lnTo>
                    <a:pt x="1854449" y="6858000"/>
                  </a:lnTo>
                  <a:close/>
                </a:path>
              </a:pathLst>
            </a:custGeom>
            <a:solidFill>
              <a:srgbClr val="16ADE2">
                <a:alpha val="49803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8295780" y="0"/>
              <a:ext cx="848360" cy="6858000"/>
            </a:xfrm>
            <a:custGeom>
              <a:avLst/>
              <a:gdLst/>
              <a:ahLst/>
              <a:cxnLst/>
              <a:rect l="l" t="t" r="r" b="b"/>
              <a:pathLst>
                <a:path w="848359" h="6858000">
                  <a:moveTo>
                    <a:pt x="848219" y="6858000"/>
                  </a:moveTo>
                  <a:lnTo>
                    <a:pt x="0" y="6858000"/>
                  </a:lnTo>
                  <a:lnTo>
                    <a:pt x="676162" y="0"/>
                  </a:lnTo>
                  <a:lnTo>
                    <a:pt x="848219" y="0"/>
                  </a:lnTo>
                  <a:lnTo>
                    <a:pt x="848219" y="6858000"/>
                  </a:lnTo>
                  <a:close/>
                </a:path>
              </a:pathLst>
            </a:custGeom>
            <a:solidFill>
              <a:srgbClr val="2D83C3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8095324" y="0"/>
              <a:ext cx="1049020" cy="6858000"/>
            </a:xfrm>
            <a:custGeom>
              <a:avLst/>
              <a:gdLst/>
              <a:ahLst/>
              <a:cxnLst/>
              <a:rect l="l" t="t" r="r" b="b"/>
              <a:pathLst>
                <a:path w="1049020" h="6858000">
                  <a:moveTo>
                    <a:pt x="1048675" y="6857999"/>
                  </a:moveTo>
                  <a:lnTo>
                    <a:pt x="937420" y="6857999"/>
                  </a:lnTo>
                  <a:lnTo>
                    <a:pt x="0" y="0"/>
                  </a:lnTo>
                  <a:lnTo>
                    <a:pt x="1048675" y="0"/>
                  </a:lnTo>
                  <a:lnTo>
                    <a:pt x="1048675" y="6857999"/>
                  </a:lnTo>
                  <a:close/>
                </a:path>
              </a:pathLst>
            </a:custGeom>
            <a:solidFill>
              <a:srgbClr val="216192">
                <a:alpha val="8195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8068767" y="4918556"/>
              <a:ext cx="1075690" cy="1939925"/>
            </a:xfrm>
            <a:custGeom>
              <a:avLst/>
              <a:gdLst/>
              <a:ahLst/>
              <a:cxnLst/>
              <a:rect l="l" t="t" r="r" b="b"/>
              <a:pathLst>
                <a:path w="1075690" h="1939925">
                  <a:moveTo>
                    <a:pt x="0" y="1939443"/>
                  </a:moveTo>
                  <a:lnTo>
                    <a:pt x="1075232" y="0"/>
                  </a:lnTo>
                  <a:lnTo>
                    <a:pt x="1075232" y="1934438"/>
                  </a:lnTo>
                  <a:lnTo>
                    <a:pt x="0" y="1939443"/>
                  </a:lnTo>
                  <a:close/>
                </a:path>
              </a:pathLst>
            </a:custGeom>
            <a:solidFill>
              <a:srgbClr val="16ADE2">
                <a:alpha val="65881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2957049" y="1918614"/>
            <a:ext cx="3141980" cy="304927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065" marR="5080" algn="ctr">
              <a:lnSpc>
                <a:spcPts val="3350"/>
              </a:lnSpc>
              <a:spcBef>
                <a:spcPts val="520"/>
              </a:spcBef>
              <a:tabLst>
                <a:tab pos="2743835" algn="l"/>
              </a:tabLst>
            </a:pPr>
            <a:r>
              <a:rPr sz="3100" spc="-10" dirty="0">
                <a:solidFill>
                  <a:srgbClr val="FFFFFF"/>
                </a:solidFill>
                <a:latin typeface="Trebuchet MS"/>
                <a:cs typeface="Trebuchet MS"/>
              </a:rPr>
              <a:t>повышение эффективности образовательной деятельности</a:t>
            </a:r>
            <a:r>
              <a:rPr sz="3100" dirty="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sz="3100" spc="-50" dirty="0">
                <a:solidFill>
                  <a:srgbClr val="FFFFFF"/>
                </a:solidFill>
                <a:latin typeface="Trebuchet MS"/>
                <a:cs typeface="Trebuchet MS"/>
              </a:rPr>
              <a:t>и </a:t>
            </a:r>
            <a:r>
              <a:rPr sz="3100" spc="-10" dirty="0">
                <a:solidFill>
                  <a:srgbClr val="FFFFFF"/>
                </a:solidFill>
                <a:latin typeface="Trebuchet MS"/>
                <a:cs typeface="Trebuchet MS"/>
              </a:rPr>
              <a:t>улучшения </a:t>
            </a:r>
            <a:r>
              <a:rPr sz="3100" dirty="0">
                <a:solidFill>
                  <a:srgbClr val="FFFFFF"/>
                </a:solidFill>
                <a:latin typeface="Trebuchet MS"/>
                <a:cs typeface="Trebuchet MS"/>
              </a:rPr>
              <a:t>качества услуг </a:t>
            </a:r>
            <a:r>
              <a:rPr sz="3100" spc="-50" dirty="0">
                <a:solidFill>
                  <a:srgbClr val="FFFFFF"/>
                </a:solidFill>
                <a:latin typeface="Trebuchet MS"/>
                <a:cs typeface="Trebuchet MS"/>
              </a:rPr>
              <a:t>в </a:t>
            </a:r>
            <a:r>
              <a:rPr sz="3100" spc="-25" dirty="0">
                <a:solidFill>
                  <a:srgbClr val="FFFFFF"/>
                </a:solidFill>
                <a:latin typeface="Trebuchet MS"/>
                <a:cs typeface="Trebuchet MS"/>
              </a:rPr>
              <a:t>ДОУ</a:t>
            </a:r>
            <a:endParaRPr sz="3100" dirty="0">
              <a:latin typeface="Trebuchet MS"/>
              <a:cs typeface="Trebuchet MS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7241285" y="3005467"/>
            <a:ext cx="408305" cy="408305"/>
            <a:chOff x="7241285" y="3005467"/>
            <a:chExt cx="408305" cy="408305"/>
          </a:xfrm>
        </p:grpSpPr>
        <p:sp>
          <p:nvSpPr>
            <p:cNvPr id="16" name="object 16"/>
            <p:cNvSpPr/>
            <p:nvPr/>
          </p:nvSpPr>
          <p:spPr>
            <a:xfrm>
              <a:off x="7250810" y="3014992"/>
              <a:ext cx="389255" cy="389255"/>
            </a:xfrm>
            <a:custGeom>
              <a:avLst/>
              <a:gdLst/>
              <a:ahLst/>
              <a:cxnLst/>
              <a:rect l="l" t="t" r="r" b="b"/>
              <a:pathLst>
                <a:path w="389254" h="389254">
                  <a:moveTo>
                    <a:pt x="194466" y="388976"/>
                  </a:moveTo>
                  <a:lnTo>
                    <a:pt x="156520" y="385275"/>
                  </a:lnTo>
                  <a:lnTo>
                    <a:pt x="120047" y="374172"/>
                  </a:lnTo>
                  <a:lnTo>
                    <a:pt x="86406" y="356230"/>
                  </a:lnTo>
                  <a:lnTo>
                    <a:pt x="56957" y="332012"/>
                  </a:lnTo>
                  <a:lnTo>
                    <a:pt x="32743" y="302561"/>
                  </a:lnTo>
                  <a:lnTo>
                    <a:pt x="14802" y="268916"/>
                  </a:lnTo>
                  <a:lnTo>
                    <a:pt x="3700" y="232438"/>
                  </a:lnTo>
                  <a:lnTo>
                    <a:pt x="0" y="194489"/>
                  </a:lnTo>
                  <a:lnTo>
                    <a:pt x="925" y="175329"/>
                  </a:lnTo>
                  <a:lnTo>
                    <a:pt x="14802" y="120060"/>
                  </a:lnTo>
                  <a:lnTo>
                    <a:pt x="32743" y="86416"/>
                  </a:lnTo>
                  <a:lnTo>
                    <a:pt x="56957" y="56964"/>
                  </a:lnTo>
                  <a:lnTo>
                    <a:pt x="86406" y="32746"/>
                  </a:lnTo>
                  <a:lnTo>
                    <a:pt x="120047" y="14804"/>
                  </a:lnTo>
                  <a:lnTo>
                    <a:pt x="156520" y="3701"/>
                  </a:lnTo>
                  <a:lnTo>
                    <a:pt x="194466" y="0"/>
                  </a:lnTo>
                  <a:lnTo>
                    <a:pt x="213623" y="925"/>
                  </a:lnTo>
                  <a:lnTo>
                    <a:pt x="268885" y="14804"/>
                  </a:lnTo>
                  <a:lnTo>
                    <a:pt x="302527" y="32746"/>
                  </a:lnTo>
                  <a:lnTo>
                    <a:pt x="331975" y="56964"/>
                  </a:lnTo>
                  <a:lnTo>
                    <a:pt x="356190" y="86416"/>
                  </a:lnTo>
                  <a:lnTo>
                    <a:pt x="374130" y="120060"/>
                  </a:lnTo>
                  <a:lnTo>
                    <a:pt x="385233" y="156538"/>
                  </a:lnTo>
                  <a:lnTo>
                    <a:pt x="388933" y="194489"/>
                  </a:lnTo>
                  <a:lnTo>
                    <a:pt x="388008" y="213647"/>
                  </a:lnTo>
                  <a:lnTo>
                    <a:pt x="374130" y="268916"/>
                  </a:lnTo>
                  <a:lnTo>
                    <a:pt x="356190" y="302561"/>
                  </a:lnTo>
                  <a:lnTo>
                    <a:pt x="331975" y="332012"/>
                  </a:lnTo>
                  <a:lnTo>
                    <a:pt x="302527" y="356230"/>
                  </a:lnTo>
                  <a:lnTo>
                    <a:pt x="268885" y="374172"/>
                  </a:lnTo>
                  <a:lnTo>
                    <a:pt x="232412" y="385275"/>
                  </a:lnTo>
                  <a:lnTo>
                    <a:pt x="194466" y="388976"/>
                  </a:lnTo>
                  <a:close/>
                </a:path>
              </a:pathLst>
            </a:custGeom>
            <a:solidFill>
              <a:srgbClr val="5FC8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7250810" y="3014992"/>
              <a:ext cx="389255" cy="389255"/>
            </a:xfrm>
            <a:custGeom>
              <a:avLst/>
              <a:gdLst/>
              <a:ahLst/>
              <a:cxnLst/>
              <a:rect l="l" t="t" r="r" b="b"/>
              <a:pathLst>
                <a:path w="389254" h="389254">
                  <a:moveTo>
                    <a:pt x="0" y="194489"/>
                  </a:moveTo>
                  <a:lnTo>
                    <a:pt x="925" y="175329"/>
                  </a:lnTo>
                  <a:lnTo>
                    <a:pt x="3700" y="156538"/>
                  </a:lnTo>
                  <a:lnTo>
                    <a:pt x="14802" y="120060"/>
                  </a:lnTo>
                  <a:lnTo>
                    <a:pt x="32743" y="86416"/>
                  </a:lnTo>
                  <a:lnTo>
                    <a:pt x="56957" y="56964"/>
                  </a:lnTo>
                  <a:lnTo>
                    <a:pt x="86406" y="32746"/>
                  </a:lnTo>
                  <a:lnTo>
                    <a:pt x="120047" y="14804"/>
                  </a:lnTo>
                  <a:lnTo>
                    <a:pt x="156520" y="3701"/>
                  </a:lnTo>
                  <a:lnTo>
                    <a:pt x="194466" y="0"/>
                  </a:lnTo>
                  <a:lnTo>
                    <a:pt x="232412" y="3701"/>
                  </a:lnTo>
                  <a:lnTo>
                    <a:pt x="268885" y="14804"/>
                  </a:lnTo>
                  <a:lnTo>
                    <a:pt x="302527" y="32746"/>
                  </a:lnTo>
                  <a:lnTo>
                    <a:pt x="331975" y="56964"/>
                  </a:lnTo>
                  <a:lnTo>
                    <a:pt x="356190" y="86416"/>
                  </a:lnTo>
                  <a:lnTo>
                    <a:pt x="374130" y="120060"/>
                  </a:lnTo>
                  <a:lnTo>
                    <a:pt x="385233" y="156538"/>
                  </a:lnTo>
                  <a:lnTo>
                    <a:pt x="388933" y="194489"/>
                  </a:lnTo>
                  <a:lnTo>
                    <a:pt x="385233" y="232438"/>
                  </a:lnTo>
                  <a:lnTo>
                    <a:pt x="374130" y="268916"/>
                  </a:lnTo>
                  <a:lnTo>
                    <a:pt x="356190" y="302561"/>
                  </a:lnTo>
                  <a:lnTo>
                    <a:pt x="331975" y="332012"/>
                  </a:lnTo>
                  <a:lnTo>
                    <a:pt x="302527" y="356230"/>
                  </a:lnTo>
                  <a:lnTo>
                    <a:pt x="268885" y="374172"/>
                  </a:lnTo>
                  <a:lnTo>
                    <a:pt x="232412" y="385275"/>
                  </a:lnTo>
                  <a:lnTo>
                    <a:pt x="194466" y="388976"/>
                  </a:lnTo>
                  <a:lnTo>
                    <a:pt x="156520" y="385275"/>
                  </a:lnTo>
                  <a:lnTo>
                    <a:pt x="120047" y="374172"/>
                  </a:lnTo>
                  <a:lnTo>
                    <a:pt x="86406" y="356230"/>
                  </a:lnTo>
                  <a:lnTo>
                    <a:pt x="56957" y="332012"/>
                  </a:lnTo>
                  <a:lnTo>
                    <a:pt x="32743" y="302561"/>
                  </a:lnTo>
                  <a:lnTo>
                    <a:pt x="14802" y="268916"/>
                  </a:lnTo>
                  <a:lnTo>
                    <a:pt x="3700" y="232438"/>
                  </a:lnTo>
                  <a:lnTo>
                    <a:pt x="925" y="213647"/>
                  </a:lnTo>
                  <a:lnTo>
                    <a:pt x="0" y="194489"/>
                  </a:lnTo>
                  <a:close/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927640" y="2622784"/>
            <a:ext cx="131953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10" dirty="0">
                <a:solidFill>
                  <a:srgbClr val="216192"/>
                </a:solidFill>
              </a:rPr>
              <a:t>ЦЕЛЬ:</a:t>
            </a:r>
            <a:endParaRPr sz="3200"/>
          </a:p>
        </p:txBody>
      </p:sp>
      <p:grpSp>
        <p:nvGrpSpPr>
          <p:cNvPr id="19" name="object 19"/>
          <p:cNvGrpSpPr/>
          <p:nvPr/>
        </p:nvGrpSpPr>
        <p:grpSpPr>
          <a:xfrm>
            <a:off x="4341208" y="1362354"/>
            <a:ext cx="556260" cy="556260"/>
            <a:chOff x="4315485" y="1606829"/>
            <a:chExt cx="556260" cy="556260"/>
          </a:xfrm>
        </p:grpSpPr>
        <p:sp>
          <p:nvSpPr>
            <p:cNvPr id="20" name="object 20"/>
            <p:cNvSpPr/>
            <p:nvPr/>
          </p:nvSpPr>
          <p:spPr>
            <a:xfrm>
              <a:off x="4325010" y="1616354"/>
              <a:ext cx="537210" cy="537210"/>
            </a:xfrm>
            <a:custGeom>
              <a:avLst/>
              <a:gdLst/>
              <a:ahLst/>
              <a:cxnLst/>
              <a:rect l="l" t="t" r="r" b="b"/>
              <a:pathLst>
                <a:path w="537210" h="537210">
                  <a:moveTo>
                    <a:pt x="268315" y="536676"/>
                  </a:moveTo>
                  <a:lnTo>
                    <a:pt x="228960" y="533775"/>
                  </a:lnTo>
                  <a:lnTo>
                    <a:pt x="190426" y="525124"/>
                  </a:lnTo>
                  <a:lnTo>
                    <a:pt x="153580" y="510907"/>
                  </a:lnTo>
                  <a:lnTo>
                    <a:pt x="119247" y="491453"/>
                  </a:lnTo>
                  <a:lnTo>
                    <a:pt x="88136" y="467175"/>
                  </a:lnTo>
                  <a:lnTo>
                    <a:pt x="60902" y="438571"/>
                  </a:lnTo>
                  <a:lnTo>
                    <a:pt x="38163" y="406278"/>
                  </a:lnTo>
                  <a:lnTo>
                    <a:pt x="20424" y="371026"/>
                  </a:lnTo>
                  <a:lnTo>
                    <a:pt x="8043" y="333554"/>
                  </a:lnTo>
                  <a:lnTo>
                    <a:pt x="1288" y="294639"/>
                  </a:lnTo>
                  <a:lnTo>
                    <a:pt x="0" y="268338"/>
                  </a:lnTo>
                  <a:lnTo>
                    <a:pt x="322" y="255155"/>
                  </a:lnTo>
                  <a:lnTo>
                    <a:pt x="5155" y="215987"/>
                  </a:lnTo>
                  <a:lnTo>
                    <a:pt x="15677" y="177952"/>
                  </a:lnTo>
                  <a:lnTo>
                    <a:pt x="31679" y="141842"/>
                  </a:lnTo>
                  <a:lnTo>
                    <a:pt x="52810" y="108475"/>
                  </a:lnTo>
                  <a:lnTo>
                    <a:pt x="78587" y="78594"/>
                  </a:lnTo>
                  <a:lnTo>
                    <a:pt x="108466" y="52814"/>
                  </a:lnTo>
                  <a:lnTo>
                    <a:pt x="141830" y="31682"/>
                  </a:lnTo>
                  <a:lnTo>
                    <a:pt x="177936" y="15678"/>
                  </a:lnTo>
                  <a:lnTo>
                    <a:pt x="215969" y="5156"/>
                  </a:lnTo>
                  <a:lnTo>
                    <a:pt x="255133" y="322"/>
                  </a:lnTo>
                  <a:lnTo>
                    <a:pt x="268315" y="0"/>
                  </a:lnTo>
                  <a:lnTo>
                    <a:pt x="281496" y="322"/>
                  </a:lnTo>
                  <a:lnTo>
                    <a:pt x="320661" y="5156"/>
                  </a:lnTo>
                  <a:lnTo>
                    <a:pt x="358692" y="15678"/>
                  </a:lnTo>
                  <a:lnTo>
                    <a:pt x="394799" y="31682"/>
                  </a:lnTo>
                  <a:lnTo>
                    <a:pt x="428163" y="52814"/>
                  </a:lnTo>
                  <a:lnTo>
                    <a:pt x="458042" y="78594"/>
                  </a:lnTo>
                  <a:lnTo>
                    <a:pt x="483819" y="108475"/>
                  </a:lnTo>
                  <a:lnTo>
                    <a:pt x="504950" y="141842"/>
                  </a:lnTo>
                  <a:lnTo>
                    <a:pt x="520952" y="177952"/>
                  </a:lnTo>
                  <a:lnTo>
                    <a:pt x="531474" y="215987"/>
                  </a:lnTo>
                  <a:lnTo>
                    <a:pt x="536307" y="255155"/>
                  </a:lnTo>
                  <a:lnTo>
                    <a:pt x="536629" y="268338"/>
                  </a:lnTo>
                  <a:lnTo>
                    <a:pt x="536307" y="281520"/>
                  </a:lnTo>
                  <a:lnTo>
                    <a:pt x="531474" y="320687"/>
                  </a:lnTo>
                  <a:lnTo>
                    <a:pt x="520952" y="358723"/>
                  </a:lnTo>
                  <a:lnTo>
                    <a:pt x="504950" y="394833"/>
                  </a:lnTo>
                  <a:lnTo>
                    <a:pt x="483819" y="428200"/>
                  </a:lnTo>
                  <a:lnTo>
                    <a:pt x="458042" y="458081"/>
                  </a:lnTo>
                  <a:lnTo>
                    <a:pt x="428163" y="483861"/>
                  </a:lnTo>
                  <a:lnTo>
                    <a:pt x="394799" y="504994"/>
                  </a:lnTo>
                  <a:lnTo>
                    <a:pt x="358692" y="520996"/>
                  </a:lnTo>
                  <a:lnTo>
                    <a:pt x="320661" y="531520"/>
                  </a:lnTo>
                  <a:lnTo>
                    <a:pt x="281496" y="536354"/>
                  </a:lnTo>
                  <a:lnTo>
                    <a:pt x="268315" y="536676"/>
                  </a:lnTo>
                  <a:close/>
                </a:path>
              </a:pathLst>
            </a:custGeom>
            <a:solidFill>
              <a:srgbClr val="5FC8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325010" y="1616354"/>
              <a:ext cx="537210" cy="537210"/>
            </a:xfrm>
            <a:custGeom>
              <a:avLst/>
              <a:gdLst/>
              <a:ahLst/>
              <a:cxnLst/>
              <a:rect l="l" t="t" r="r" b="b"/>
              <a:pathLst>
                <a:path w="537210" h="537210">
                  <a:moveTo>
                    <a:pt x="0" y="268338"/>
                  </a:moveTo>
                  <a:lnTo>
                    <a:pt x="322" y="255155"/>
                  </a:lnTo>
                  <a:lnTo>
                    <a:pt x="1288" y="242035"/>
                  </a:lnTo>
                  <a:lnTo>
                    <a:pt x="8043" y="203121"/>
                  </a:lnTo>
                  <a:lnTo>
                    <a:pt x="20424" y="165649"/>
                  </a:lnTo>
                  <a:lnTo>
                    <a:pt x="38163" y="130397"/>
                  </a:lnTo>
                  <a:lnTo>
                    <a:pt x="60902" y="98104"/>
                  </a:lnTo>
                  <a:lnTo>
                    <a:pt x="88136" y="69500"/>
                  </a:lnTo>
                  <a:lnTo>
                    <a:pt x="119247" y="45223"/>
                  </a:lnTo>
                  <a:lnTo>
                    <a:pt x="153580" y="25768"/>
                  </a:lnTo>
                  <a:lnTo>
                    <a:pt x="190426" y="11551"/>
                  </a:lnTo>
                  <a:lnTo>
                    <a:pt x="228960" y="2900"/>
                  </a:lnTo>
                  <a:lnTo>
                    <a:pt x="268315" y="0"/>
                  </a:lnTo>
                  <a:lnTo>
                    <a:pt x="307669" y="2900"/>
                  </a:lnTo>
                  <a:lnTo>
                    <a:pt x="346203" y="11551"/>
                  </a:lnTo>
                  <a:lnTo>
                    <a:pt x="383049" y="25768"/>
                  </a:lnTo>
                  <a:lnTo>
                    <a:pt x="417382" y="45223"/>
                  </a:lnTo>
                  <a:lnTo>
                    <a:pt x="448493" y="69500"/>
                  </a:lnTo>
                  <a:lnTo>
                    <a:pt x="475727" y="98104"/>
                  </a:lnTo>
                  <a:lnTo>
                    <a:pt x="498466" y="130397"/>
                  </a:lnTo>
                  <a:lnTo>
                    <a:pt x="516205" y="165649"/>
                  </a:lnTo>
                  <a:lnTo>
                    <a:pt x="528586" y="203121"/>
                  </a:lnTo>
                  <a:lnTo>
                    <a:pt x="535340" y="242035"/>
                  </a:lnTo>
                  <a:lnTo>
                    <a:pt x="536629" y="268338"/>
                  </a:lnTo>
                  <a:lnTo>
                    <a:pt x="533729" y="307695"/>
                  </a:lnTo>
                  <a:lnTo>
                    <a:pt x="525079" y="346232"/>
                  </a:lnTo>
                  <a:lnTo>
                    <a:pt x="510863" y="383082"/>
                  </a:lnTo>
                  <a:lnTo>
                    <a:pt x="491411" y="417418"/>
                  </a:lnTo>
                  <a:lnTo>
                    <a:pt x="467135" y="448531"/>
                  </a:lnTo>
                  <a:lnTo>
                    <a:pt x="438534" y="475768"/>
                  </a:lnTo>
                  <a:lnTo>
                    <a:pt x="406243" y="498509"/>
                  </a:lnTo>
                  <a:lnTo>
                    <a:pt x="370994" y="516249"/>
                  </a:lnTo>
                  <a:lnTo>
                    <a:pt x="333525" y="528632"/>
                  </a:lnTo>
                  <a:lnTo>
                    <a:pt x="294614" y="535387"/>
                  </a:lnTo>
                  <a:lnTo>
                    <a:pt x="268315" y="536676"/>
                  </a:lnTo>
                  <a:lnTo>
                    <a:pt x="228960" y="533775"/>
                  </a:lnTo>
                  <a:lnTo>
                    <a:pt x="190426" y="525124"/>
                  </a:lnTo>
                  <a:lnTo>
                    <a:pt x="153580" y="510907"/>
                  </a:lnTo>
                  <a:lnTo>
                    <a:pt x="119247" y="491453"/>
                  </a:lnTo>
                  <a:lnTo>
                    <a:pt x="88136" y="467175"/>
                  </a:lnTo>
                  <a:lnTo>
                    <a:pt x="60902" y="438571"/>
                  </a:lnTo>
                  <a:lnTo>
                    <a:pt x="38163" y="406278"/>
                  </a:lnTo>
                  <a:lnTo>
                    <a:pt x="20424" y="371026"/>
                  </a:lnTo>
                  <a:lnTo>
                    <a:pt x="8043" y="333554"/>
                  </a:lnTo>
                  <a:lnTo>
                    <a:pt x="1288" y="294639"/>
                  </a:lnTo>
                  <a:lnTo>
                    <a:pt x="322" y="281520"/>
                  </a:lnTo>
                  <a:lnTo>
                    <a:pt x="0" y="268338"/>
                  </a:lnTo>
                  <a:close/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4066040"/>
            <a:ext cx="8794115" cy="2792095"/>
            <a:chOff x="0" y="4066040"/>
            <a:chExt cx="8794115" cy="2792095"/>
          </a:xfrm>
        </p:grpSpPr>
        <p:sp>
          <p:nvSpPr>
            <p:cNvPr id="3" name="object 3"/>
            <p:cNvSpPr/>
            <p:nvPr/>
          </p:nvSpPr>
          <p:spPr>
            <a:xfrm>
              <a:off x="359531" y="5342826"/>
              <a:ext cx="8425180" cy="1072515"/>
            </a:xfrm>
            <a:custGeom>
              <a:avLst/>
              <a:gdLst/>
              <a:ahLst/>
              <a:cxnLst/>
              <a:rect l="l" t="t" r="r" b="b"/>
              <a:pathLst>
                <a:path w="8425180" h="1072514">
                  <a:moveTo>
                    <a:pt x="8424938" y="1072471"/>
                  </a:moveTo>
                  <a:lnTo>
                    <a:pt x="0" y="1072471"/>
                  </a:lnTo>
                  <a:lnTo>
                    <a:pt x="0" y="0"/>
                  </a:lnTo>
                  <a:lnTo>
                    <a:pt x="8424938" y="0"/>
                  </a:lnTo>
                  <a:lnTo>
                    <a:pt x="8424938" y="1072471"/>
                  </a:lnTo>
                  <a:close/>
                </a:path>
              </a:pathLst>
            </a:custGeom>
            <a:solidFill>
              <a:srgbClr val="5FC8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359531" y="5342826"/>
              <a:ext cx="8425180" cy="1072515"/>
            </a:xfrm>
            <a:custGeom>
              <a:avLst/>
              <a:gdLst/>
              <a:ahLst/>
              <a:cxnLst/>
              <a:rect l="l" t="t" r="r" b="b"/>
              <a:pathLst>
                <a:path w="8425180" h="1072514">
                  <a:moveTo>
                    <a:pt x="0" y="0"/>
                  </a:moveTo>
                  <a:lnTo>
                    <a:pt x="8424938" y="0"/>
                  </a:lnTo>
                  <a:lnTo>
                    <a:pt x="8424938" y="1072471"/>
                  </a:lnTo>
                  <a:lnTo>
                    <a:pt x="0" y="1072471"/>
                  </a:lnTo>
                  <a:lnTo>
                    <a:pt x="0" y="0"/>
                  </a:lnTo>
                  <a:close/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5125101" y="0"/>
            <a:ext cx="4018915" cy="6858000"/>
            <a:chOff x="5125101" y="0"/>
            <a:chExt cx="4018915" cy="6858000"/>
          </a:xfrm>
        </p:grpSpPr>
        <p:sp>
          <p:nvSpPr>
            <p:cNvPr id="6" name="object 6"/>
            <p:cNvSpPr/>
            <p:nvPr/>
          </p:nvSpPr>
          <p:spPr>
            <a:xfrm>
              <a:off x="5125097" y="0"/>
              <a:ext cx="4018915" cy="6858000"/>
            </a:xfrm>
            <a:custGeom>
              <a:avLst/>
              <a:gdLst/>
              <a:ahLst/>
              <a:cxnLst/>
              <a:rect l="l" t="t" r="r" b="b"/>
              <a:pathLst>
                <a:path w="4018915" h="6858000">
                  <a:moveTo>
                    <a:pt x="4018889" y="4176090"/>
                  </a:moveTo>
                  <a:lnTo>
                    <a:pt x="2808351" y="4983340"/>
                  </a:lnTo>
                  <a:lnTo>
                    <a:pt x="1922437" y="0"/>
                  </a:lnTo>
                  <a:lnTo>
                    <a:pt x="1912772" y="0"/>
                  </a:lnTo>
                  <a:lnTo>
                    <a:pt x="2799715" y="4989093"/>
                  </a:lnTo>
                  <a:lnTo>
                    <a:pt x="431" y="6855803"/>
                  </a:lnTo>
                  <a:lnTo>
                    <a:pt x="0" y="6858000"/>
                  </a:lnTo>
                  <a:lnTo>
                    <a:pt x="14300" y="6858000"/>
                  </a:lnTo>
                  <a:lnTo>
                    <a:pt x="2801531" y="4999329"/>
                  </a:lnTo>
                  <a:lnTo>
                    <a:pt x="3131972" y="6858000"/>
                  </a:lnTo>
                  <a:lnTo>
                    <a:pt x="3141637" y="6858000"/>
                  </a:lnTo>
                  <a:lnTo>
                    <a:pt x="2810179" y="4993564"/>
                  </a:lnTo>
                  <a:lnTo>
                    <a:pt x="4018889" y="4187533"/>
                  </a:lnTo>
                  <a:lnTo>
                    <a:pt x="4018889" y="4176090"/>
                  </a:lnTo>
                  <a:close/>
                </a:path>
              </a:pathLst>
            </a:custGeom>
            <a:solidFill>
              <a:srgbClr val="5FCAEE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891896" y="1"/>
              <a:ext cx="2252345" cy="6858000"/>
            </a:xfrm>
            <a:custGeom>
              <a:avLst/>
              <a:gdLst/>
              <a:ahLst/>
              <a:cxnLst/>
              <a:rect l="l" t="t" r="r" b="b"/>
              <a:pathLst>
                <a:path w="2252345" h="6858000">
                  <a:moveTo>
                    <a:pt x="2252103" y="6857999"/>
                  </a:moveTo>
                  <a:lnTo>
                    <a:pt x="0" y="6857999"/>
                  </a:lnTo>
                  <a:lnTo>
                    <a:pt x="2023529" y="0"/>
                  </a:lnTo>
                  <a:lnTo>
                    <a:pt x="2252103" y="8162"/>
                  </a:lnTo>
                  <a:lnTo>
                    <a:pt x="2252103" y="6857999"/>
                  </a:lnTo>
                  <a:close/>
                </a:path>
              </a:pathLst>
            </a:custGeom>
            <a:solidFill>
              <a:srgbClr val="5FCAEE">
                <a:alpha val="3568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7206636" y="0"/>
              <a:ext cx="1937385" cy="6858000"/>
            </a:xfrm>
            <a:custGeom>
              <a:avLst/>
              <a:gdLst/>
              <a:ahLst/>
              <a:cxnLst/>
              <a:rect l="l" t="t" r="r" b="b"/>
              <a:pathLst>
                <a:path w="1937384" h="6858000">
                  <a:moveTo>
                    <a:pt x="1937362" y="6858000"/>
                  </a:moveTo>
                  <a:lnTo>
                    <a:pt x="1200783" y="6858000"/>
                  </a:lnTo>
                  <a:lnTo>
                    <a:pt x="0" y="0"/>
                  </a:lnTo>
                  <a:lnTo>
                    <a:pt x="1937362" y="0"/>
                  </a:lnTo>
                  <a:lnTo>
                    <a:pt x="1937362" y="6858000"/>
                  </a:lnTo>
                  <a:close/>
                </a:path>
              </a:pathLst>
            </a:custGeom>
            <a:solidFill>
              <a:srgbClr val="5FCAEE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637896" y="3921157"/>
              <a:ext cx="2506345" cy="2936875"/>
            </a:xfrm>
            <a:custGeom>
              <a:avLst/>
              <a:gdLst/>
              <a:ahLst/>
              <a:cxnLst/>
              <a:rect l="l" t="t" r="r" b="b"/>
              <a:pathLst>
                <a:path w="2506345" h="2936875">
                  <a:moveTo>
                    <a:pt x="2506103" y="2936842"/>
                  </a:moveTo>
                  <a:lnTo>
                    <a:pt x="0" y="2936842"/>
                  </a:lnTo>
                  <a:lnTo>
                    <a:pt x="2506103" y="0"/>
                  </a:lnTo>
                  <a:lnTo>
                    <a:pt x="2506103" y="2936842"/>
                  </a:lnTo>
                  <a:close/>
                </a:path>
              </a:pathLst>
            </a:custGeom>
            <a:solidFill>
              <a:srgbClr val="16ADE2">
                <a:alpha val="65881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012714" y="0"/>
              <a:ext cx="2131695" cy="6858000"/>
            </a:xfrm>
            <a:custGeom>
              <a:avLst/>
              <a:gdLst/>
              <a:ahLst/>
              <a:cxnLst/>
              <a:rect l="l" t="t" r="r" b="b"/>
              <a:pathLst>
                <a:path w="2131695" h="6858000">
                  <a:moveTo>
                    <a:pt x="1854449" y="6858000"/>
                  </a:moveTo>
                  <a:lnTo>
                    <a:pt x="0" y="0"/>
                  </a:lnTo>
                  <a:lnTo>
                    <a:pt x="2131285" y="0"/>
                  </a:lnTo>
                  <a:lnTo>
                    <a:pt x="2131285" y="6849808"/>
                  </a:lnTo>
                  <a:lnTo>
                    <a:pt x="1854449" y="6858000"/>
                  </a:lnTo>
                  <a:close/>
                </a:path>
              </a:pathLst>
            </a:custGeom>
            <a:solidFill>
              <a:srgbClr val="16ADE2">
                <a:alpha val="49803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8295780" y="0"/>
              <a:ext cx="848360" cy="6858000"/>
            </a:xfrm>
            <a:custGeom>
              <a:avLst/>
              <a:gdLst/>
              <a:ahLst/>
              <a:cxnLst/>
              <a:rect l="l" t="t" r="r" b="b"/>
              <a:pathLst>
                <a:path w="848359" h="6858000">
                  <a:moveTo>
                    <a:pt x="848219" y="6858000"/>
                  </a:moveTo>
                  <a:lnTo>
                    <a:pt x="0" y="6858000"/>
                  </a:lnTo>
                  <a:lnTo>
                    <a:pt x="676162" y="0"/>
                  </a:lnTo>
                  <a:lnTo>
                    <a:pt x="848219" y="0"/>
                  </a:lnTo>
                  <a:lnTo>
                    <a:pt x="848219" y="6858000"/>
                  </a:lnTo>
                  <a:close/>
                </a:path>
              </a:pathLst>
            </a:custGeom>
            <a:solidFill>
              <a:srgbClr val="2D83C3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8095324" y="0"/>
              <a:ext cx="1049020" cy="6858000"/>
            </a:xfrm>
            <a:custGeom>
              <a:avLst/>
              <a:gdLst/>
              <a:ahLst/>
              <a:cxnLst/>
              <a:rect l="l" t="t" r="r" b="b"/>
              <a:pathLst>
                <a:path w="1049020" h="6858000">
                  <a:moveTo>
                    <a:pt x="1048675" y="6857999"/>
                  </a:moveTo>
                  <a:lnTo>
                    <a:pt x="937420" y="6857999"/>
                  </a:lnTo>
                  <a:lnTo>
                    <a:pt x="0" y="0"/>
                  </a:lnTo>
                  <a:lnTo>
                    <a:pt x="1048675" y="0"/>
                  </a:lnTo>
                  <a:lnTo>
                    <a:pt x="1048675" y="6857999"/>
                  </a:lnTo>
                  <a:close/>
                </a:path>
              </a:pathLst>
            </a:custGeom>
            <a:solidFill>
              <a:srgbClr val="216192">
                <a:alpha val="8195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8068767" y="4918556"/>
              <a:ext cx="1075690" cy="1939925"/>
            </a:xfrm>
            <a:custGeom>
              <a:avLst/>
              <a:gdLst/>
              <a:ahLst/>
              <a:cxnLst/>
              <a:rect l="l" t="t" r="r" b="b"/>
              <a:pathLst>
                <a:path w="1075690" h="1939925">
                  <a:moveTo>
                    <a:pt x="0" y="1939443"/>
                  </a:moveTo>
                  <a:lnTo>
                    <a:pt x="1075232" y="0"/>
                  </a:lnTo>
                  <a:lnTo>
                    <a:pt x="1075232" y="1934438"/>
                  </a:lnTo>
                  <a:lnTo>
                    <a:pt x="0" y="1939443"/>
                  </a:lnTo>
                  <a:close/>
                </a:path>
              </a:pathLst>
            </a:custGeom>
            <a:solidFill>
              <a:srgbClr val="16ADE2">
                <a:alpha val="65881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359531" y="5342826"/>
            <a:ext cx="8425180" cy="1072515"/>
          </a:xfrm>
          <a:prstGeom prst="rect">
            <a:avLst/>
          </a:prstGeom>
        </p:spPr>
        <p:txBody>
          <a:bodyPr vert="horz" wrap="square" lIns="0" tIns="182245" rIns="0" bIns="0" rtlCol="0">
            <a:spAutoFit/>
          </a:bodyPr>
          <a:lstStyle/>
          <a:p>
            <a:pPr marL="1121410" marR="817880" indent="-295910">
              <a:lnSpc>
                <a:spcPts val="2810"/>
              </a:lnSpc>
              <a:spcBef>
                <a:spcPts val="1435"/>
              </a:spcBef>
              <a:tabLst>
                <a:tab pos="6915784" algn="l"/>
              </a:tabLst>
            </a:pPr>
            <a:r>
              <a:rPr sz="2600" dirty="0">
                <a:solidFill>
                  <a:srgbClr val="FFFFFF"/>
                </a:solidFill>
                <a:latin typeface="Trebuchet MS"/>
                <a:cs typeface="Trebuchet MS"/>
              </a:rPr>
              <a:t>формирование</a:t>
            </a:r>
            <a:r>
              <a:rPr sz="2600" spc="-17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600" dirty="0">
                <a:solidFill>
                  <a:srgbClr val="FFFFFF"/>
                </a:solidFill>
                <a:latin typeface="Trebuchet MS"/>
                <a:cs typeface="Trebuchet MS"/>
              </a:rPr>
              <a:t>бережливого</a:t>
            </a:r>
            <a:r>
              <a:rPr sz="2600" spc="-17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600" spc="-10" dirty="0">
                <a:solidFill>
                  <a:srgbClr val="FFFFFF"/>
                </a:solidFill>
                <a:latin typeface="Trebuchet MS"/>
                <a:cs typeface="Trebuchet MS"/>
              </a:rPr>
              <a:t>сознания</a:t>
            </a:r>
            <a:r>
              <a:rPr sz="2600" dirty="0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sz="2600" spc="-20" dirty="0">
                <a:solidFill>
                  <a:srgbClr val="FFFFFF"/>
                </a:solidFill>
                <a:latin typeface="Trebuchet MS"/>
                <a:cs typeface="Trebuchet MS"/>
              </a:rPr>
              <a:t>всех </a:t>
            </a:r>
            <a:r>
              <a:rPr sz="2600" dirty="0">
                <a:solidFill>
                  <a:srgbClr val="FFFFFF"/>
                </a:solidFill>
                <a:latin typeface="Trebuchet MS"/>
                <a:cs typeface="Trebuchet MS"/>
              </a:rPr>
              <a:t>участников</a:t>
            </a:r>
            <a:r>
              <a:rPr sz="2600" spc="-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600" spc="-10" dirty="0">
                <a:solidFill>
                  <a:srgbClr val="FFFFFF"/>
                </a:solidFill>
                <a:latin typeface="Trebuchet MS"/>
                <a:cs typeface="Trebuchet MS"/>
              </a:rPr>
              <a:t>образовательного</a:t>
            </a:r>
            <a:r>
              <a:rPr sz="2600" spc="-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600" spc="-10" dirty="0">
                <a:solidFill>
                  <a:srgbClr val="FFFFFF"/>
                </a:solidFill>
                <a:latin typeface="Trebuchet MS"/>
                <a:cs typeface="Trebuchet MS"/>
              </a:rPr>
              <a:t>процесса.</a:t>
            </a:r>
            <a:endParaRPr sz="2600">
              <a:latin typeface="Trebuchet MS"/>
              <a:cs typeface="Trebuchet MS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349999" y="2066544"/>
            <a:ext cx="8444230" cy="3302000"/>
            <a:chOff x="349999" y="2066544"/>
            <a:chExt cx="8444230" cy="3302000"/>
          </a:xfrm>
        </p:grpSpPr>
        <p:sp>
          <p:nvSpPr>
            <p:cNvPr id="16" name="object 16"/>
            <p:cNvSpPr/>
            <p:nvPr/>
          </p:nvSpPr>
          <p:spPr>
            <a:xfrm>
              <a:off x="359524" y="3709454"/>
              <a:ext cx="8425180" cy="1649730"/>
            </a:xfrm>
            <a:custGeom>
              <a:avLst/>
              <a:gdLst/>
              <a:ahLst/>
              <a:cxnLst/>
              <a:rect l="l" t="t" r="r" b="b"/>
              <a:pathLst>
                <a:path w="8425180" h="1649729">
                  <a:moveTo>
                    <a:pt x="0" y="0"/>
                  </a:moveTo>
                  <a:lnTo>
                    <a:pt x="8424938" y="0"/>
                  </a:lnTo>
                  <a:lnTo>
                    <a:pt x="8424938" y="1071772"/>
                  </a:lnTo>
                  <a:lnTo>
                    <a:pt x="4418647" y="1071772"/>
                  </a:lnTo>
                  <a:lnTo>
                    <a:pt x="4418647" y="1237098"/>
                  </a:lnTo>
                  <a:lnTo>
                    <a:pt x="4624832" y="1237098"/>
                  </a:lnTo>
                  <a:lnTo>
                    <a:pt x="4212475" y="1649463"/>
                  </a:lnTo>
                  <a:lnTo>
                    <a:pt x="3800106" y="1237098"/>
                  </a:lnTo>
                  <a:lnTo>
                    <a:pt x="4006291" y="1237098"/>
                  </a:lnTo>
                  <a:lnTo>
                    <a:pt x="4006291" y="1071772"/>
                  </a:lnTo>
                  <a:lnTo>
                    <a:pt x="0" y="10717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FC8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59524" y="3709454"/>
              <a:ext cx="8425180" cy="1649730"/>
            </a:xfrm>
            <a:custGeom>
              <a:avLst/>
              <a:gdLst/>
              <a:ahLst/>
              <a:cxnLst/>
              <a:rect l="l" t="t" r="r" b="b"/>
              <a:pathLst>
                <a:path w="8425180" h="1649729">
                  <a:moveTo>
                    <a:pt x="8424938" y="1071772"/>
                  </a:moveTo>
                  <a:lnTo>
                    <a:pt x="4418647" y="1071772"/>
                  </a:lnTo>
                  <a:lnTo>
                    <a:pt x="4418647" y="1237098"/>
                  </a:lnTo>
                  <a:lnTo>
                    <a:pt x="4624832" y="1237098"/>
                  </a:lnTo>
                  <a:lnTo>
                    <a:pt x="4212475" y="1649463"/>
                  </a:lnTo>
                  <a:lnTo>
                    <a:pt x="3800106" y="1237098"/>
                  </a:lnTo>
                  <a:lnTo>
                    <a:pt x="4006291" y="1237098"/>
                  </a:lnTo>
                  <a:lnTo>
                    <a:pt x="4006291" y="1071772"/>
                  </a:lnTo>
                  <a:lnTo>
                    <a:pt x="0" y="1071772"/>
                  </a:lnTo>
                  <a:lnTo>
                    <a:pt x="0" y="0"/>
                  </a:lnTo>
                  <a:lnTo>
                    <a:pt x="8424938" y="0"/>
                  </a:lnTo>
                  <a:lnTo>
                    <a:pt x="8424938" y="1071772"/>
                  </a:lnTo>
                  <a:close/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59524" y="2076069"/>
              <a:ext cx="8425180" cy="1649730"/>
            </a:xfrm>
            <a:custGeom>
              <a:avLst/>
              <a:gdLst/>
              <a:ahLst/>
              <a:cxnLst/>
              <a:rect l="l" t="t" r="r" b="b"/>
              <a:pathLst>
                <a:path w="8425180" h="1649729">
                  <a:moveTo>
                    <a:pt x="0" y="0"/>
                  </a:moveTo>
                  <a:lnTo>
                    <a:pt x="8424938" y="0"/>
                  </a:lnTo>
                  <a:lnTo>
                    <a:pt x="8424938" y="1071772"/>
                  </a:lnTo>
                  <a:lnTo>
                    <a:pt x="4418647" y="1071772"/>
                  </a:lnTo>
                  <a:lnTo>
                    <a:pt x="4418647" y="1237098"/>
                  </a:lnTo>
                  <a:lnTo>
                    <a:pt x="4624832" y="1237098"/>
                  </a:lnTo>
                  <a:lnTo>
                    <a:pt x="4212475" y="1649463"/>
                  </a:lnTo>
                  <a:lnTo>
                    <a:pt x="3800106" y="1237098"/>
                  </a:lnTo>
                  <a:lnTo>
                    <a:pt x="4006291" y="1237098"/>
                  </a:lnTo>
                  <a:lnTo>
                    <a:pt x="4006291" y="1071772"/>
                  </a:lnTo>
                  <a:lnTo>
                    <a:pt x="0" y="10717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FC8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359524" y="2076069"/>
              <a:ext cx="8425180" cy="1649730"/>
            </a:xfrm>
            <a:custGeom>
              <a:avLst/>
              <a:gdLst/>
              <a:ahLst/>
              <a:cxnLst/>
              <a:rect l="l" t="t" r="r" b="b"/>
              <a:pathLst>
                <a:path w="8425180" h="1649729">
                  <a:moveTo>
                    <a:pt x="8424938" y="1071772"/>
                  </a:moveTo>
                  <a:lnTo>
                    <a:pt x="4418647" y="1071772"/>
                  </a:lnTo>
                  <a:lnTo>
                    <a:pt x="4418647" y="1237098"/>
                  </a:lnTo>
                  <a:lnTo>
                    <a:pt x="4624832" y="1237098"/>
                  </a:lnTo>
                  <a:lnTo>
                    <a:pt x="4212475" y="1649463"/>
                  </a:lnTo>
                  <a:lnTo>
                    <a:pt x="3800106" y="1237098"/>
                  </a:lnTo>
                  <a:lnTo>
                    <a:pt x="4006291" y="1237098"/>
                  </a:lnTo>
                  <a:lnTo>
                    <a:pt x="4006291" y="1071772"/>
                  </a:lnTo>
                  <a:lnTo>
                    <a:pt x="0" y="1071772"/>
                  </a:lnTo>
                  <a:lnTo>
                    <a:pt x="0" y="0"/>
                  </a:lnTo>
                  <a:lnTo>
                    <a:pt x="8424938" y="0"/>
                  </a:lnTo>
                  <a:lnTo>
                    <a:pt x="8424938" y="1071772"/>
                  </a:lnTo>
                  <a:close/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57150" rIns="0" bIns="0" rtlCol="0">
            <a:spAutoFit/>
          </a:bodyPr>
          <a:lstStyle/>
          <a:p>
            <a:pPr marL="511809" marR="144145" indent="-360045">
              <a:lnSpc>
                <a:spcPts val="2810"/>
              </a:lnSpc>
              <a:spcBef>
                <a:spcPts val="450"/>
              </a:spcBef>
            </a:pPr>
            <a:r>
              <a:rPr dirty="0"/>
              <a:t>повышение</a:t>
            </a:r>
            <a:r>
              <a:rPr spc="-70" dirty="0"/>
              <a:t> </a:t>
            </a:r>
            <a:r>
              <a:rPr dirty="0"/>
              <a:t>эффективности</a:t>
            </a:r>
            <a:r>
              <a:rPr spc="-70" dirty="0"/>
              <a:t> </a:t>
            </a:r>
            <a:r>
              <a:rPr spc="-10" dirty="0"/>
              <a:t>организации образовательной</a:t>
            </a:r>
            <a:r>
              <a:rPr spc="-30" dirty="0"/>
              <a:t> </a:t>
            </a:r>
            <a:r>
              <a:rPr dirty="0"/>
              <a:t>деятельности</a:t>
            </a:r>
            <a:r>
              <a:rPr spc="-30" dirty="0"/>
              <a:t> </a:t>
            </a:r>
            <a:r>
              <a:rPr spc="-25" dirty="0"/>
              <a:t>ДОУ</a:t>
            </a:r>
          </a:p>
          <a:p>
            <a:pPr>
              <a:lnSpc>
                <a:spcPct val="100000"/>
              </a:lnSpc>
            </a:pPr>
            <a:endParaRPr spc="-25" dirty="0"/>
          </a:p>
          <a:p>
            <a:pPr>
              <a:lnSpc>
                <a:spcPct val="100000"/>
              </a:lnSpc>
              <a:spcBef>
                <a:spcPts val="1205"/>
              </a:spcBef>
            </a:pPr>
            <a:endParaRPr spc="-25" dirty="0"/>
          </a:p>
          <a:p>
            <a:pPr marL="662305" marR="5080" indent="-650240">
              <a:lnSpc>
                <a:spcPts val="2810"/>
              </a:lnSpc>
            </a:pPr>
            <a:r>
              <a:rPr dirty="0"/>
              <a:t>повышение</a:t>
            </a:r>
            <a:r>
              <a:rPr spc="-70" dirty="0"/>
              <a:t> </a:t>
            </a:r>
            <a:r>
              <a:rPr dirty="0"/>
              <a:t>удовлетворенности</a:t>
            </a:r>
            <a:r>
              <a:rPr spc="-70" dirty="0"/>
              <a:t> </a:t>
            </a:r>
            <a:r>
              <a:rPr spc="-10" dirty="0"/>
              <a:t>родителей </a:t>
            </a:r>
            <a:r>
              <a:rPr dirty="0"/>
              <a:t>качеством образовательных </a:t>
            </a:r>
            <a:r>
              <a:rPr spc="-10" dirty="0"/>
              <a:t>услуг</a:t>
            </a:r>
          </a:p>
        </p:txBody>
      </p:sp>
      <p:grpSp>
        <p:nvGrpSpPr>
          <p:cNvPr id="21" name="object 21"/>
          <p:cNvGrpSpPr/>
          <p:nvPr/>
        </p:nvGrpSpPr>
        <p:grpSpPr>
          <a:xfrm>
            <a:off x="349999" y="433171"/>
            <a:ext cx="8444230" cy="1668780"/>
            <a:chOff x="349999" y="433171"/>
            <a:chExt cx="8444230" cy="1668780"/>
          </a:xfrm>
        </p:grpSpPr>
        <p:sp>
          <p:nvSpPr>
            <p:cNvPr id="22" name="object 22"/>
            <p:cNvSpPr/>
            <p:nvPr/>
          </p:nvSpPr>
          <p:spPr>
            <a:xfrm>
              <a:off x="359524" y="442696"/>
              <a:ext cx="8425180" cy="1649730"/>
            </a:xfrm>
            <a:custGeom>
              <a:avLst/>
              <a:gdLst/>
              <a:ahLst/>
              <a:cxnLst/>
              <a:rect l="l" t="t" r="r" b="b"/>
              <a:pathLst>
                <a:path w="8425180" h="1649730">
                  <a:moveTo>
                    <a:pt x="0" y="0"/>
                  </a:moveTo>
                  <a:lnTo>
                    <a:pt x="8424938" y="0"/>
                  </a:lnTo>
                  <a:lnTo>
                    <a:pt x="8424938" y="1071772"/>
                  </a:lnTo>
                  <a:lnTo>
                    <a:pt x="4418647" y="1071772"/>
                  </a:lnTo>
                  <a:lnTo>
                    <a:pt x="4418647" y="1237098"/>
                  </a:lnTo>
                  <a:lnTo>
                    <a:pt x="4624832" y="1237098"/>
                  </a:lnTo>
                  <a:lnTo>
                    <a:pt x="4212475" y="1649463"/>
                  </a:lnTo>
                  <a:lnTo>
                    <a:pt x="3800106" y="1237098"/>
                  </a:lnTo>
                  <a:lnTo>
                    <a:pt x="4006291" y="1237098"/>
                  </a:lnTo>
                  <a:lnTo>
                    <a:pt x="4006291" y="1071772"/>
                  </a:lnTo>
                  <a:lnTo>
                    <a:pt x="0" y="10717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EB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359524" y="442696"/>
              <a:ext cx="8425180" cy="1649730"/>
            </a:xfrm>
            <a:custGeom>
              <a:avLst/>
              <a:gdLst/>
              <a:ahLst/>
              <a:cxnLst/>
              <a:rect l="l" t="t" r="r" b="b"/>
              <a:pathLst>
                <a:path w="8425180" h="1649730">
                  <a:moveTo>
                    <a:pt x="8424938" y="1071772"/>
                  </a:moveTo>
                  <a:lnTo>
                    <a:pt x="4418647" y="1071772"/>
                  </a:lnTo>
                  <a:lnTo>
                    <a:pt x="4418647" y="1237098"/>
                  </a:lnTo>
                  <a:lnTo>
                    <a:pt x="4624832" y="1237098"/>
                  </a:lnTo>
                  <a:lnTo>
                    <a:pt x="4212475" y="1649463"/>
                  </a:lnTo>
                  <a:lnTo>
                    <a:pt x="3800106" y="1237098"/>
                  </a:lnTo>
                  <a:lnTo>
                    <a:pt x="4006291" y="1237098"/>
                  </a:lnTo>
                  <a:lnTo>
                    <a:pt x="4006291" y="1071772"/>
                  </a:lnTo>
                  <a:lnTo>
                    <a:pt x="0" y="1071772"/>
                  </a:lnTo>
                  <a:lnTo>
                    <a:pt x="0" y="0"/>
                  </a:lnTo>
                  <a:lnTo>
                    <a:pt x="8424938" y="0"/>
                  </a:lnTo>
                  <a:lnTo>
                    <a:pt x="8424938" y="1071772"/>
                  </a:lnTo>
                  <a:close/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60142" rIns="0" bIns="0" rtlCol="0">
            <a:spAutoFit/>
          </a:bodyPr>
          <a:lstStyle/>
          <a:p>
            <a:pPr marL="2769235">
              <a:lnSpc>
                <a:spcPct val="100000"/>
              </a:lnSpc>
              <a:spcBef>
                <a:spcPts val="100"/>
              </a:spcBef>
            </a:pPr>
            <a:r>
              <a:rPr sz="4800" spc="-10" dirty="0">
                <a:solidFill>
                  <a:srgbClr val="216192"/>
                </a:solidFill>
              </a:rPr>
              <a:t>Задачи:</a:t>
            </a:r>
            <a:endParaRPr sz="4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7500" y="395139"/>
            <a:ext cx="8445469" cy="6384235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5125101" y="0"/>
            <a:ext cx="4018915" cy="6858000"/>
            <a:chOff x="5125101" y="0"/>
            <a:chExt cx="4018915" cy="6858000"/>
          </a:xfrm>
        </p:grpSpPr>
        <p:sp>
          <p:nvSpPr>
            <p:cNvPr id="4" name="object 4"/>
            <p:cNvSpPr/>
            <p:nvPr/>
          </p:nvSpPr>
          <p:spPr>
            <a:xfrm>
              <a:off x="5125097" y="0"/>
              <a:ext cx="4018915" cy="6858000"/>
            </a:xfrm>
            <a:custGeom>
              <a:avLst/>
              <a:gdLst/>
              <a:ahLst/>
              <a:cxnLst/>
              <a:rect l="l" t="t" r="r" b="b"/>
              <a:pathLst>
                <a:path w="4018915" h="6858000">
                  <a:moveTo>
                    <a:pt x="4018889" y="4176090"/>
                  </a:moveTo>
                  <a:lnTo>
                    <a:pt x="2808351" y="4983340"/>
                  </a:lnTo>
                  <a:lnTo>
                    <a:pt x="1922437" y="0"/>
                  </a:lnTo>
                  <a:lnTo>
                    <a:pt x="1912772" y="0"/>
                  </a:lnTo>
                  <a:lnTo>
                    <a:pt x="2799715" y="4989093"/>
                  </a:lnTo>
                  <a:lnTo>
                    <a:pt x="431" y="6855803"/>
                  </a:lnTo>
                  <a:lnTo>
                    <a:pt x="0" y="6858000"/>
                  </a:lnTo>
                  <a:lnTo>
                    <a:pt x="14300" y="6858000"/>
                  </a:lnTo>
                  <a:lnTo>
                    <a:pt x="2801531" y="4999329"/>
                  </a:lnTo>
                  <a:lnTo>
                    <a:pt x="3131972" y="6858000"/>
                  </a:lnTo>
                  <a:lnTo>
                    <a:pt x="3141637" y="6858000"/>
                  </a:lnTo>
                  <a:lnTo>
                    <a:pt x="2810179" y="4993564"/>
                  </a:lnTo>
                  <a:lnTo>
                    <a:pt x="4018889" y="4187533"/>
                  </a:lnTo>
                  <a:lnTo>
                    <a:pt x="4018889" y="4176090"/>
                  </a:lnTo>
                  <a:close/>
                </a:path>
              </a:pathLst>
            </a:custGeom>
            <a:solidFill>
              <a:srgbClr val="5FCAEE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891896" y="1"/>
              <a:ext cx="2252345" cy="6858000"/>
            </a:xfrm>
            <a:custGeom>
              <a:avLst/>
              <a:gdLst/>
              <a:ahLst/>
              <a:cxnLst/>
              <a:rect l="l" t="t" r="r" b="b"/>
              <a:pathLst>
                <a:path w="2252345" h="6858000">
                  <a:moveTo>
                    <a:pt x="2252103" y="6857999"/>
                  </a:moveTo>
                  <a:lnTo>
                    <a:pt x="0" y="6857999"/>
                  </a:lnTo>
                  <a:lnTo>
                    <a:pt x="2023529" y="0"/>
                  </a:lnTo>
                  <a:lnTo>
                    <a:pt x="2252103" y="8162"/>
                  </a:lnTo>
                  <a:lnTo>
                    <a:pt x="2252103" y="6857999"/>
                  </a:lnTo>
                  <a:close/>
                </a:path>
              </a:pathLst>
            </a:custGeom>
            <a:solidFill>
              <a:srgbClr val="5FCAEE">
                <a:alpha val="3568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206636" y="0"/>
              <a:ext cx="1937385" cy="6858000"/>
            </a:xfrm>
            <a:custGeom>
              <a:avLst/>
              <a:gdLst/>
              <a:ahLst/>
              <a:cxnLst/>
              <a:rect l="l" t="t" r="r" b="b"/>
              <a:pathLst>
                <a:path w="1937384" h="6858000">
                  <a:moveTo>
                    <a:pt x="1937362" y="6858000"/>
                  </a:moveTo>
                  <a:lnTo>
                    <a:pt x="1200783" y="6858000"/>
                  </a:lnTo>
                  <a:lnTo>
                    <a:pt x="0" y="0"/>
                  </a:lnTo>
                  <a:lnTo>
                    <a:pt x="1937362" y="0"/>
                  </a:lnTo>
                  <a:lnTo>
                    <a:pt x="1937362" y="6858000"/>
                  </a:lnTo>
                  <a:close/>
                </a:path>
              </a:pathLst>
            </a:custGeom>
            <a:solidFill>
              <a:srgbClr val="5FCAEE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637896" y="3921157"/>
              <a:ext cx="2506345" cy="2936875"/>
            </a:xfrm>
            <a:custGeom>
              <a:avLst/>
              <a:gdLst/>
              <a:ahLst/>
              <a:cxnLst/>
              <a:rect l="l" t="t" r="r" b="b"/>
              <a:pathLst>
                <a:path w="2506345" h="2936875">
                  <a:moveTo>
                    <a:pt x="2506103" y="2936842"/>
                  </a:moveTo>
                  <a:lnTo>
                    <a:pt x="0" y="2936842"/>
                  </a:lnTo>
                  <a:lnTo>
                    <a:pt x="2506103" y="0"/>
                  </a:lnTo>
                  <a:lnTo>
                    <a:pt x="2506103" y="2936842"/>
                  </a:lnTo>
                  <a:close/>
                </a:path>
              </a:pathLst>
            </a:custGeom>
            <a:solidFill>
              <a:srgbClr val="16ADE2">
                <a:alpha val="65881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7012714" y="0"/>
              <a:ext cx="2131695" cy="6858000"/>
            </a:xfrm>
            <a:custGeom>
              <a:avLst/>
              <a:gdLst/>
              <a:ahLst/>
              <a:cxnLst/>
              <a:rect l="l" t="t" r="r" b="b"/>
              <a:pathLst>
                <a:path w="2131695" h="6858000">
                  <a:moveTo>
                    <a:pt x="1854449" y="6858000"/>
                  </a:moveTo>
                  <a:lnTo>
                    <a:pt x="0" y="0"/>
                  </a:lnTo>
                  <a:lnTo>
                    <a:pt x="2131285" y="0"/>
                  </a:lnTo>
                  <a:lnTo>
                    <a:pt x="2131285" y="6849808"/>
                  </a:lnTo>
                  <a:lnTo>
                    <a:pt x="1854449" y="6858000"/>
                  </a:lnTo>
                  <a:close/>
                </a:path>
              </a:pathLst>
            </a:custGeom>
            <a:solidFill>
              <a:srgbClr val="16ADE2">
                <a:alpha val="49803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8295780" y="0"/>
              <a:ext cx="848360" cy="6858000"/>
            </a:xfrm>
            <a:custGeom>
              <a:avLst/>
              <a:gdLst/>
              <a:ahLst/>
              <a:cxnLst/>
              <a:rect l="l" t="t" r="r" b="b"/>
              <a:pathLst>
                <a:path w="848359" h="6858000">
                  <a:moveTo>
                    <a:pt x="848219" y="6858000"/>
                  </a:moveTo>
                  <a:lnTo>
                    <a:pt x="0" y="6858000"/>
                  </a:lnTo>
                  <a:lnTo>
                    <a:pt x="676162" y="0"/>
                  </a:lnTo>
                  <a:lnTo>
                    <a:pt x="848219" y="0"/>
                  </a:lnTo>
                  <a:lnTo>
                    <a:pt x="848219" y="6858000"/>
                  </a:lnTo>
                  <a:close/>
                </a:path>
              </a:pathLst>
            </a:custGeom>
            <a:solidFill>
              <a:srgbClr val="2D83C3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8095324" y="0"/>
              <a:ext cx="1049020" cy="6858000"/>
            </a:xfrm>
            <a:custGeom>
              <a:avLst/>
              <a:gdLst/>
              <a:ahLst/>
              <a:cxnLst/>
              <a:rect l="l" t="t" r="r" b="b"/>
              <a:pathLst>
                <a:path w="1049020" h="6858000">
                  <a:moveTo>
                    <a:pt x="1048675" y="6857999"/>
                  </a:moveTo>
                  <a:lnTo>
                    <a:pt x="937420" y="6857999"/>
                  </a:lnTo>
                  <a:lnTo>
                    <a:pt x="0" y="0"/>
                  </a:lnTo>
                  <a:lnTo>
                    <a:pt x="1048675" y="0"/>
                  </a:lnTo>
                  <a:lnTo>
                    <a:pt x="1048675" y="6857999"/>
                  </a:lnTo>
                  <a:close/>
                </a:path>
              </a:pathLst>
            </a:custGeom>
            <a:solidFill>
              <a:srgbClr val="216192">
                <a:alpha val="8195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8068767" y="4918556"/>
              <a:ext cx="1075690" cy="1939925"/>
            </a:xfrm>
            <a:custGeom>
              <a:avLst/>
              <a:gdLst/>
              <a:ahLst/>
              <a:cxnLst/>
              <a:rect l="l" t="t" r="r" b="b"/>
              <a:pathLst>
                <a:path w="1075690" h="1939925">
                  <a:moveTo>
                    <a:pt x="0" y="1939443"/>
                  </a:moveTo>
                  <a:lnTo>
                    <a:pt x="1075232" y="0"/>
                  </a:lnTo>
                  <a:lnTo>
                    <a:pt x="1075232" y="1934438"/>
                  </a:lnTo>
                  <a:lnTo>
                    <a:pt x="0" y="1939443"/>
                  </a:lnTo>
                  <a:close/>
                </a:path>
              </a:pathLst>
            </a:custGeom>
            <a:solidFill>
              <a:srgbClr val="16ADE2">
                <a:alpha val="65881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3970555" y="3187867"/>
            <a:ext cx="1597025" cy="778510"/>
          </a:xfrm>
          <a:prstGeom prst="rect">
            <a:avLst/>
          </a:prstGeom>
        </p:spPr>
        <p:txBody>
          <a:bodyPr vert="horz" wrap="square" lIns="0" tIns="57150" rIns="0" bIns="0" rtlCol="0">
            <a:spAutoFit/>
          </a:bodyPr>
          <a:lstStyle/>
          <a:p>
            <a:pPr marL="12700" marR="5080" indent="18415">
              <a:lnSpc>
                <a:spcPts val="2810"/>
              </a:lnSpc>
              <a:spcBef>
                <a:spcPts val="450"/>
              </a:spcBef>
            </a:pPr>
            <a:r>
              <a:rPr sz="2600" b="1" spc="-10" dirty="0">
                <a:solidFill>
                  <a:srgbClr val="216192"/>
                </a:solidFill>
                <a:latin typeface="Times New Roman"/>
                <a:cs typeface="Times New Roman"/>
              </a:rPr>
              <a:t>Варианты внедрения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3644301" y="444046"/>
            <a:ext cx="2538095" cy="1287780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700" marR="5080" algn="ctr">
              <a:lnSpc>
                <a:spcPts val="1939"/>
              </a:lnSpc>
              <a:spcBef>
                <a:spcPts val="345"/>
              </a:spcBef>
            </a:pPr>
            <a:r>
              <a:rPr sz="1800" b="0" dirty="0">
                <a:solidFill>
                  <a:srgbClr val="FFFFFF"/>
                </a:solidFill>
                <a:latin typeface="Trebuchet MS"/>
                <a:cs typeface="Trebuchet MS"/>
              </a:rPr>
              <a:t>организация </a:t>
            </a:r>
            <a:r>
              <a:rPr sz="1800" b="0" spc="-10" dirty="0">
                <a:solidFill>
                  <a:srgbClr val="FFFFFF"/>
                </a:solidFill>
                <a:latin typeface="Trebuchet MS"/>
                <a:cs typeface="Trebuchet MS"/>
              </a:rPr>
              <a:t>хранение, </a:t>
            </a:r>
            <a:r>
              <a:rPr sz="1800" b="0" dirty="0">
                <a:solidFill>
                  <a:srgbClr val="FFFFFF"/>
                </a:solidFill>
                <a:latin typeface="Trebuchet MS"/>
                <a:cs typeface="Trebuchet MS"/>
              </a:rPr>
              <a:t>учет и </a:t>
            </a:r>
            <a:r>
              <a:rPr sz="1800" b="0" spc="-10" dirty="0">
                <a:solidFill>
                  <a:srgbClr val="FFFFFF"/>
                </a:solidFill>
                <a:latin typeface="Trebuchet MS"/>
                <a:cs typeface="Trebuchet MS"/>
              </a:rPr>
              <a:t>утилизации </a:t>
            </a:r>
            <a:r>
              <a:rPr sz="1800" b="0" dirty="0">
                <a:solidFill>
                  <a:srgbClr val="FFFFFF"/>
                </a:solidFill>
                <a:latin typeface="Trebuchet MS"/>
                <a:cs typeface="Trebuchet MS"/>
              </a:rPr>
              <a:t>литературы, </a:t>
            </a:r>
            <a:r>
              <a:rPr sz="1800" b="0" spc="-10" dirty="0">
                <a:solidFill>
                  <a:srgbClr val="FFFFFF"/>
                </a:solidFill>
                <a:latin typeface="Trebuchet MS"/>
                <a:cs typeface="Trebuchet MS"/>
              </a:rPr>
              <a:t>наглядных </a:t>
            </a:r>
            <a:r>
              <a:rPr sz="1800" b="0" dirty="0">
                <a:solidFill>
                  <a:srgbClr val="FFFFFF"/>
                </a:solidFill>
                <a:latin typeface="Trebuchet MS"/>
                <a:cs typeface="Trebuchet MS"/>
              </a:rPr>
              <a:t>пособий, </a:t>
            </a:r>
            <a:r>
              <a:rPr sz="1800" b="0" spc="-10" dirty="0">
                <a:solidFill>
                  <a:srgbClr val="FFFFFF"/>
                </a:solidFill>
                <a:latin typeface="Trebuchet MS"/>
                <a:cs typeface="Trebuchet MS"/>
              </a:rPr>
              <a:t>работ обучающихся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040205" y="1459057"/>
            <a:ext cx="1207135" cy="793750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40640" marR="5080" indent="-28575" algn="just">
              <a:lnSpc>
                <a:spcPts val="1939"/>
              </a:lnSpc>
              <a:spcBef>
                <a:spcPts val="345"/>
              </a:spcBef>
            </a:pPr>
            <a:r>
              <a:rPr sz="1800" spc="-10" dirty="0">
                <a:solidFill>
                  <a:srgbClr val="FFFFFF"/>
                </a:solidFill>
                <a:latin typeface="Trebuchet MS"/>
                <a:cs typeface="Trebuchet MS"/>
              </a:rPr>
              <a:t>подготовка </a:t>
            </a:r>
            <a:r>
              <a:rPr sz="1800" dirty="0">
                <a:solidFill>
                  <a:srgbClr val="FFFFFF"/>
                </a:solidFill>
                <a:latin typeface="Trebuchet MS"/>
                <a:cs typeface="Trebuchet MS"/>
              </a:rPr>
              <a:t>педагога </a:t>
            </a:r>
            <a:r>
              <a:rPr sz="1800" spc="-50" dirty="0">
                <a:solidFill>
                  <a:srgbClr val="FFFFFF"/>
                </a:solidFill>
                <a:latin typeface="Trebuchet MS"/>
                <a:cs typeface="Trebuchet MS"/>
              </a:rPr>
              <a:t>к </a:t>
            </a:r>
            <a:r>
              <a:rPr sz="1800" spc="-10" dirty="0">
                <a:solidFill>
                  <a:srgbClr val="FFFFFF"/>
                </a:solidFill>
                <a:latin typeface="Trebuchet MS"/>
                <a:cs typeface="Trebuchet MS"/>
              </a:rPr>
              <a:t>занятиям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427142" y="3061556"/>
            <a:ext cx="1819910" cy="1040765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700" marR="5080" algn="ctr">
              <a:lnSpc>
                <a:spcPts val="1939"/>
              </a:lnSpc>
              <a:spcBef>
                <a:spcPts val="345"/>
              </a:spcBef>
            </a:pPr>
            <a:r>
              <a:rPr sz="1800" spc="-10" dirty="0">
                <a:solidFill>
                  <a:srgbClr val="FFFFFF"/>
                </a:solidFill>
                <a:latin typeface="Trebuchet MS"/>
                <a:cs typeface="Trebuchet MS"/>
              </a:rPr>
              <a:t>логистика, </a:t>
            </a:r>
            <a:r>
              <a:rPr sz="1800" dirty="0">
                <a:solidFill>
                  <a:srgbClr val="FFFFFF"/>
                </a:solidFill>
                <a:latin typeface="Trebuchet MS"/>
                <a:cs typeface="Trebuchet MS"/>
              </a:rPr>
              <a:t>навигация </a:t>
            </a:r>
            <a:r>
              <a:rPr sz="1800" spc="-50" dirty="0">
                <a:solidFill>
                  <a:srgbClr val="FFFFFF"/>
                </a:solidFill>
                <a:latin typeface="Trebuchet MS"/>
                <a:cs typeface="Trebuchet MS"/>
              </a:rPr>
              <a:t>и </a:t>
            </a:r>
            <a:r>
              <a:rPr sz="1800" spc="-10" dirty="0">
                <a:solidFill>
                  <a:srgbClr val="FFFFFF"/>
                </a:solidFill>
                <a:latin typeface="Trebuchet MS"/>
                <a:cs typeface="Trebuchet MS"/>
              </a:rPr>
              <a:t>визуализация </a:t>
            </a:r>
            <a:r>
              <a:rPr sz="1800" dirty="0">
                <a:solidFill>
                  <a:srgbClr val="FFFFFF"/>
                </a:solidFill>
                <a:latin typeface="Trebuchet MS"/>
                <a:cs typeface="Trebuchet MS"/>
              </a:rPr>
              <a:t>пространства</a:t>
            </a:r>
            <a:r>
              <a:rPr sz="1800" spc="-114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spc="-25" dirty="0">
                <a:solidFill>
                  <a:srgbClr val="FFFFFF"/>
                </a:solidFill>
                <a:latin typeface="Trebuchet MS"/>
                <a:cs typeface="Trebuchet MS"/>
              </a:rPr>
              <a:t>ОО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165189" y="4884577"/>
            <a:ext cx="2092960" cy="1287780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700" marR="5080" algn="ctr">
              <a:lnSpc>
                <a:spcPts val="1939"/>
              </a:lnSpc>
              <a:spcBef>
                <a:spcPts val="345"/>
              </a:spcBef>
            </a:pPr>
            <a:r>
              <a:rPr sz="1800" dirty="0">
                <a:solidFill>
                  <a:srgbClr val="FFFFFF"/>
                </a:solidFill>
                <a:latin typeface="Trebuchet MS"/>
                <a:cs typeface="Trebuchet MS"/>
              </a:rPr>
              <a:t>организация </a:t>
            </a:r>
            <a:r>
              <a:rPr sz="1800" spc="-10" dirty="0">
                <a:solidFill>
                  <a:srgbClr val="FFFFFF"/>
                </a:solidFill>
                <a:latin typeface="Trebuchet MS"/>
                <a:cs typeface="Trebuchet MS"/>
              </a:rPr>
              <a:t>сбора </a:t>
            </a:r>
            <a:r>
              <a:rPr sz="1800" dirty="0">
                <a:solidFill>
                  <a:srgbClr val="FFFFFF"/>
                </a:solidFill>
                <a:latin typeface="Trebuchet MS"/>
                <a:cs typeface="Trebuchet MS"/>
              </a:rPr>
              <a:t>информации </a:t>
            </a:r>
            <a:r>
              <a:rPr sz="1800" spc="-25" dirty="0">
                <a:solidFill>
                  <a:srgbClr val="FFFFFF"/>
                </a:solidFill>
                <a:latin typeface="Trebuchet MS"/>
                <a:cs typeface="Trebuchet MS"/>
              </a:rPr>
              <a:t>об </a:t>
            </a:r>
            <a:r>
              <a:rPr sz="1800" spc="-10" dirty="0">
                <a:solidFill>
                  <a:srgbClr val="FFFFFF"/>
                </a:solidFill>
                <a:latin typeface="Trebuchet MS"/>
                <a:cs typeface="Trebuchet MS"/>
              </a:rPr>
              <a:t>образовательном процессе, </a:t>
            </a:r>
            <a:r>
              <a:rPr sz="1800" dirty="0">
                <a:solidFill>
                  <a:srgbClr val="FFFFFF"/>
                </a:solidFill>
                <a:latin typeface="Trebuchet MS"/>
                <a:cs typeface="Trebuchet MS"/>
              </a:rPr>
              <a:t>подготовка </a:t>
            </a:r>
            <a:r>
              <a:rPr sz="1800" spc="-10" dirty="0">
                <a:solidFill>
                  <a:srgbClr val="FFFFFF"/>
                </a:solidFill>
                <a:latin typeface="Trebuchet MS"/>
                <a:cs typeface="Trebuchet MS"/>
              </a:rPr>
              <a:t>отчетов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012848" y="5512084"/>
            <a:ext cx="1454150" cy="1040765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700" marR="5080" algn="ctr">
              <a:lnSpc>
                <a:spcPts val="1939"/>
              </a:lnSpc>
              <a:spcBef>
                <a:spcPts val="345"/>
              </a:spcBef>
            </a:pPr>
            <a:r>
              <a:rPr sz="1800" spc="-10" dirty="0">
                <a:solidFill>
                  <a:srgbClr val="FFFFFF"/>
                </a:solidFill>
                <a:latin typeface="Trebuchet MS"/>
                <a:cs typeface="Trebuchet MS"/>
              </a:rPr>
              <a:t>организация образователь </a:t>
            </a:r>
            <a:r>
              <a:rPr sz="1800" spc="-20" dirty="0">
                <a:solidFill>
                  <a:srgbClr val="FFFFFF"/>
                </a:solidFill>
                <a:latin typeface="Trebuchet MS"/>
                <a:cs typeface="Trebuchet MS"/>
              </a:rPr>
              <a:t>ного </a:t>
            </a:r>
            <a:r>
              <a:rPr sz="1800" spc="-10" dirty="0">
                <a:solidFill>
                  <a:srgbClr val="FFFFFF"/>
                </a:solidFill>
                <a:latin typeface="Trebuchet MS"/>
                <a:cs typeface="Trebuchet MS"/>
              </a:rPr>
              <a:t>процесса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795311" y="4675738"/>
            <a:ext cx="1610995" cy="1287780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700" marR="5080" algn="ctr">
              <a:lnSpc>
                <a:spcPts val="1939"/>
              </a:lnSpc>
              <a:spcBef>
                <a:spcPts val="345"/>
              </a:spcBef>
            </a:pPr>
            <a:r>
              <a:rPr sz="1800" spc="-10" dirty="0">
                <a:solidFill>
                  <a:srgbClr val="FFFFFF"/>
                </a:solidFill>
                <a:latin typeface="Trebuchet MS"/>
                <a:cs typeface="Trebuchet MS"/>
              </a:rPr>
              <a:t>разработка учебно- методической, планирующей документации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041792" y="3308443"/>
            <a:ext cx="1678939" cy="546735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700" marR="5080" indent="25400">
              <a:lnSpc>
                <a:spcPts val="1939"/>
              </a:lnSpc>
              <a:spcBef>
                <a:spcPts val="345"/>
              </a:spcBef>
            </a:pPr>
            <a:r>
              <a:rPr sz="1800" spc="-10" dirty="0">
                <a:solidFill>
                  <a:srgbClr val="FFFFFF"/>
                </a:solidFill>
                <a:latin typeface="Trebuchet MS"/>
                <a:cs typeface="Trebuchet MS"/>
              </a:rPr>
              <a:t>взаимодействи </a:t>
            </a:r>
            <a:r>
              <a:rPr sz="1800" dirty="0">
                <a:solidFill>
                  <a:srgbClr val="FFFFFF"/>
                </a:solidFill>
                <a:latin typeface="Trebuchet MS"/>
                <a:cs typeface="Trebuchet MS"/>
              </a:rPr>
              <a:t>е</a:t>
            </a:r>
            <a:r>
              <a:rPr sz="18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dirty="0">
                <a:solidFill>
                  <a:srgbClr val="FFFFFF"/>
                </a:solidFill>
                <a:latin typeface="Trebuchet MS"/>
                <a:cs typeface="Trebuchet MS"/>
              </a:rPr>
              <a:t>с</a:t>
            </a:r>
            <a:r>
              <a:rPr sz="1800" spc="-10" dirty="0">
                <a:solidFill>
                  <a:srgbClr val="FFFFFF"/>
                </a:solidFill>
                <a:latin typeface="Trebuchet MS"/>
                <a:cs typeface="Trebuchet MS"/>
              </a:rPr>
              <a:t> родителями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92532" y="1092149"/>
            <a:ext cx="1959610" cy="1534160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065" marR="5080" algn="ctr">
              <a:lnSpc>
                <a:spcPts val="1939"/>
              </a:lnSpc>
              <a:spcBef>
                <a:spcPts val="345"/>
              </a:spcBef>
            </a:pPr>
            <a:r>
              <a:rPr sz="1800" spc="-10" dirty="0">
                <a:solidFill>
                  <a:srgbClr val="FFFFFF"/>
                </a:solidFill>
                <a:latin typeface="Trebuchet MS"/>
                <a:cs typeface="Trebuchet MS"/>
              </a:rPr>
              <a:t>организация предметно- пространственной среды образовательной организации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9185" rIns="0" bIns="0" rtlCol="0">
            <a:spAutoFit/>
          </a:bodyPr>
          <a:lstStyle/>
          <a:p>
            <a:pPr marL="1194435">
              <a:lnSpc>
                <a:spcPct val="100000"/>
              </a:lnSpc>
              <a:spcBef>
                <a:spcPts val="100"/>
              </a:spcBef>
            </a:pPr>
            <a:r>
              <a:rPr dirty="0"/>
              <a:t>Алгоритм</a:t>
            </a:r>
            <a:r>
              <a:rPr spc="-65" dirty="0"/>
              <a:t> </a:t>
            </a:r>
            <a:r>
              <a:rPr dirty="0"/>
              <a:t>"Заправляем</a:t>
            </a:r>
            <a:r>
              <a:rPr spc="-65" dirty="0"/>
              <a:t> </a:t>
            </a:r>
            <a:r>
              <a:rPr spc="-10" dirty="0"/>
              <a:t>кровать"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5616" y="1268768"/>
            <a:ext cx="6984771" cy="486914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33704" y="209429"/>
            <a:ext cx="6677682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45665">
              <a:lnSpc>
                <a:spcPct val="100000"/>
              </a:lnSpc>
              <a:spcBef>
                <a:spcPts val="100"/>
              </a:spcBef>
            </a:pPr>
            <a:r>
              <a:rPr dirty="0"/>
              <a:t>Алгоритм</a:t>
            </a:r>
            <a:r>
              <a:rPr spc="-130" dirty="0"/>
              <a:t> </a:t>
            </a:r>
            <a:r>
              <a:rPr spc="-10" dirty="0"/>
              <a:t>"</a:t>
            </a:r>
            <a:r>
              <a:rPr spc="-10" dirty="0" err="1" smtClean="0"/>
              <a:t>Дежурств</a:t>
            </a:r>
            <a:r>
              <a:rPr lang="ru-RU" spc="-10" dirty="0"/>
              <a:t>о</a:t>
            </a:r>
            <a:r>
              <a:rPr spc="-10" dirty="0" smtClean="0"/>
              <a:t>"</a:t>
            </a:r>
            <a:endParaRPr spc="-10" dirty="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39946" y="980732"/>
            <a:ext cx="4176458" cy="5013168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3568" y="1556791"/>
            <a:ext cx="3240354" cy="288032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3212985"/>
            <a:ext cx="4464050" cy="3645535"/>
            <a:chOff x="0" y="3212985"/>
            <a:chExt cx="4464050" cy="3645535"/>
          </a:xfrm>
        </p:grpSpPr>
        <p:sp>
          <p:nvSpPr>
            <p:cNvPr id="3" name="object 3"/>
            <p:cNvSpPr/>
            <p:nvPr/>
          </p:nvSpPr>
          <p:spPr>
            <a:xfrm>
              <a:off x="0" y="4066040"/>
              <a:ext cx="447675" cy="2792095"/>
            </a:xfrm>
            <a:custGeom>
              <a:avLst/>
              <a:gdLst/>
              <a:ahLst/>
              <a:cxnLst/>
              <a:rect l="l" t="t" r="r" b="b"/>
              <a:pathLst>
                <a:path w="447675" h="2792095">
                  <a:moveTo>
                    <a:pt x="447375" y="2791959"/>
                  </a:moveTo>
                  <a:lnTo>
                    <a:pt x="0" y="2791959"/>
                  </a:lnTo>
                  <a:lnTo>
                    <a:pt x="0" y="0"/>
                  </a:lnTo>
                  <a:lnTo>
                    <a:pt x="447375" y="2791959"/>
                  </a:lnTo>
                  <a:close/>
                </a:path>
              </a:pathLst>
            </a:custGeom>
            <a:solidFill>
              <a:srgbClr val="5FCAEE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7503" y="3212985"/>
              <a:ext cx="4355973" cy="3312350"/>
            </a:xfrm>
            <a:prstGeom prst="rect">
              <a:avLst/>
            </a:prstGeom>
          </p:spPr>
        </p:pic>
      </p:grpSp>
      <p:grpSp>
        <p:nvGrpSpPr>
          <p:cNvPr id="5" name="object 5"/>
          <p:cNvGrpSpPr/>
          <p:nvPr/>
        </p:nvGrpSpPr>
        <p:grpSpPr>
          <a:xfrm>
            <a:off x="5125101" y="0"/>
            <a:ext cx="4018915" cy="6858000"/>
            <a:chOff x="5125101" y="0"/>
            <a:chExt cx="4018915" cy="6858000"/>
          </a:xfrm>
        </p:grpSpPr>
        <p:sp>
          <p:nvSpPr>
            <p:cNvPr id="6" name="object 6"/>
            <p:cNvSpPr/>
            <p:nvPr/>
          </p:nvSpPr>
          <p:spPr>
            <a:xfrm>
              <a:off x="5125097" y="0"/>
              <a:ext cx="4018915" cy="6858000"/>
            </a:xfrm>
            <a:custGeom>
              <a:avLst/>
              <a:gdLst/>
              <a:ahLst/>
              <a:cxnLst/>
              <a:rect l="l" t="t" r="r" b="b"/>
              <a:pathLst>
                <a:path w="4018915" h="6858000">
                  <a:moveTo>
                    <a:pt x="4018889" y="4176090"/>
                  </a:moveTo>
                  <a:lnTo>
                    <a:pt x="2808351" y="4983340"/>
                  </a:lnTo>
                  <a:lnTo>
                    <a:pt x="1922437" y="0"/>
                  </a:lnTo>
                  <a:lnTo>
                    <a:pt x="1912772" y="0"/>
                  </a:lnTo>
                  <a:lnTo>
                    <a:pt x="2799715" y="4989093"/>
                  </a:lnTo>
                  <a:lnTo>
                    <a:pt x="431" y="6855803"/>
                  </a:lnTo>
                  <a:lnTo>
                    <a:pt x="0" y="6858000"/>
                  </a:lnTo>
                  <a:lnTo>
                    <a:pt x="14300" y="6858000"/>
                  </a:lnTo>
                  <a:lnTo>
                    <a:pt x="2801531" y="4999329"/>
                  </a:lnTo>
                  <a:lnTo>
                    <a:pt x="3131972" y="6858000"/>
                  </a:lnTo>
                  <a:lnTo>
                    <a:pt x="3141637" y="6858000"/>
                  </a:lnTo>
                  <a:lnTo>
                    <a:pt x="2810179" y="4993564"/>
                  </a:lnTo>
                  <a:lnTo>
                    <a:pt x="4018889" y="4187533"/>
                  </a:lnTo>
                  <a:lnTo>
                    <a:pt x="4018889" y="4176090"/>
                  </a:lnTo>
                  <a:close/>
                </a:path>
              </a:pathLst>
            </a:custGeom>
            <a:solidFill>
              <a:srgbClr val="5FCAEE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891896" y="1"/>
              <a:ext cx="2252345" cy="6858000"/>
            </a:xfrm>
            <a:custGeom>
              <a:avLst/>
              <a:gdLst/>
              <a:ahLst/>
              <a:cxnLst/>
              <a:rect l="l" t="t" r="r" b="b"/>
              <a:pathLst>
                <a:path w="2252345" h="6858000">
                  <a:moveTo>
                    <a:pt x="2252103" y="6857999"/>
                  </a:moveTo>
                  <a:lnTo>
                    <a:pt x="0" y="6857999"/>
                  </a:lnTo>
                  <a:lnTo>
                    <a:pt x="2023529" y="0"/>
                  </a:lnTo>
                  <a:lnTo>
                    <a:pt x="2252103" y="8162"/>
                  </a:lnTo>
                  <a:lnTo>
                    <a:pt x="2252103" y="6857999"/>
                  </a:lnTo>
                  <a:close/>
                </a:path>
              </a:pathLst>
            </a:custGeom>
            <a:solidFill>
              <a:srgbClr val="5FCAEE">
                <a:alpha val="3568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7206636" y="0"/>
              <a:ext cx="1937385" cy="6858000"/>
            </a:xfrm>
            <a:custGeom>
              <a:avLst/>
              <a:gdLst/>
              <a:ahLst/>
              <a:cxnLst/>
              <a:rect l="l" t="t" r="r" b="b"/>
              <a:pathLst>
                <a:path w="1937384" h="6858000">
                  <a:moveTo>
                    <a:pt x="1937362" y="6858000"/>
                  </a:moveTo>
                  <a:lnTo>
                    <a:pt x="1200783" y="6858000"/>
                  </a:lnTo>
                  <a:lnTo>
                    <a:pt x="0" y="0"/>
                  </a:lnTo>
                  <a:lnTo>
                    <a:pt x="1937362" y="0"/>
                  </a:lnTo>
                  <a:lnTo>
                    <a:pt x="1937362" y="6858000"/>
                  </a:lnTo>
                  <a:close/>
                </a:path>
              </a:pathLst>
            </a:custGeom>
            <a:solidFill>
              <a:srgbClr val="5FCAEE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637896" y="3921157"/>
              <a:ext cx="2506345" cy="2936875"/>
            </a:xfrm>
            <a:custGeom>
              <a:avLst/>
              <a:gdLst/>
              <a:ahLst/>
              <a:cxnLst/>
              <a:rect l="l" t="t" r="r" b="b"/>
              <a:pathLst>
                <a:path w="2506345" h="2936875">
                  <a:moveTo>
                    <a:pt x="2506103" y="2936842"/>
                  </a:moveTo>
                  <a:lnTo>
                    <a:pt x="0" y="2936842"/>
                  </a:lnTo>
                  <a:lnTo>
                    <a:pt x="2506103" y="0"/>
                  </a:lnTo>
                  <a:lnTo>
                    <a:pt x="2506103" y="2936842"/>
                  </a:lnTo>
                  <a:close/>
                </a:path>
              </a:pathLst>
            </a:custGeom>
            <a:solidFill>
              <a:srgbClr val="16ADE2">
                <a:alpha val="65881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012714" y="0"/>
              <a:ext cx="2131695" cy="6858000"/>
            </a:xfrm>
            <a:custGeom>
              <a:avLst/>
              <a:gdLst/>
              <a:ahLst/>
              <a:cxnLst/>
              <a:rect l="l" t="t" r="r" b="b"/>
              <a:pathLst>
                <a:path w="2131695" h="6858000">
                  <a:moveTo>
                    <a:pt x="1854449" y="6858000"/>
                  </a:moveTo>
                  <a:lnTo>
                    <a:pt x="0" y="0"/>
                  </a:lnTo>
                  <a:lnTo>
                    <a:pt x="2131285" y="0"/>
                  </a:lnTo>
                  <a:lnTo>
                    <a:pt x="2131285" y="6849808"/>
                  </a:lnTo>
                  <a:lnTo>
                    <a:pt x="1854449" y="6858000"/>
                  </a:lnTo>
                  <a:close/>
                </a:path>
              </a:pathLst>
            </a:custGeom>
            <a:solidFill>
              <a:srgbClr val="16ADE2">
                <a:alpha val="49803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8295780" y="0"/>
              <a:ext cx="848360" cy="6858000"/>
            </a:xfrm>
            <a:custGeom>
              <a:avLst/>
              <a:gdLst/>
              <a:ahLst/>
              <a:cxnLst/>
              <a:rect l="l" t="t" r="r" b="b"/>
              <a:pathLst>
                <a:path w="848359" h="6858000">
                  <a:moveTo>
                    <a:pt x="848219" y="6858000"/>
                  </a:moveTo>
                  <a:lnTo>
                    <a:pt x="0" y="6858000"/>
                  </a:lnTo>
                  <a:lnTo>
                    <a:pt x="676162" y="0"/>
                  </a:lnTo>
                  <a:lnTo>
                    <a:pt x="848219" y="0"/>
                  </a:lnTo>
                  <a:lnTo>
                    <a:pt x="848219" y="6858000"/>
                  </a:lnTo>
                  <a:close/>
                </a:path>
              </a:pathLst>
            </a:custGeom>
            <a:solidFill>
              <a:srgbClr val="2D83C3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8095324" y="0"/>
              <a:ext cx="1049020" cy="6858000"/>
            </a:xfrm>
            <a:custGeom>
              <a:avLst/>
              <a:gdLst/>
              <a:ahLst/>
              <a:cxnLst/>
              <a:rect l="l" t="t" r="r" b="b"/>
              <a:pathLst>
                <a:path w="1049020" h="6858000">
                  <a:moveTo>
                    <a:pt x="1048675" y="6857999"/>
                  </a:moveTo>
                  <a:lnTo>
                    <a:pt x="937420" y="6857999"/>
                  </a:lnTo>
                  <a:lnTo>
                    <a:pt x="0" y="0"/>
                  </a:lnTo>
                  <a:lnTo>
                    <a:pt x="1048675" y="0"/>
                  </a:lnTo>
                  <a:lnTo>
                    <a:pt x="1048675" y="6857999"/>
                  </a:lnTo>
                  <a:close/>
                </a:path>
              </a:pathLst>
            </a:custGeom>
            <a:solidFill>
              <a:srgbClr val="216192">
                <a:alpha val="8195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8068767" y="4918556"/>
              <a:ext cx="1075690" cy="1939925"/>
            </a:xfrm>
            <a:custGeom>
              <a:avLst/>
              <a:gdLst/>
              <a:ahLst/>
              <a:cxnLst/>
              <a:rect l="l" t="t" r="r" b="b"/>
              <a:pathLst>
                <a:path w="1075690" h="1939925">
                  <a:moveTo>
                    <a:pt x="0" y="1939443"/>
                  </a:moveTo>
                  <a:lnTo>
                    <a:pt x="1075232" y="0"/>
                  </a:lnTo>
                  <a:lnTo>
                    <a:pt x="1075232" y="1934438"/>
                  </a:lnTo>
                  <a:lnTo>
                    <a:pt x="0" y="1939443"/>
                  </a:lnTo>
                  <a:close/>
                </a:path>
              </a:pathLst>
            </a:custGeom>
            <a:solidFill>
              <a:srgbClr val="16ADE2">
                <a:alpha val="65881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97380">
              <a:lnSpc>
                <a:spcPct val="100000"/>
              </a:lnSpc>
              <a:spcBef>
                <a:spcPts val="100"/>
              </a:spcBef>
            </a:pPr>
            <a:r>
              <a:rPr dirty="0"/>
              <a:t>Алгоритм</a:t>
            </a:r>
            <a:r>
              <a:rPr spc="-65" dirty="0"/>
              <a:t> </a:t>
            </a:r>
            <a:r>
              <a:rPr dirty="0"/>
              <a:t>"Мытьё</a:t>
            </a:r>
            <a:r>
              <a:rPr spc="-65" dirty="0"/>
              <a:t> </a:t>
            </a:r>
            <a:r>
              <a:rPr spc="-20" dirty="0"/>
              <a:t>рук"</a:t>
            </a:r>
          </a:p>
        </p:txBody>
      </p:sp>
      <p:pic>
        <p:nvPicPr>
          <p:cNvPr id="15" name="object 1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10040" y="908720"/>
            <a:ext cx="3923931" cy="2160234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582337" y="3212985"/>
            <a:ext cx="4355973" cy="33123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882098"/>
            <a:ext cx="4428490" cy="5975985"/>
            <a:chOff x="0" y="882098"/>
            <a:chExt cx="4428490" cy="5975985"/>
          </a:xfrm>
        </p:grpSpPr>
        <p:sp>
          <p:nvSpPr>
            <p:cNvPr id="3" name="object 3"/>
            <p:cNvSpPr/>
            <p:nvPr/>
          </p:nvSpPr>
          <p:spPr>
            <a:xfrm>
              <a:off x="0" y="4066040"/>
              <a:ext cx="447675" cy="2792095"/>
            </a:xfrm>
            <a:custGeom>
              <a:avLst/>
              <a:gdLst/>
              <a:ahLst/>
              <a:cxnLst/>
              <a:rect l="l" t="t" r="r" b="b"/>
              <a:pathLst>
                <a:path w="447675" h="2792095">
                  <a:moveTo>
                    <a:pt x="447375" y="2791959"/>
                  </a:moveTo>
                  <a:lnTo>
                    <a:pt x="0" y="2791959"/>
                  </a:lnTo>
                  <a:lnTo>
                    <a:pt x="0" y="0"/>
                  </a:lnTo>
                  <a:lnTo>
                    <a:pt x="447375" y="2791959"/>
                  </a:lnTo>
                  <a:close/>
                </a:path>
              </a:pathLst>
            </a:custGeom>
            <a:solidFill>
              <a:srgbClr val="5FCAEE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23527" y="882098"/>
              <a:ext cx="4104462" cy="5787255"/>
            </a:xfrm>
            <a:prstGeom prst="rect">
              <a:avLst/>
            </a:prstGeom>
          </p:spPr>
        </p:pic>
      </p:grpSp>
      <p:grpSp>
        <p:nvGrpSpPr>
          <p:cNvPr id="5" name="object 5"/>
          <p:cNvGrpSpPr/>
          <p:nvPr/>
        </p:nvGrpSpPr>
        <p:grpSpPr>
          <a:xfrm>
            <a:off x="5125101" y="0"/>
            <a:ext cx="4018915" cy="6858000"/>
            <a:chOff x="5125101" y="0"/>
            <a:chExt cx="4018915" cy="6858000"/>
          </a:xfrm>
        </p:grpSpPr>
        <p:sp>
          <p:nvSpPr>
            <p:cNvPr id="6" name="object 6"/>
            <p:cNvSpPr/>
            <p:nvPr/>
          </p:nvSpPr>
          <p:spPr>
            <a:xfrm>
              <a:off x="5125097" y="0"/>
              <a:ext cx="4018915" cy="6858000"/>
            </a:xfrm>
            <a:custGeom>
              <a:avLst/>
              <a:gdLst/>
              <a:ahLst/>
              <a:cxnLst/>
              <a:rect l="l" t="t" r="r" b="b"/>
              <a:pathLst>
                <a:path w="4018915" h="6858000">
                  <a:moveTo>
                    <a:pt x="4018889" y="4176090"/>
                  </a:moveTo>
                  <a:lnTo>
                    <a:pt x="2808351" y="4983340"/>
                  </a:lnTo>
                  <a:lnTo>
                    <a:pt x="1922437" y="0"/>
                  </a:lnTo>
                  <a:lnTo>
                    <a:pt x="1912772" y="0"/>
                  </a:lnTo>
                  <a:lnTo>
                    <a:pt x="2799715" y="4989093"/>
                  </a:lnTo>
                  <a:lnTo>
                    <a:pt x="431" y="6855803"/>
                  </a:lnTo>
                  <a:lnTo>
                    <a:pt x="0" y="6858000"/>
                  </a:lnTo>
                  <a:lnTo>
                    <a:pt x="14300" y="6858000"/>
                  </a:lnTo>
                  <a:lnTo>
                    <a:pt x="2801531" y="4999329"/>
                  </a:lnTo>
                  <a:lnTo>
                    <a:pt x="3131972" y="6858000"/>
                  </a:lnTo>
                  <a:lnTo>
                    <a:pt x="3141637" y="6858000"/>
                  </a:lnTo>
                  <a:lnTo>
                    <a:pt x="2810179" y="4993564"/>
                  </a:lnTo>
                  <a:lnTo>
                    <a:pt x="4018889" y="4187533"/>
                  </a:lnTo>
                  <a:lnTo>
                    <a:pt x="4018889" y="4176090"/>
                  </a:lnTo>
                  <a:close/>
                </a:path>
              </a:pathLst>
            </a:custGeom>
            <a:solidFill>
              <a:srgbClr val="5FCAEE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891896" y="1"/>
              <a:ext cx="2252345" cy="6858000"/>
            </a:xfrm>
            <a:custGeom>
              <a:avLst/>
              <a:gdLst/>
              <a:ahLst/>
              <a:cxnLst/>
              <a:rect l="l" t="t" r="r" b="b"/>
              <a:pathLst>
                <a:path w="2252345" h="6858000">
                  <a:moveTo>
                    <a:pt x="2252103" y="6857999"/>
                  </a:moveTo>
                  <a:lnTo>
                    <a:pt x="0" y="6857999"/>
                  </a:lnTo>
                  <a:lnTo>
                    <a:pt x="2023529" y="0"/>
                  </a:lnTo>
                  <a:lnTo>
                    <a:pt x="2252103" y="8162"/>
                  </a:lnTo>
                  <a:lnTo>
                    <a:pt x="2252103" y="6857999"/>
                  </a:lnTo>
                  <a:close/>
                </a:path>
              </a:pathLst>
            </a:custGeom>
            <a:solidFill>
              <a:srgbClr val="5FCAEE">
                <a:alpha val="3568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7206636" y="0"/>
              <a:ext cx="1937385" cy="6858000"/>
            </a:xfrm>
            <a:custGeom>
              <a:avLst/>
              <a:gdLst/>
              <a:ahLst/>
              <a:cxnLst/>
              <a:rect l="l" t="t" r="r" b="b"/>
              <a:pathLst>
                <a:path w="1937384" h="6858000">
                  <a:moveTo>
                    <a:pt x="1937362" y="6858000"/>
                  </a:moveTo>
                  <a:lnTo>
                    <a:pt x="1200783" y="6858000"/>
                  </a:lnTo>
                  <a:lnTo>
                    <a:pt x="0" y="0"/>
                  </a:lnTo>
                  <a:lnTo>
                    <a:pt x="1937362" y="0"/>
                  </a:lnTo>
                  <a:lnTo>
                    <a:pt x="1937362" y="6858000"/>
                  </a:lnTo>
                  <a:close/>
                </a:path>
              </a:pathLst>
            </a:custGeom>
            <a:solidFill>
              <a:srgbClr val="5FCAEE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637896" y="3921157"/>
              <a:ext cx="2506345" cy="2936875"/>
            </a:xfrm>
            <a:custGeom>
              <a:avLst/>
              <a:gdLst/>
              <a:ahLst/>
              <a:cxnLst/>
              <a:rect l="l" t="t" r="r" b="b"/>
              <a:pathLst>
                <a:path w="2506345" h="2936875">
                  <a:moveTo>
                    <a:pt x="2506103" y="2936842"/>
                  </a:moveTo>
                  <a:lnTo>
                    <a:pt x="0" y="2936842"/>
                  </a:lnTo>
                  <a:lnTo>
                    <a:pt x="2506103" y="0"/>
                  </a:lnTo>
                  <a:lnTo>
                    <a:pt x="2506103" y="2936842"/>
                  </a:lnTo>
                  <a:close/>
                </a:path>
              </a:pathLst>
            </a:custGeom>
            <a:solidFill>
              <a:srgbClr val="16ADE2">
                <a:alpha val="65881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012714" y="0"/>
              <a:ext cx="2131695" cy="6858000"/>
            </a:xfrm>
            <a:custGeom>
              <a:avLst/>
              <a:gdLst/>
              <a:ahLst/>
              <a:cxnLst/>
              <a:rect l="l" t="t" r="r" b="b"/>
              <a:pathLst>
                <a:path w="2131695" h="6858000">
                  <a:moveTo>
                    <a:pt x="1854449" y="6858000"/>
                  </a:moveTo>
                  <a:lnTo>
                    <a:pt x="0" y="0"/>
                  </a:lnTo>
                  <a:lnTo>
                    <a:pt x="2131285" y="0"/>
                  </a:lnTo>
                  <a:lnTo>
                    <a:pt x="2131285" y="6849808"/>
                  </a:lnTo>
                  <a:lnTo>
                    <a:pt x="1854449" y="6858000"/>
                  </a:lnTo>
                  <a:close/>
                </a:path>
              </a:pathLst>
            </a:custGeom>
            <a:solidFill>
              <a:srgbClr val="16ADE2">
                <a:alpha val="49803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8295780" y="0"/>
              <a:ext cx="848360" cy="6858000"/>
            </a:xfrm>
            <a:custGeom>
              <a:avLst/>
              <a:gdLst/>
              <a:ahLst/>
              <a:cxnLst/>
              <a:rect l="l" t="t" r="r" b="b"/>
              <a:pathLst>
                <a:path w="848359" h="6858000">
                  <a:moveTo>
                    <a:pt x="848219" y="6858000"/>
                  </a:moveTo>
                  <a:lnTo>
                    <a:pt x="0" y="6858000"/>
                  </a:lnTo>
                  <a:lnTo>
                    <a:pt x="676162" y="0"/>
                  </a:lnTo>
                  <a:lnTo>
                    <a:pt x="848219" y="0"/>
                  </a:lnTo>
                  <a:lnTo>
                    <a:pt x="848219" y="6858000"/>
                  </a:lnTo>
                  <a:close/>
                </a:path>
              </a:pathLst>
            </a:custGeom>
            <a:solidFill>
              <a:srgbClr val="2D83C3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8095324" y="0"/>
              <a:ext cx="1049020" cy="6858000"/>
            </a:xfrm>
            <a:custGeom>
              <a:avLst/>
              <a:gdLst/>
              <a:ahLst/>
              <a:cxnLst/>
              <a:rect l="l" t="t" r="r" b="b"/>
              <a:pathLst>
                <a:path w="1049020" h="6858000">
                  <a:moveTo>
                    <a:pt x="1048675" y="6857999"/>
                  </a:moveTo>
                  <a:lnTo>
                    <a:pt x="937420" y="6857999"/>
                  </a:lnTo>
                  <a:lnTo>
                    <a:pt x="0" y="0"/>
                  </a:lnTo>
                  <a:lnTo>
                    <a:pt x="1048675" y="0"/>
                  </a:lnTo>
                  <a:lnTo>
                    <a:pt x="1048675" y="6857999"/>
                  </a:lnTo>
                  <a:close/>
                </a:path>
              </a:pathLst>
            </a:custGeom>
            <a:solidFill>
              <a:srgbClr val="216192">
                <a:alpha val="8195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8068767" y="4918556"/>
              <a:ext cx="1075690" cy="1939925"/>
            </a:xfrm>
            <a:custGeom>
              <a:avLst/>
              <a:gdLst/>
              <a:ahLst/>
              <a:cxnLst/>
              <a:rect l="l" t="t" r="r" b="b"/>
              <a:pathLst>
                <a:path w="1075690" h="1939925">
                  <a:moveTo>
                    <a:pt x="0" y="1939443"/>
                  </a:moveTo>
                  <a:lnTo>
                    <a:pt x="1075232" y="0"/>
                  </a:lnTo>
                  <a:lnTo>
                    <a:pt x="1075232" y="1934438"/>
                  </a:lnTo>
                  <a:lnTo>
                    <a:pt x="0" y="1939443"/>
                  </a:lnTo>
                  <a:close/>
                </a:path>
              </a:pathLst>
            </a:custGeom>
            <a:solidFill>
              <a:srgbClr val="16ADE2">
                <a:alpha val="65881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178755" y="137421"/>
            <a:ext cx="678688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Алгоритм</a:t>
            </a:r>
            <a:r>
              <a:rPr spc="-70" dirty="0"/>
              <a:t> </a:t>
            </a:r>
            <a:r>
              <a:rPr dirty="0"/>
              <a:t>"Правила</a:t>
            </a:r>
            <a:r>
              <a:rPr spc="-70" dirty="0"/>
              <a:t> </a:t>
            </a:r>
            <a:r>
              <a:rPr dirty="0"/>
              <a:t>поведения</a:t>
            </a:r>
            <a:r>
              <a:rPr spc="-65" dirty="0"/>
              <a:t> </a:t>
            </a:r>
            <a:r>
              <a:rPr dirty="0"/>
              <a:t>в</a:t>
            </a:r>
            <a:r>
              <a:rPr spc="-70" dirty="0"/>
              <a:t> </a:t>
            </a:r>
            <a:r>
              <a:rPr spc="-10" dirty="0"/>
              <a:t>группе"</a:t>
            </a:r>
          </a:p>
        </p:txBody>
      </p:sp>
      <p:pic>
        <p:nvPicPr>
          <p:cNvPr id="15" name="object 1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88027" y="882103"/>
            <a:ext cx="3992892" cy="578726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124743"/>
            <a:ext cx="3561715" cy="5733415"/>
            <a:chOff x="0" y="1124743"/>
            <a:chExt cx="3561715" cy="5733415"/>
          </a:xfrm>
        </p:grpSpPr>
        <p:sp>
          <p:nvSpPr>
            <p:cNvPr id="3" name="object 3"/>
            <p:cNvSpPr/>
            <p:nvPr/>
          </p:nvSpPr>
          <p:spPr>
            <a:xfrm>
              <a:off x="0" y="4066040"/>
              <a:ext cx="447675" cy="2792095"/>
            </a:xfrm>
            <a:custGeom>
              <a:avLst/>
              <a:gdLst/>
              <a:ahLst/>
              <a:cxnLst/>
              <a:rect l="l" t="t" r="r" b="b"/>
              <a:pathLst>
                <a:path w="447675" h="2792095">
                  <a:moveTo>
                    <a:pt x="447375" y="2791959"/>
                  </a:moveTo>
                  <a:lnTo>
                    <a:pt x="0" y="2791959"/>
                  </a:lnTo>
                  <a:lnTo>
                    <a:pt x="0" y="0"/>
                  </a:lnTo>
                  <a:lnTo>
                    <a:pt x="447375" y="2791959"/>
                  </a:lnTo>
                  <a:close/>
                </a:path>
              </a:pathLst>
            </a:custGeom>
            <a:solidFill>
              <a:srgbClr val="5FCAEE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511" y="1124743"/>
              <a:ext cx="3381844" cy="4896542"/>
            </a:xfrm>
            <a:prstGeom prst="rect">
              <a:avLst/>
            </a:prstGeom>
          </p:spPr>
        </p:pic>
      </p:grpSp>
      <p:grpSp>
        <p:nvGrpSpPr>
          <p:cNvPr id="5" name="object 5"/>
          <p:cNvGrpSpPr/>
          <p:nvPr/>
        </p:nvGrpSpPr>
        <p:grpSpPr>
          <a:xfrm>
            <a:off x="5125101" y="0"/>
            <a:ext cx="4018915" cy="6858000"/>
            <a:chOff x="5125101" y="0"/>
            <a:chExt cx="4018915" cy="6858000"/>
          </a:xfrm>
        </p:grpSpPr>
        <p:sp>
          <p:nvSpPr>
            <p:cNvPr id="6" name="object 6"/>
            <p:cNvSpPr/>
            <p:nvPr/>
          </p:nvSpPr>
          <p:spPr>
            <a:xfrm>
              <a:off x="5125097" y="0"/>
              <a:ext cx="4018915" cy="6858000"/>
            </a:xfrm>
            <a:custGeom>
              <a:avLst/>
              <a:gdLst/>
              <a:ahLst/>
              <a:cxnLst/>
              <a:rect l="l" t="t" r="r" b="b"/>
              <a:pathLst>
                <a:path w="4018915" h="6858000">
                  <a:moveTo>
                    <a:pt x="4018889" y="4176090"/>
                  </a:moveTo>
                  <a:lnTo>
                    <a:pt x="2808351" y="4983340"/>
                  </a:lnTo>
                  <a:lnTo>
                    <a:pt x="1922437" y="0"/>
                  </a:lnTo>
                  <a:lnTo>
                    <a:pt x="1912772" y="0"/>
                  </a:lnTo>
                  <a:lnTo>
                    <a:pt x="2799715" y="4989093"/>
                  </a:lnTo>
                  <a:lnTo>
                    <a:pt x="431" y="6855803"/>
                  </a:lnTo>
                  <a:lnTo>
                    <a:pt x="0" y="6858000"/>
                  </a:lnTo>
                  <a:lnTo>
                    <a:pt x="14300" y="6858000"/>
                  </a:lnTo>
                  <a:lnTo>
                    <a:pt x="2801531" y="4999329"/>
                  </a:lnTo>
                  <a:lnTo>
                    <a:pt x="3131972" y="6858000"/>
                  </a:lnTo>
                  <a:lnTo>
                    <a:pt x="3141637" y="6858000"/>
                  </a:lnTo>
                  <a:lnTo>
                    <a:pt x="2810179" y="4993564"/>
                  </a:lnTo>
                  <a:lnTo>
                    <a:pt x="4018889" y="4187533"/>
                  </a:lnTo>
                  <a:lnTo>
                    <a:pt x="4018889" y="4176090"/>
                  </a:lnTo>
                  <a:close/>
                </a:path>
              </a:pathLst>
            </a:custGeom>
            <a:solidFill>
              <a:srgbClr val="5FCAEE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891896" y="1"/>
              <a:ext cx="2252345" cy="6858000"/>
            </a:xfrm>
            <a:custGeom>
              <a:avLst/>
              <a:gdLst/>
              <a:ahLst/>
              <a:cxnLst/>
              <a:rect l="l" t="t" r="r" b="b"/>
              <a:pathLst>
                <a:path w="2252345" h="6858000">
                  <a:moveTo>
                    <a:pt x="2252103" y="6857999"/>
                  </a:moveTo>
                  <a:lnTo>
                    <a:pt x="0" y="6857999"/>
                  </a:lnTo>
                  <a:lnTo>
                    <a:pt x="2023529" y="0"/>
                  </a:lnTo>
                  <a:lnTo>
                    <a:pt x="2252103" y="8162"/>
                  </a:lnTo>
                  <a:lnTo>
                    <a:pt x="2252103" y="6857999"/>
                  </a:lnTo>
                  <a:close/>
                </a:path>
              </a:pathLst>
            </a:custGeom>
            <a:solidFill>
              <a:srgbClr val="5FCAEE">
                <a:alpha val="3568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7206636" y="0"/>
              <a:ext cx="1937385" cy="6858000"/>
            </a:xfrm>
            <a:custGeom>
              <a:avLst/>
              <a:gdLst/>
              <a:ahLst/>
              <a:cxnLst/>
              <a:rect l="l" t="t" r="r" b="b"/>
              <a:pathLst>
                <a:path w="1937384" h="6858000">
                  <a:moveTo>
                    <a:pt x="1937362" y="6858000"/>
                  </a:moveTo>
                  <a:lnTo>
                    <a:pt x="1200783" y="6858000"/>
                  </a:lnTo>
                  <a:lnTo>
                    <a:pt x="0" y="0"/>
                  </a:lnTo>
                  <a:lnTo>
                    <a:pt x="1937362" y="0"/>
                  </a:lnTo>
                  <a:lnTo>
                    <a:pt x="1937362" y="6858000"/>
                  </a:lnTo>
                  <a:close/>
                </a:path>
              </a:pathLst>
            </a:custGeom>
            <a:solidFill>
              <a:srgbClr val="5FCAEE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637896" y="3921157"/>
              <a:ext cx="2506345" cy="2936875"/>
            </a:xfrm>
            <a:custGeom>
              <a:avLst/>
              <a:gdLst/>
              <a:ahLst/>
              <a:cxnLst/>
              <a:rect l="l" t="t" r="r" b="b"/>
              <a:pathLst>
                <a:path w="2506345" h="2936875">
                  <a:moveTo>
                    <a:pt x="2506103" y="2936842"/>
                  </a:moveTo>
                  <a:lnTo>
                    <a:pt x="0" y="2936842"/>
                  </a:lnTo>
                  <a:lnTo>
                    <a:pt x="2506103" y="0"/>
                  </a:lnTo>
                  <a:lnTo>
                    <a:pt x="2506103" y="2936842"/>
                  </a:lnTo>
                  <a:close/>
                </a:path>
              </a:pathLst>
            </a:custGeom>
            <a:solidFill>
              <a:srgbClr val="16ADE2">
                <a:alpha val="65881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012714" y="0"/>
              <a:ext cx="2131695" cy="6858000"/>
            </a:xfrm>
            <a:custGeom>
              <a:avLst/>
              <a:gdLst/>
              <a:ahLst/>
              <a:cxnLst/>
              <a:rect l="l" t="t" r="r" b="b"/>
              <a:pathLst>
                <a:path w="2131695" h="6858000">
                  <a:moveTo>
                    <a:pt x="1854449" y="6858000"/>
                  </a:moveTo>
                  <a:lnTo>
                    <a:pt x="0" y="0"/>
                  </a:lnTo>
                  <a:lnTo>
                    <a:pt x="2131285" y="0"/>
                  </a:lnTo>
                  <a:lnTo>
                    <a:pt x="2131285" y="6849808"/>
                  </a:lnTo>
                  <a:lnTo>
                    <a:pt x="1854449" y="6858000"/>
                  </a:lnTo>
                  <a:close/>
                </a:path>
              </a:pathLst>
            </a:custGeom>
            <a:solidFill>
              <a:srgbClr val="16ADE2">
                <a:alpha val="49803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8295780" y="0"/>
              <a:ext cx="848360" cy="6858000"/>
            </a:xfrm>
            <a:custGeom>
              <a:avLst/>
              <a:gdLst/>
              <a:ahLst/>
              <a:cxnLst/>
              <a:rect l="l" t="t" r="r" b="b"/>
              <a:pathLst>
                <a:path w="848359" h="6858000">
                  <a:moveTo>
                    <a:pt x="848219" y="6858000"/>
                  </a:moveTo>
                  <a:lnTo>
                    <a:pt x="0" y="6858000"/>
                  </a:lnTo>
                  <a:lnTo>
                    <a:pt x="676162" y="0"/>
                  </a:lnTo>
                  <a:lnTo>
                    <a:pt x="848219" y="0"/>
                  </a:lnTo>
                  <a:lnTo>
                    <a:pt x="848219" y="6858000"/>
                  </a:lnTo>
                  <a:close/>
                </a:path>
              </a:pathLst>
            </a:custGeom>
            <a:solidFill>
              <a:srgbClr val="2D83C3">
                <a:alpha val="6980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8095324" y="0"/>
              <a:ext cx="1049020" cy="6858000"/>
            </a:xfrm>
            <a:custGeom>
              <a:avLst/>
              <a:gdLst/>
              <a:ahLst/>
              <a:cxnLst/>
              <a:rect l="l" t="t" r="r" b="b"/>
              <a:pathLst>
                <a:path w="1049020" h="6858000">
                  <a:moveTo>
                    <a:pt x="1048675" y="6857999"/>
                  </a:moveTo>
                  <a:lnTo>
                    <a:pt x="937420" y="6857999"/>
                  </a:lnTo>
                  <a:lnTo>
                    <a:pt x="0" y="0"/>
                  </a:lnTo>
                  <a:lnTo>
                    <a:pt x="1048675" y="0"/>
                  </a:lnTo>
                  <a:lnTo>
                    <a:pt x="1048675" y="6857999"/>
                  </a:lnTo>
                  <a:close/>
                </a:path>
              </a:pathLst>
            </a:custGeom>
            <a:solidFill>
              <a:srgbClr val="216192">
                <a:alpha val="8195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8068767" y="4918556"/>
              <a:ext cx="1075690" cy="1939925"/>
            </a:xfrm>
            <a:custGeom>
              <a:avLst/>
              <a:gdLst/>
              <a:ahLst/>
              <a:cxnLst/>
              <a:rect l="l" t="t" r="r" b="b"/>
              <a:pathLst>
                <a:path w="1075690" h="1939925">
                  <a:moveTo>
                    <a:pt x="0" y="1939443"/>
                  </a:moveTo>
                  <a:lnTo>
                    <a:pt x="1075232" y="0"/>
                  </a:lnTo>
                  <a:lnTo>
                    <a:pt x="1075232" y="1934438"/>
                  </a:lnTo>
                  <a:lnTo>
                    <a:pt x="0" y="1939443"/>
                  </a:lnTo>
                  <a:close/>
                </a:path>
              </a:pathLst>
            </a:custGeom>
            <a:solidFill>
              <a:srgbClr val="16ADE2">
                <a:alpha val="65881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2791166" y="132558"/>
            <a:ext cx="371094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Алгоритм</a:t>
            </a:r>
            <a:r>
              <a:rPr spc="-130" dirty="0"/>
              <a:t> </a:t>
            </a:r>
            <a:r>
              <a:rPr spc="-10" dirty="0"/>
              <a:t>"</a:t>
            </a:r>
            <a:r>
              <a:rPr spc="-10" dirty="0" err="1" smtClean="0"/>
              <a:t>Одевани</a:t>
            </a:r>
            <a:r>
              <a:rPr lang="ru-RU" spc="-10" dirty="0" smtClean="0"/>
              <a:t>е</a:t>
            </a:r>
            <a:r>
              <a:rPr spc="-10" dirty="0" smtClean="0"/>
              <a:t>"</a:t>
            </a:r>
            <a:endParaRPr spc="-10" dirty="0"/>
          </a:p>
        </p:txBody>
      </p:sp>
      <p:pic>
        <p:nvPicPr>
          <p:cNvPr id="15" name="object 1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35895" y="1124743"/>
            <a:ext cx="2520276" cy="4896542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230721" y="1052741"/>
            <a:ext cx="2839250" cy="494115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145</Words>
  <Application>Microsoft Office PowerPoint</Application>
  <PresentationFormat>Экран (4:3)</PresentationFormat>
  <Paragraphs>33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Times New Roman</vt:lpstr>
      <vt:lpstr>Trebuchet MS</vt:lpstr>
      <vt:lpstr>Office Theme</vt:lpstr>
      <vt:lpstr>«Бережливое производство в ДОУ»</vt:lpstr>
      <vt:lpstr>ЦЕЛЬ:</vt:lpstr>
      <vt:lpstr>Задачи:</vt:lpstr>
      <vt:lpstr>организация хранение, учет и утилизации литературы, наглядных пособий, работ обучающихся</vt:lpstr>
      <vt:lpstr>Алгоритм "Заправляем кровать"</vt:lpstr>
      <vt:lpstr>Алгоритм "Дежурство"</vt:lpstr>
      <vt:lpstr>Алгоритм "Мытьё рук"</vt:lpstr>
      <vt:lpstr>Алгоритм "Правила поведения в группе"</vt:lpstr>
      <vt:lpstr>Алгоритм "Одевание"</vt:lpstr>
      <vt:lpstr>Алгоритм "Уход за цветами"</vt:lpstr>
      <vt:lpstr>Маркировка краской (зонирование) и дистанцирование</vt:lpstr>
      <vt:lpstr>Рабочее пространство воспитателя</vt:lpstr>
      <vt:lpstr>Визуализация в центрах развития</vt:lpstr>
      <vt:lpstr>Презентация PowerPoint</vt:lpstr>
      <vt:lpstr>Метод дорожных знаков</vt:lpstr>
      <vt:lpstr>Бережем все вокруг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</dc:creator>
  <cp:lastModifiedBy>Нина</cp:lastModifiedBy>
  <cp:revision>2</cp:revision>
  <dcterms:created xsi:type="dcterms:W3CDTF">2024-05-14T10:42:23Z</dcterms:created>
  <dcterms:modified xsi:type="dcterms:W3CDTF">2024-07-22T15:11:11Z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Created" pid="2">
    <vt:filetime>2024-05-14T00:00:00Z</vt:filetime>
  </property>
  <property fmtid="{D5CDD505-2E9C-101B-9397-08002B2CF9AE}" name="Creator" pid="3">
    <vt:lpwstr>OfficeSuite Slides</vt:lpwstr>
  </property>
  <property fmtid="{D5CDD505-2E9C-101B-9397-08002B2CF9AE}" name="LastSaved" pid="4">
    <vt:filetime>2024-05-14T00:00:00Z</vt:filetime>
  </property>
  <property fmtid="{D5CDD505-2E9C-101B-9397-08002B2CF9AE}" name="NXPowerLiteLastOptimized" pid="5">
    <vt:lpwstr>1068307</vt:lpwstr>
  </property>
  <property fmtid="{D5CDD505-2E9C-101B-9397-08002B2CF9AE}" name="NXPowerLiteSettings" pid="6">
    <vt:lpwstr>F7000400038000</vt:lpwstr>
  </property>
  <property fmtid="{D5CDD505-2E9C-101B-9397-08002B2CF9AE}" name="NXPowerLiteVersion" pid="7">
    <vt:lpwstr>S10.2.0</vt:lpwstr>
  </property>
  <property fmtid="{D5CDD505-2E9C-101B-9397-08002B2CF9AE}" name="Producer" pid="8">
    <vt:lpwstr>iLovePDF</vt:lpwstr>
  </property>
  <property fmtid="{D5CDD505-2E9C-101B-9397-08002B2CF9AE}" name="ProductionLibrary" pid="9">
    <vt:lpwstr>Skia/PDF m66</vt:lpwstr>
  </property>
</Properties>
</file>