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6" r:id="rId7"/>
    <p:sldId id="262" r:id="rId8"/>
    <p:sldId id="263" r:id="rId9"/>
    <p:sldId id="264" r:id="rId10"/>
    <p:sldId id="265" r:id="rId11"/>
    <p:sldId id="27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20A67-0CEA-7BB3-A5AB-84F95E3C59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DF78D46-7A15-C0C9-0780-68371F3E12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5182E5-3917-AF28-B173-FDE8F926D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A351-DECB-4CEB-8849-8BBAF8116819}" type="datetimeFigureOut">
              <a:rPr lang="ru-RU" smtClean="0"/>
              <a:t>25.07.2024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0BA3BB-C20E-7870-1CED-7C1019ED1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00D4C9-584D-522B-9AAF-8140F6A41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DC3F-105C-4AE1-9353-EA99E2AE0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918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DD1723-809D-C700-8197-824B94F7D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3EDA446-B1A4-BD09-2ED8-81656637B2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EB52D0-4EDC-DCE5-5C3B-1B05963F8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A351-DECB-4CEB-8849-8BBAF8116819}" type="datetimeFigureOut">
              <a:rPr lang="ru-RU" smtClean="0"/>
              <a:t>25.07.2024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838605-9F94-9ACD-E63B-4C9D97DF9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F39586-540C-315B-4782-D44224BD4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DC3F-105C-4AE1-9353-EA99E2AE0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64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4E3A877-CA5B-DAB4-E6F4-7F58867C07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FC79840-0869-C9B3-D466-41222B5F2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DBC576-3FB7-7A15-4413-1AEC53291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A351-DECB-4CEB-8849-8BBAF8116819}" type="datetimeFigureOut">
              <a:rPr lang="ru-RU" smtClean="0"/>
              <a:t>25.07.2024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72776A-5DDD-3973-7BE7-CE73C579D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89C484-0CC4-8F0A-F586-E1C20BAB4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DC3F-105C-4AE1-9353-EA99E2AE0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16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6FED98-040F-7E87-4C7B-18BBA53C4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DCA3F7-7853-4500-1C12-8F1D7AAB02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96ABFE-3C44-7224-2C57-65594EE93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A351-DECB-4CEB-8849-8BBAF8116819}" type="datetimeFigureOut">
              <a:rPr lang="ru-RU" smtClean="0"/>
              <a:t>25.07.2024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95631E-655A-5862-40C8-E6E736083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0295008-07FF-9795-B470-7313BF69B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DC3F-105C-4AE1-9353-EA99E2AE0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82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77AD69-08F6-3088-B81F-90B23ED3A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E4A1F4-469C-6B5E-CD60-A3DD13B480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D95C62-569E-0764-D568-D7BC03FE5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A351-DECB-4CEB-8849-8BBAF8116819}" type="datetimeFigureOut">
              <a:rPr lang="ru-RU" smtClean="0"/>
              <a:t>25.07.2024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ED5985-AAC7-9064-3455-07FFF0D67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A97659-65F0-8E85-C549-3AADEF2E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DC3F-105C-4AE1-9353-EA99E2AE0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33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8092B3-9EF5-0CFB-E386-C95CCA2BF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92BDC1-2A07-04D0-2944-C3A8087928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B42E020-23F4-C03F-78F3-26CF4A25D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2B41D3-9797-30DA-E013-189468EC0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A351-DECB-4CEB-8849-8BBAF8116819}" type="datetimeFigureOut">
              <a:rPr lang="ru-RU" smtClean="0"/>
              <a:t>25.07.2024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37F2C9C-F766-D381-4929-F7691A157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45C352C-62A4-EC8F-482D-C23711E83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DC3F-105C-4AE1-9353-EA99E2AE0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232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45B417-FA8D-25BF-C6EF-25C7E6852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C2EE4E-8913-525A-199A-A46F9D61B8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C5CDB45-B66D-C137-E7B9-17E8BA41E3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D2AFF21-7069-9BBD-4FA3-6936E7C5A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58284B4-47BE-D35D-2D10-D1566D9074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7A5F912-B161-CE1C-E9D7-A520D2A49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A351-DECB-4CEB-8849-8BBAF8116819}" type="datetimeFigureOut">
              <a:rPr lang="ru-RU" smtClean="0"/>
              <a:t>25.07.2024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4022AFF-0C89-4114-5A7C-9FF7ECB33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3DB24A1-E7EE-AA9D-BFCB-91724CDB4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DC3F-105C-4AE1-9353-EA99E2AE0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459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D06BB3-06AC-05D4-5E30-6206D849A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06F85BA-36DD-9950-68B1-46889E4E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A351-DECB-4CEB-8849-8BBAF8116819}" type="datetimeFigureOut">
              <a:rPr lang="ru-RU" smtClean="0"/>
              <a:t>25.07.2024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4740BDC-8C19-5A6F-6056-A231207E8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89822C9-1651-0873-9D1C-9853BCCC3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DC3F-105C-4AE1-9353-EA99E2AE0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030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BFE2B7A-5B3B-2674-9E2B-48A61DE46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A351-DECB-4CEB-8849-8BBAF8116819}" type="datetimeFigureOut">
              <a:rPr lang="ru-RU" smtClean="0"/>
              <a:t>25.07.2024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EF0C732-7D69-5BB6-8DD3-D8941ED79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D2F5291-FD5B-4F55-6B29-85EB5335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DC3F-105C-4AE1-9353-EA99E2AE0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25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25F1A-D6BA-81A4-8257-E2FABF758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8B1A97-EA24-84A0-B64F-A43805433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F2E148-4860-22F1-9C67-50BE6F8242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969688-413B-F999-2EBF-A2C129783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A351-DECB-4CEB-8849-8BBAF8116819}" type="datetimeFigureOut">
              <a:rPr lang="ru-RU" smtClean="0"/>
              <a:t>25.07.2024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8FBF0F0-267B-493E-F873-035E66440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542338-A082-F438-77A1-DD5F76205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DC3F-105C-4AE1-9353-EA99E2AE0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706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90E2E1-68F3-AB77-93F4-A613E3BFE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EB92EEE-FFF8-68AE-112B-149B977129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8ADD4D1-01C8-593D-F2CB-A2AAF5301C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447C5B-53AA-DD35-702D-C15EB357E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A351-DECB-4CEB-8849-8BBAF8116819}" type="datetimeFigureOut">
              <a:rPr lang="ru-RU" smtClean="0"/>
              <a:t>25.07.2024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803609-DFAB-EE03-5CD8-2842CDBD0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77F953-F0A9-3108-E3E7-ACEF49AD9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CDC3F-105C-4AE1-9353-EA99E2AE0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722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C466C3-B916-93EF-F74F-81F5F0365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C6F5E0-8D7F-0080-3EAD-2AD4D9D558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95F572-CD8D-3B38-AB7A-BBEBDFD191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8A351-DECB-4CEB-8849-8BBAF8116819}" type="datetimeFigureOut">
              <a:rPr lang="ru-RU" smtClean="0"/>
              <a:t>25.07.2024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3323DE-DDC6-0CE2-A59C-4037858AE1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7F2318-215B-1514-9791-D6826DE2F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CDC3F-105C-4AE1-9353-EA99E2AE0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65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0EF6C40D-B59C-10DE-D2F8-DC02B0D778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20"/>
          <a:stretch/>
        </p:blipFill>
        <p:spPr bwMode="auto">
          <a:xfrm>
            <a:off x="0" y="4074850"/>
            <a:ext cx="12153530" cy="27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41B0EF-B0B5-892D-43AC-0D3E61D5C30F}"/>
              </a:ext>
            </a:extLst>
          </p:cNvPr>
          <p:cNvSpPr txBox="1"/>
          <p:nvPr/>
        </p:nvSpPr>
        <p:spPr>
          <a:xfrm flipH="1">
            <a:off x="453205" y="467360"/>
            <a:ext cx="1124711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</a:t>
            </a:r>
          </a:p>
          <a:p>
            <a:pPr algn="ctr"/>
            <a:r>
              <a:rPr lang="ru-RU" sz="48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</a:p>
          <a:p>
            <a:pPr algn="ctr"/>
            <a:r>
              <a:rPr lang="ru-RU" sz="48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5-6 ЛЕТ</a:t>
            </a:r>
          </a:p>
          <a:p>
            <a:pPr algn="ctr"/>
            <a:endParaRPr lang="ru-RU" sz="48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Попова Л.В.</a:t>
            </a:r>
          </a:p>
        </p:txBody>
      </p:sp>
    </p:spTree>
    <p:extLst>
      <p:ext uri="{BB962C8B-B14F-4D97-AF65-F5344CB8AC3E}">
        <p14:creationId xmlns:p14="http://schemas.microsoft.com/office/powerpoint/2010/main" val="4033192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24FA70E-EA7D-5F4C-766C-5CF05F4CE0DE}"/>
              </a:ext>
            </a:extLst>
          </p:cNvPr>
          <p:cNvSpPr txBox="1"/>
          <p:nvPr/>
        </p:nvSpPr>
        <p:spPr>
          <a:xfrm>
            <a:off x="152400" y="765800"/>
            <a:ext cx="117348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ЧТЕНИЕ ХУДОЖЕСТВЕННОЙ ЛИТЕРАТУРЫ</a:t>
            </a: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Знает стихотворения, считалки, загадки.</a:t>
            </a: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Называет жанр произведения.</a:t>
            </a: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Драматизирует небольшие сказки, читает по ролям стихотворения.</a:t>
            </a: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Называет любимого детского автора, любимые сказки и рассказы.</a:t>
            </a: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703CCF0-6A8F-FA6C-0A02-168B674BBC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20"/>
          <a:stretch/>
        </p:blipFill>
        <p:spPr bwMode="auto">
          <a:xfrm>
            <a:off x="0" y="4074850"/>
            <a:ext cx="12153530" cy="27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486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67D23C1-2795-FF05-C2E4-2AD29D0EA4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20"/>
          <a:stretch/>
        </p:blipFill>
        <p:spPr bwMode="auto">
          <a:xfrm>
            <a:off x="38470" y="3987052"/>
            <a:ext cx="12153530" cy="27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FA3F31-5E09-17D8-B8D1-671BF027F553}"/>
              </a:ext>
            </a:extLst>
          </p:cNvPr>
          <p:cNvSpPr txBox="1"/>
          <p:nvPr/>
        </p:nvSpPr>
        <p:spPr>
          <a:xfrm>
            <a:off x="1822881" y="1837678"/>
            <a:ext cx="85847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849985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CBBC5550-B7A9-C765-0915-D6F02CE130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20"/>
          <a:stretch/>
        </p:blipFill>
        <p:spPr bwMode="auto">
          <a:xfrm>
            <a:off x="0" y="4074850"/>
            <a:ext cx="12153530" cy="27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05F208-4901-C7CD-F2D6-E47DBC97B2A3}"/>
              </a:ext>
            </a:extLst>
          </p:cNvPr>
          <p:cNvSpPr txBox="1"/>
          <p:nvPr/>
        </p:nvSpPr>
        <p:spPr>
          <a:xfrm>
            <a:off x="248920" y="811243"/>
            <a:ext cx="1169416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Возраст 5-6 лет - это старший дошкольный возраст. Он является очень важным возрастом в развитии познавательной сферы ребенка, интеллектуальной и личностной. Его можно назвать базовым возрастом, когда в ребенке закладываются многие личностные качества, формируется образ «Я», половая идентификация. В этом возрасте дети имеют представление о своей гендерной принадлежности по существенным признакам. Важным показателем этого возраста 5-6 лет является оценочное отношение ребенка к себе и другим. Дети могут критически относиться к некоторым своим недостаткам, могут давать личностные характеристики своим сверстникам, подмечать отношения между взрослыми или взрослым и ребенком. 90% всех черт личности ребенка закладывается в возрасте 5-6 лет. Очень важный возраст, когда мы можем понять, каким будет человек в будущем.</a:t>
            </a:r>
            <a:endParaRPr lang="ru-RU" sz="16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715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F931DD17-BCEC-57FE-8CA0-89A075F2D2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20"/>
          <a:stretch/>
        </p:blipFill>
        <p:spPr bwMode="auto">
          <a:xfrm>
            <a:off x="0" y="4074850"/>
            <a:ext cx="12153530" cy="27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DDDE56-F09B-E313-55ED-E0ED211B9CA0}"/>
              </a:ext>
            </a:extLst>
          </p:cNvPr>
          <p:cNvSpPr txBox="1"/>
          <p:nvPr/>
        </p:nvSpPr>
        <p:spPr>
          <a:xfrm>
            <a:off x="208280" y="385584"/>
            <a:ext cx="1177544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Ведущая потребность в этом возрасте – потребность в общении и творческая активность. Общение детей выражается в свободном диалоге со сверстниками и взрослыми. Творческая активность проявляется во всех видах деятельности, необходимо создавать условия для развития у детей творческого потенциала. Ведущая деятельность – игра, в игровой деятельности дети уже могут распределять роли и строить своё поведение, придерживаясь роли. Игровое взаимодействие сопровождается речью. </a:t>
            </a:r>
            <a:endParaRPr lang="en-US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5 лет ребёнок начинает адекватно оценивать результаты своего участия в играх соревновательного характера. Ведущая функция – воображение, у детей бурно развивается фантазия. Воображение – важнейшая психическая функция, которая лежит в основе успешности всех видов творческой деятельности человека. Детей необходимо обучать умению планировать предстоящую деятельность, использовать воображение для развития внутреннего плана действий и осуществлять внешний контроль посредством речи.</a:t>
            </a:r>
            <a:endParaRPr lang="ru-RU" sz="16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11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D0CEE55F-0428-F407-505A-3EF07579FD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20"/>
          <a:stretch/>
        </p:blipFill>
        <p:spPr bwMode="auto">
          <a:xfrm>
            <a:off x="0" y="4074850"/>
            <a:ext cx="12153530" cy="27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5566A0-FF5A-7FC2-233C-AE8BEE3623F1}"/>
              </a:ext>
            </a:extLst>
          </p:cNvPr>
          <p:cNvSpPr txBox="1"/>
          <p:nvPr/>
        </p:nvSpPr>
        <p:spPr>
          <a:xfrm>
            <a:off x="274320" y="375980"/>
            <a:ext cx="11643359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должен знать и уметь ребёнок к 6 годам.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ВНИМАНИЕ: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выполнить задание, не отвлекаясь в течение 10-12 минут, наблюдается переход от непроизвольного к произвольному вниманию;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 находить 5-6 отличий между предметами, выполнять задания по предложенному образцу, находить пары одинаковых предметов ;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165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79861C64-0782-3CA0-DC7E-0934300E48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20"/>
          <a:stretch/>
        </p:blipFill>
        <p:spPr bwMode="auto">
          <a:xfrm>
            <a:off x="0" y="4074850"/>
            <a:ext cx="12153530" cy="27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6CCD05-9E7C-AE17-2912-F59BD1A16894}"/>
              </a:ext>
            </a:extLst>
          </p:cNvPr>
          <p:cNvSpPr txBox="1"/>
          <p:nvPr/>
        </p:nvSpPr>
        <p:spPr>
          <a:xfrm>
            <a:off x="292470" y="594142"/>
            <a:ext cx="1186106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ПАМЯТЬ: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- запоминать 6-8 картинок в течение 1-2 минут;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- рассказывать наизусть несколько стихотворений;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- пересказать близко к тексту прочитанное произведение;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545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3AB9E8B-BDB7-DA47-5ABA-DC1654DF879B}"/>
              </a:ext>
            </a:extLst>
          </p:cNvPr>
          <p:cNvSpPr txBox="1"/>
          <p:nvPr/>
        </p:nvSpPr>
        <p:spPr>
          <a:xfrm>
            <a:off x="538480" y="477917"/>
            <a:ext cx="113792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МЫШЛЕНИЕ: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- определять последовательность событий;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- складывать разрезанную картинку из 9 частей;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- находить и объяснять несоответствия на рисунках;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- находить и объяснять отличия между предметами и явлениями;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- находить среди предложенных 4 предметов лишний, объяснять свой выбор.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B9D221B-5680-4E35-7BCA-DB07BA0942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20"/>
          <a:stretch/>
        </p:blipFill>
        <p:spPr bwMode="auto">
          <a:xfrm>
            <a:off x="0" y="4074850"/>
            <a:ext cx="12153530" cy="27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589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58B9C44-6C48-FC2F-0F7F-11A43A13D2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20"/>
          <a:stretch/>
        </p:blipFill>
        <p:spPr bwMode="auto">
          <a:xfrm>
            <a:off x="0" y="4074850"/>
            <a:ext cx="12153530" cy="27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6DF14F-9EEE-6553-722B-87538E4D5B8C}"/>
              </a:ext>
            </a:extLst>
          </p:cNvPr>
          <p:cNvSpPr txBox="1"/>
          <p:nvPr/>
        </p:nvSpPr>
        <p:spPr>
          <a:xfrm>
            <a:off x="182880" y="289198"/>
            <a:ext cx="1182624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МАТЕМАТИКА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Счет в пределах 10, знакомство с цифрами.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Правильно пользуется количественными и порядковыми числительными (в пределах 10), отвечает на вопросы: «Сколько?». Уравнивает неравные группы предметов двумя способами.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Сравнивает предметы (по длине, ширине, высоте, толщине); проверяет точность определенным путем наложения или приложения.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Называет утро, день, вечер, ночь; имеет представление о смене частей суток.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Называет текущий день недели.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875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577D74B-149C-6FAE-587C-78CC01BD9205}"/>
              </a:ext>
            </a:extLst>
          </p:cNvPr>
          <p:cNvSpPr txBox="1"/>
          <p:nvPr/>
        </p:nvSpPr>
        <p:spPr>
          <a:xfrm>
            <a:off x="189045" y="427117"/>
            <a:ext cx="1177543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РЕЧИ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Имеет достаточно богатый словарный запас.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Может участвовать в беседе, высказывать свое мнение.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Составляет по образцу рассказ по сюжетной картине, по набору картинок; последовательно, без существенных пропусков пересказывает небольшие литературные произведения.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2F3CA76-6A67-5702-01DC-992FBA7B72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20"/>
          <a:stretch/>
        </p:blipFill>
        <p:spPr bwMode="auto">
          <a:xfrm>
            <a:off x="0" y="4074850"/>
            <a:ext cx="12153530" cy="27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438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ABD7F4A-C5F6-36B4-F1B4-6C8E20FBD1D8}"/>
              </a:ext>
            </a:extLst>
          </p:cNvPr>
          <p:cNvSpPr txBox="1"/>
          <p:nvPr/>
        </p:nvSpPr>
        <p:spPr>
          <a:xfrm>
            <a:off x="274320" y="237480"/>
            <a:ext cx="117856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ПОЗНАНИЕ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Различает и называет виды транспорта, предметы, облегчающие труд человека в быту.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Классифицирует предметы, определяет материалы, из которых они сделаны.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• Знает название родного города, страны, ее столицы, домашний адрес.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Знает о значении солнца, воздуха, воды для человека, животных, растений.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62BC01D-0475-B7FE-2456-6CFA827A7C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20"/>
          <a:stretch/>
        </p:blipFill>
        <p:spPr bwMode="auto">
          <a:xfrm>
            <a:off x="0" y="4074850"/>
            <a:ext cx="12153530" cy="27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1515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638</Words>
  <Application>Microsoft Office PowerPoint</Application>
  <PresentationFormat>Широкоэкранный</PresentationFormat>
  <Paragraphs>56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Лидия Попова</dc:creator>
  <cp:lastModifiedBy>Лидия Попова</cp:lastModifiedBy>
  <cp:revision>3</cp:revision>
  <dcterms:created xsi:type="dcterms:W3CDTF">2022-10-14T04:53:16Z</dcterms:created>
  <dcterms:modified xsi:type="dcterms:W3CDTF">2024-07-25T09:19:42Z</dcterms:modified>
</cp:coreProperties>
</file>