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Lst>
  <p:sldSz cx="16256000" cy="12192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43" d="100"/>
          <a:sy n="43" d="100"/>
        </p:scale>
        <p:origin x="1036" y="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1995312"/>
            <a:ext cx="13817600" cy="4244622"/>
          </a:xfrm>
        </p:spPr>
        <p:txBody>
          <a:bodyPr anchor="b"/>
          <a:lstStyle>
            <a:lvl1pPr algn="ctr">
              <a:defRPr sz="10667"/>
            </a:lvl1pPr>
          </a:lstStyle>
          <a:p>
            <a:r>
              <a:rPr lang="ru-RU" smtClean="0"/>
              <a:t>Образец заголовка</a:t>
            </a:r>
            <a:endParaRPr lang="en-US" dirty="0"/>
          </a:p>
        </p:txBody>
      </p:sp>
      <p:sp>
        <p:nvSpPr>
          <p:cNvPr id="3" name="Subtitle 2"/>
          <p:cNvSpPr>
            <a:spLocks noGrp="1"/>
          </p:cNvSpPr>
          <p:nvPr>
            <p:ph type="subTitle" idx="1"/>
          </p:nvPr>
        </p:nvSpPr>
        <p:spPr>
          <a:xfrm>
            <a:off x="2032000" y="6403623"/>
            <a:ext cx="12192000" cy="2943577"/>
          </a:xfrm>
        </p:spPr>
        <p:txBody>
          <a:bodyPr/>
          <a:lstStyle>
            <a:lvl1pPr marL="0" indent="0" algn="ctr">
              <a:buNone/>
              <a:defRPr sz="4267"/>
            </a:lvl1pPr>
            <a:lvl2pPr marL="812810" indent="0" algn="ctr">
              <a:buNone/>
              <a:defRPr sz="3556"/>
            </a:lvl2pPr>
            <a:lvl3pPr marL="1625620" indent="0" algn="ctr">
              <a:buNone/>
              <a:defRPr sz="3200"/>
            </a:lvl3pPr>
            <a:lvl4pPr marL="2438430" indent="0" algn="ctr">
              <a:buNone/>
              <a:defRPr sz="2844"/>
            </a:lvl4pPr>
            <a:lvl5pPr marL="3251241" indent="0" algn="ctr">
              <a:buNone/>
              <a:defRPr sz="2844"/>
            </a:lvl5pPr>
            <a:lvl6pPr marL="4064051" indent="0" algn="ctr">
              <a:buNone/>
              <a:defRPr sz="2844"/>
            </a:lvl6pPr>
            <a:lvl7pPr marL="4876861" indent="0" algn="ctr">
              <a:buNone/>
              <a:defRPr sz="2844"/>
            </a:lvl7pPr>
            <a:lvl8pPr marL="5689671" indent="0" algn="ctr">
              <a:buNone/>
              <a:defRPr sz="2844"/>
            </a:lvl8pPr>
            <a:lvl9pPr marL="6502481" indent="0" algn="ctr">
              <a:buNone/>
              <a:defRPr sz="2844"/>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14EEB856-229C-4853-A54B-7C7093DFE60B}" type="datetimeFigureOut">
              <a:rPr lang="ru-RU" smtClean="0"/>
              <a:t>11.02.2018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20B1922-6E43-4276-B711-8EC7BA31A736}" type="slidenum">
              <a:rPr lang="ru-RU" smtClean="0"/>
              <a:t>‹#›</a:t>
            </a:fld>
            <a:endParaRPr lang="ru-RU"/>
          </a:p>
        </p:txBody>
      </p:sp>
    </p:spTree>
    <p:extLst>
      <p:ext uri="{BB962C8B-B14F-4D97-AF65-F5344CB8AC3E}">
        <p14:creationId xmlns:p14="http://schemas.microsoft.com/office/powerpoint/2010/main" val="23582362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4EEB856-229C-4853-A54B-7C7093DFE60B}" type="datetimeFigureOut">
              <a:rPr lang="ru-RU" smtClean="0"/>
              <a:t>11.02.2018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20B1922-6E43-4276-B711-8EC7BA31A736}" type="slidenum">
              <a:rPr lang="ru-RU" smtClean="0"/>
              <a:t>‹#›</a:t>
            </a:fld>
            <a:endParaRPr lang="ru-RU"/>
          </a:p>
        </p:txBody>
      </p:sp>
    </p:spTree>
    <p:extLst>
      <p:ext uri="{BB962C8B-B14F-4D97-AF65-F5344CB8AC3E}">
        <p14:creationId xmlns:p14="http://schemas.microsoft.com/office/powerpoint/2010/main" val="4865031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633201" y="649111"/>
            <a:ext cx="3505200" cy="10332156"/>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117601" y="649111"/>
            <a:ext cx="10312400" cy="10332156"/>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4EEB856-229C-4853-A54B-7C7093DFE60B}" type="datetimeFigureOut">
              <a:rPr lang="ru-RU" smtClean="0"/>
              <a:t>11.02.2018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20B1922-6E43-4276-B711-8EC7BA31A736}" type="slidenum">
              <a:rPr lang="ru-RU" smtClean="0"/>
              <a:t>‹#›</a:t>
            </a:fld>
            <a:endParaRPr lang="ru-RU"/>
          </a:p>
        </p:txBody>
      </p:sp>
    </p:spTree>
    <p:extLst>
      <p:ext uri="{BB962C8B-B14F-4D97-AF65-F5344CB8AC3E}">
        <p14:creationId xmlns:p14="http://schemas.microsoft.com/office/powerpoint/2010/main" val="2672620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4EEB856-229C-4853-A54B-7C7093DFE60B}" type="datetimeFigureOut">
              <a:rPr lang="ru-RU" smtClean="0"/>
              <a:t>11.02.2018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20B1922-6E43-4276-B711-8EC7BA31A736}" type="slidenum">
              <a:rPr lang="ru-RU" smtClean="0"/>
              <a:t>‹#›</a:t>
            </a:fld>
            <a:endParaRPr lang="ru-RU"/>
          </a:p>
        </p:txBody>
      </p:sp>
    </p:spTree>
    <p:extLst>
      <p:ext uri="{BB962C8B-B14F-4D97-AF65-F5344CB8AC3E}">
        <p14:creationId xmlns:p14="http://schemas.microsoft.com/office/powerpoint/2010/main" val="2514073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109134" y="3039537"/>
            <a:ext cx="14020800" cy="5071532"/>
          </a:xfrm>
        </p:spPr>
        <p:txBody>
          <a:bodyPr anchor="b"/>
          <a:lstStyle>
            <a:lvl1pPr>
              <a:defRPr sz="10667"/>
            </a:lvl1pPr>
          </a:lstStyle>
          <a:p>
            <a:r>
              <a:rPr lang="ru-RU" smtClean="0"/>
              <a:t>Образец заголовка</a:t>
            </a:r>
            <a:endParaRPr lang="en-US" dirty="0"/>
          </a:p>
        </p:txBody>
      </p:sp>
      <p:sp>
        <p:nvSpPr>
          <p:cNvPr id="3" name="Text Placeholder 2"/>
          <p:cNvSpPr>
            <a:spLocks noGrp="1"/>
          </p:cNvSpPr>
          <p:nvPr>
            <p:ph type="body" idx="1"/>
          </p:nvPr>
        </p:nvSpPr>
        <p:spPr>
          <a:xfrm>
            <a:off x="1109134" y="8159048"/>
            <a:ext cx="14020800" cy="2666999"/>
          </a:xfrm>
        </p:spPr>
        <p:txBody>
          <a:bodyPr/>
          <a:lstStyle>
            <a:lvl1pPr marL="0" indent="0">
              <a:buNone/>
              <a:defRPr sz="4267">
                <a:solidFill>
                  <a:schemeClr val="tx1"/>
                </a:solidFill>
              </a:defRPr>
            </a:lvl1pPr>
            <a:lvl2pPr marL="812810" indent="0">
              <a:buNone/>
              <a:defRPr sz="3556">
                <a:solidFill>
                  <a:schemeClr val="tx1">
                    <a:tint val="75000"/>
                  </a:schemeClr>
                </a:solidFill>
              </a:defRPr>
            </a:lvl2pPr>
            <a:lvl3pPr marL="1625620" indent="0">
              <a:buNone/>
              <a:defRPr sz="3200">
                <a:solidFill>
                  <a:schemeClr val="tx1">
                    <a:tint val="75000"/>
                  </a:schemeClr>
                </a:solidFill>
              </a:defRPr>
            </a:lvl3pPr>
            <a:lvl4pPr marL="2438430" indent="0">
              <a:buNone/>
              <a:defRPr sz="2844">
                <a:solidFill>
                  <a:schemeClr val="tx1">
                    <a:tint val="75000"/>
                  </a:schemeClr>
                </a:solidFill>
              </a:defRPr>
            </a:lvl4pPr>
            <a:lvl5pPr marL="3251241" indent="0">
              <a:buNone/>
              <a:defRPr sz="2844">
                <a:solidFill>
                  <a:schemeClr val="tx1">
                    <a:tint val="75000"/>
                  </a:schemeClr>
                </a:solidFill>
              </a:defRPr>
            </a:lvl5pPr>
            <a:lvl6pPr marL="4064051" indent="0">
              <a:buNone/>
              <a:defRPr sz="2844">
                <a:solidFill>
                  <a:schemeClr val="tx1">
                    <a:tint val="75000"/>
                  </a:schemeClr>
                </a:solidFill>
              </a:defRPr>
            </a:lvl6pPr>
            <a:lvl7pPr marL="4876861" indent="0">
              <a:buNone/>
              <a:defRPr sz="2844">
                <a:solidFill>
                  <a:schemeClr val="tx1">
                    <a:tint val="75000"/>
                  </a:schemeClr>
                </a:solidFill>
              </a:defRPr>
            </a:lvl7pPr>
            <a:lvl8pPr marL="5689671" indent="0">
              <a:buNone/>
              <a:defRPr sz="2844">
                <a:solidFill>
                  <a:schemeClr val="tx1">
                    <a:tint val="75000"/>
                  </a:schemeClr>
                </a:solidFill>
              </a:defRPr>
            </a:lvl8pPr>
            <a:lvl9pPr marL="6502481" indent="0">
              <a:buNone/>
              <a:defRPr sz="2844">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4EEB856-229C-4853-A54B-7C7093DFE60B}" type="datetimeFigureOut">
              <a:rPr lang="ru-RU" smtClean="0"/>
              <a:t>11.02.2018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20B1922-6E43-4276-B711-8EC7BA31A736}" type="slidenum">
              <a:rPr lang="ru-RU" smtClean="0"/>
              <a:t>‹#›</a:t>
            </a:fld>
            <a:endParaRPr lang="ru-RU"/>
          </a:p>
        </p:txBody>
      </p:sp>
    </p:spTree>
    <p:extLst>
      <p:ext uri="{BB962C8B-B14F-4D97-AF65-F5344CB8AC3E}">
        <p14:creationId xmlns:p14="http://schemas.microsoft.com/office/powerpoint/2010/main" val="28088114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117600" y="3245556"/>
            <a:ext cx="6908800" cy="773571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8229600" y="3245556"/>
            <a:ext cx="6908800" cy="773571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14EEB856-229C-4853-A54B-7C7093DFE60B}" type="datetimeFigureOut">
              <a:rPr lang="ru-RU" smtClean="0"/>
              <a:t>11.02.2018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20B1922-6E43-4276-B711-8EC7BA31A736}" type="slidenum">
              <a:rPr lang="ru-RU" smtClean="0"/>
              <a:t>‹#›</a:t>
            </a:fld>
            <a:endParaRPr lang="ru-RU"/>
          </a:p>
        </p:txBody>
      </p:sp>
    </p:spTree>
    <p:extLst>
      <p:ext uri="{BB962C8B-B14F-4D97-AF65-F5344CB8AC3E}">
        <p14:creationId xmlns:p14="http://schemas.microsoft.com/office/powerpoint/2010/main" val="32542041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1119717" y="649114"/>
            <a:ext cx="14020800" cy="2356556"/>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119719" y="2988734"/>
            <a:ext cx="6877049" cy="1464732"/>
          </a:xfrm>
        </p:spPr>
        <p:txBody>
          <a:bodyPr anchor="b"/>
          <a:lstStyle>
            <a:lvl1pPr marL="0" indent="0">
              <a:buNone/>
              <a:defRPr sz="4267" b="1"/>
            </a:lvl1pPr>
            <a:lvl2pPr marL="812810" indent="0">
              <a:buNone/>
              <a:defRPr sz="3556" b="1"/>
            </a:lvl2pPr>
            <a:lvl3pPr marL="1625620" indent="0">
              <a:buNone/>
              <a:defRPr sz="3200" b="1"/>
            </a:lvl3pPr>
            <a:lvl4pPr marL="2438430" indent="0">
              <a:buNone/>
              <a:defRPr sz="2844" b="1"/>
            </a:lvl4pPr>
            <a:lvl5pPr marL="3251241" indent="0">
              <a:buNone/>
              <a:defRPr sz="2844" b="1"/>
            </a:lvl5pPr>
            <a:lvl6pPr marL="4064051" indent="0">
              <a:buNone/>
              <a:defRPr sz="2844" b="1"/>
            </a:lvl6pPr>
            <a:lvl7pPr marL="4876861" indent="0">
              <a:buNone/>
              <a:defRPr sz="2844" b="1"/>
            </a:lvl7pPr>
            <a:lvl8pPr marL="5689671" indent="0">
              <a:buNone/>
              <a:defRPr sz="2844" b="1"/>
            </a:lvl8pPr>
            <a:lvl9pPr marL="6502481" indent="0">
              <a:buNone/>
              <a:defRPr sz="2844" b="1"/>
            </a:lvl9pPr>
          </a:lstStyle>
          <a:p>
            <a:pPr lvl="0"/>
            <a:r>
              <a:rPr lang="ru-RU" smtClean="0"/>
              <a:t>Образец текста</a:t>
            </a:r>
          </a:p>
        </p:txBody>
      </p:sp>
      <p:sp>
        <p:nvSpPr>
          <p:cNvPr id="4" name="Content Placeholder 3"/>
          <p:cNvSpPr>
            <a:spLocks noGrp="1"/>
          </p:cNvSpPr>
          <p:nvPr>
            <p:ph sz="half" idx="2"/>
          </p:nvPr>
        </p:nvSpPr>
        <p:spPr>
          <a:xfrm>
            <a:off x="1119719" y="4453467"/>
            <a:ext cx="6877049" cy="6550379"/>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8229601" y="2988734"/>
            <a:ext cx="6910917" cy="1464732"/>
          </a:xfrm>
        </p:spPr>
        <p:txBody>
          <a:bodyPr anchor="b"/>
          <a:lstStyle>
            <a:lvl1pPr marL="0" indent="0">
              <a:buNone/>
              <a:defRPr sz="4267" b="1"/>
            </a:lvl1pPr>
            <a:lvl2pPr marL="812810" indent="0">
              <a:buNone/>
              <a:defRPr sz="3556" b="1"/>
            </a:lvl2pPr>
            <a:lvl3pPr marL="1625620" indent="0">
              <a:buNone/>
              <a:defRPr sz="3200" b="1"/>
            </a:lvl3pPr>
            <a:lvl4pPr marL="2438430" indent="0">
              <a:buNone/>
              <a:defRPr sz="2844" b="1"/>
            </a:lvl4pPr>
            <a:lvl5pPr marL="3251241" indent="0">
              <a:buNone/>
              <a:defRPr sz="2844" b="1"/>
            </a:lvl5pPr>
            <a:lvl6pPr marL="4064051" indent="0">
              <a:buNone/>
              <a:defRPr sz="2844" b="1"/>
            </a:lvl6pPr>
            <a:lvl7pPr marL="4876861" indent="0">
              <a:buNone/>
              <a:defRPr sz="2844" b="1"/>
            </a:lvl7pPr>
            <a:lvl8pPr marL="5689671" indent="0">
              <a:buNone/>
              <a:defRPr sz="2844" b="1"/>
            </a:lvl8pPr>
            <a:lvl9pPr marL="6502481" indent="0">
              <a:buNone/>
              <a:defRPr sz="2844" b="1"/>
            </a:lvl9pPr>
          </a:lstStyle>
          <a:p>
            <a:pPr lvl="0"/>
            <a:r>
              <a:rPr lang="ru-RU" smtClean="0"/>
              <a:t>Образец текста</a:t>
            </a:r>
          </a:p>
        </p:txBody>
      </p:sp>
      <p:sp>
        <p:nvSpPr>
          <p:cNvPr id="6" name="Content Placeholder 5"/>
          <p:cNvSpPr>
            <a:spLocks noGrp="1"/>
          </p:cNvSpPr>
          <p:nvPr>
            <p:ph sz="quarter" idx="4"/>
          </p:nvPr>
        </p:nvSpPr>
        <p:spPr>
          <a:xfrm>
            <a:off x="8229601" y="4453467"/>
            <a:ext cx="6910917" cy="6550379"/>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14EEB856-229C-4853-A54B-7C7093DFE60B}" type="datetimeFigureOut">
              <a:rPr lang="ru-RU" smtClean="0"/>
              <a:t>11.02.2018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620B1922-6E43-4276-B711-8EC7BA31A736}" type="slidenum">
              <a:rPr lang="ru-RU" smtClean="0"/>
              <a:t>‹#›</a:t>
            </a:fld>
            <a:endParaRPr lang="ru-RU"/>
          </a:p>
        </p:txBody>
      </p:sp>
    </p:spTree>
    <p:extLst>
      <p:ext uri="{BB962C8B-B14F-4D97-AF65-F5344CB8AC3E}">
        <p14:creationId xmlns:p14="http://schemas.microsoft.com/office/powerpoint/2010/main" val="6591008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14EEB856-229C-4853-A54B-7C7093DFE60B}" type="datetimeFigureOut">
              <a:rPr lang="ru-RU" smtClean="0"/>
              <a:t>11.02.2018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620B1922-6E43-4276-B711-8EC7BA31A736}" type="slidenum">
              <a:rPr lang="ru-RU" smtClean="0"/>
              <a:t>‹#›</a:t>
            </a:fld>
            <a:endParaRPr lang="ru-RU"/>
          </a:p>
        </p:txBody>
      </p:sp>
    </p:spTree>
    <p:extLst>
      <p:ext uri="{BB962C8B-B14F-4D97-AF65-F5344CB8AC3E}">
        <p14:creationId xmlns:p14="http://schemas.microsoft.com/office/powerpoint/2010/main" val="20268535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EEB856-229C-4853-A54B-7C7093DFE60B}" type="datetimeFigureOut">
              <a:rPr lang="ru-RU" smtClean="0"/>
              <a:t>11.02.2018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620B1922-6E43-4276-B711-8EC7BA31A736}" type="slidenum">
              <a:rPr lang="ru-RU" smtClean="0"/>
              <a:t>‹#›</a:t>
            </a:fld>
            <a:endParaRPr lang="ru-RU"/>
          </a:p>
        </p:txBody>
      </p:sp>
    </p:spTree>
    <p:extLst>
      <p:ext uri="{BB962C8B-B14F-4D97-AF65-F5344CB8AC3E}">
        <p14:creationId xmlns:p14="http://schemas.microsoft.com/office/powerpoint/2010/main" val="3843824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19717" y="812800"/>
            <a:ext cx="5242983" cy="2844800"/>
          </a:xfrm>
        </p:spPr>
        <p:txBody>
          <a:bodyPr anchor="b"/>
          <a:lstStyle>
            <a:lvl1pPr>
              <a:defRPr sz="5689"/>
            </a:lvl1pPr>
          </a:lstStyle>
          <a:p>
            <a:r>
              <a:rPr lang="ru-RU" smtClean="0"/>
              <a:t>Образец заголовка</a:t>
            </a:r>
            <a:endParaRPr lang="en-US" dirty="0"/>
          </a:p>
        </p:txBody>
      </p:sp>
      <p:sp>
        <p:nvSpPr>
          <p:cNvPr id="3" name="Content Placeholder 2"/>
          <p:cNvSpPr>
            <a:spLocks noGrp="1"/>
          </p:cNvSpPr>
          <p:nvPr>
            <p:ph idx="1"/>
          </p:nvPr>
        </p:nvSpPr>
        <p:spPr>
          <a:xfrm>
            <a:off x="6910917" y="1755425"/>
            <a:ext cx="8229600" cy="8664222"/>
          </a:xfrm>
        </p:spPr>
        <p:txBody>
          <a:bodyPr/>
          <a:lstStyle>
            <a:lvl1pPr>
              <a:defRPr sz="5689"/>
            </a:lvl1pPr>
            <a:lvl2pPr>
              <a:defRPr sz="4978"/>
            </a:lvl2pPr>
            <a:lvl3pPr>
              <a:defRPr sz="4267"/>
            </a:lvl3pPr>
            <a:lvl4pPr>
              <a:defRPr sz="3556"/>
            </a:lvl4pPr>
            <a:lvl5pPr>
              <a:defRPr sz="3556"/>
            </a:lvl5pPr>
            <a:lvl6pPr>
              <a:defRPr sz="3556"/>
            </a:lvl6pPr>
            <a:lvl7pPr>
              <a:defRPr sz="3556"/>
            </a:lvl7pPr>
            <a:lvl8pPr>
              <a:defRPr sz="3556"/>
            </a:lvl8pPr>
            <a:lvl9pPr>
              <a:defRPr sz="3556"/>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119717" y="3657600"/>
            <a:ext cx="5242983" cy="6776156"/>
          </a:xfrm>
        </p:spPr>
        <p:txBody>
          <a:bodyPr/>
          <a:lstStyle>
            <a:lvl1pPr marL="0" indent="0">
              <a:buNone/>
              <a:defRPr sz="2844"/>
            </a:lvl1pPr>
            <a:lvl2pPr marL="812810" indent="0">
              <a:buNone/>
              <a:defRPr sz="2489"/>
            </a:lvl2pPr>
            <a:lvl3pPr marL="1625620" indent="0">
              <a:buNone/>
              <a:defRPr sz="2133"/>
            </a:lvl3pPr>
            <a:lvl4pPr marL="2438430" indent="0">
              <a:buNone/>
              <a:defRPr sz="1778"/>
            </a:lvl4pPr>
            <a:lvl5pPr marL="3251241" indent="0">
              <a:buNone/>
              <a:defRPr sz="1778"/>
            </a:lvl5pPr>
            <a:lvl6pPr marL="4064051" indent="0">
              <a:buNone/>
              <a:defRPr sz="1778"/>
            </a:lvl6pPr>
            <a:lvl7pPr marL="4876861" indent="0">
              <a:buNone/>
              <a:defRPr sz="1778"/>
            </a:lvl7pPr>
            <a:lvl8pPr marL="5689671" indent="0">
              <a:buNone/>
              <a:defRPr sz="1778"/>
            </a:lvl8pPr>
            <a:lvl9pPr marL="6502481" indent="0">
              <a:buNone/>
              <a:defRPr sz="1778"/>
            </a:lvl9pPr>
          </a:lstStyle>
          <a:p>
            <a:pPr lvl="0"/>
            <a:r>
              <a:rPr lang="ru-RU" smtClean="0"/>
              <a:t>Образец текста</a:t>
            </a:r>
          </a:p>
        </p:txBody>
      </p:sp>
      <p:sp>
        <p:nvSpPr>
          <p:cNvPr id="5" name="Date Placeholder 4"/>
          <p:cNvSpPr>
            <a:spLocks noGrp="1"/>
          </p:cNvSpPr>
          <p:nvPr>
            <p:ph type="dt" sz="half" idx="10"/>
          </p:nvPr>
        </p:nvSpPr>
        <p:spPr/>
        <p:txBody>
          <a:bodyPr/>
          <a:lstStyle/>
          <a:p>
            <a:fld id="{14EEB856-229C-4853-A54B-7C7093DFE60B}" type="datetimeFigureOut">
              <a:rPr lang="ru-RU" smtClean="0"/>
              <a:t>11.02.2018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20B1922-6E43-4276-B711-8EC7BA31A736}" type="slidenum">
              <a:rPr lang="ru-RU" smtClean="0"/>
              <a:t>‹#›</a:t>
            </a:fld>
            <a:endParaRPr lang="ru-RU"/>
          </a:p>
        </p:txBody>
      </p:sp>
    </p:spTree>
    <p:extLst>
      <p:ext uri="{BB962C8B-B14F-4D97-AF65-F5344CB8AC3E}">
        <p14:creationId xmlns:p14="http://schemas.microsoft.com/office/powerpoint/2010/main" val="29513187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19717" y="812800"/>
            <a:ext cx="5242983" cy="2844800"/>
          </a:xfrm>
        </p:spPr>
        <p:txBody>
          <a:bodyPr anchor="b"/>
          <a:lstStyle>
            <a:lvl1pPr>
              <a:defRPr sz="5689"/>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910917" y="1755425"/>
            <a:ext cx="8229600" cy="8664222"/>
          </a:xfrm>
        </p:spPr>
        <p:txBody>
          <a:bodyPr anchor="t"/>
          <a:lstStyle>
            <a:lvl1pPr marL="0" indent="0">
              <a:buNone/>
              <a:defRPr sz="5689"/>
            </a:lvl1pPr>
            <a:lvl2pPr marL="812810" indent="0">
              <a:buNone/>
              <a:defRPr sz="4978"/>
            </a:lvl2pPr>
            <a:lvl3pPr marL="1625620" indent="0">
              <a:buNone/>
              <a:defRPr sz="4267"/>
            </a:lvl3pPr>
            <a:lvl4pPr marL="2438430" indent="0">
              <a:buNone/>
              <a:defRPr sz="3556"/>
            </a:lvl4pPr>
            <a:lvl5pPr marL="3251241" indent="0">
              <a:buNone/>
              <a:defRPr sz="3556"/>
            </a:lvl5pPr>
            <a:lvl6pPr marL="4064051" indent="0">
              <a:buNone/>
              <a:defRPr sz="3556"/>
            </a:lvl6pPr>
            <a:lvl7pPr marL="4876861" indent="0">
              <a:buNone/>
              <a:defRPr sz="3556"/>
            </a:lvl7pPr>
            <a:lvl8pPr marL="5689671" indent="0">
              <a:buNone/>
              <a:defRPr sz="3556"/>
            </a:lvl8pPr>
            <a:lvl9pPr marL="6502481" indent="0">
              <a:buNone/>
              <a:defRPr sz="3556"/>
            </a:lvl9pPr>
          </a:lstStyle>
          <a:p>
            <a:r>
              <a:rPr lang="ru-RU" smtClean="0"/>
              <a:t>Вставка рисунка</a:t>
            </a:r>
            <a:endParaRPr lang="en-US" dirty="0"/>
          </a:p>
        </p:txBody>
      </p:sp>
      <p:sp>
        <p:nvSpPr>
          <p:cNvPr id="4" name="Text Placeholder 3"/>
          <p:cNvSpPr>
            <a:spLocks noGrp="1"/>
          </p:cNvSpPr>
          <p:nvPr>
            <p:ph type="body" sz="half" idx="2"/>
          </p:nvPr>
        </p:nvSpPr>
        <p:spPr>
          <a:xfrm>
            <a:off x="1119717" y="3657600"/>
            <a:ext cx="5242983" cy="6776156"/>
          </a:xfrm>
        </p:spPr>
        <p:txBody>
          <a:bodyPr/>
          <a:lstStyle>
            <a:lvl1pPr marL="0" indent="0">
              <a:buNone/>
              <a:defRPr sz="2844"/>
            </a:lvl1pPr>
            <a:lvl2pPr marL="812810" indent="0">
              <a:buNone/>
              <a:defRPr sz="2489"/>
            </a:lvl2pPr>
            <a:lvl3pPr marL="1625620" indent="0">
              <a:buNone/>
              <a:defRPr sz="2133"/>
            </a:lvl3pPr>
            <a:lvl4pPr marL="2438430" indent="0">
              <a:buNone/>
              <a:defRPr sz="1778"/>
            </a:lvl4pPr>
            <a:lvl5pPr marL="3251241" indent="0">
              <a:buNone/>
              <a:defRPr sz="1778"/>
            </a:lvl5pPr>
            <a:lvl6pPr marL="4064051" indent="0">
              <a:buNone/>
              <a:defRPr sz="1778"/>
            </a:lvl6pPr>
            <a:lvl7pPr marL="4876861" indent="0">
              <a:buNone/>
              <a:defRPr sz="1778"/>
            </a:lvl7pPr>
            <a:lvl8pPr marL="5689671" indent="0">
              <a:buNone/>
              <a:defRPr sz="1778"/>
            </a:lvl8pPr>
            <a:lvl9pPr marL="6502481" indent="0">
              <a:buNone/>
              <a:defRPr sz="1778"/>
            </a:lvl9pPr>
          </a:lstStyle>
          <a:p>
            <a:pPr lvl="0"/>
            <a:r>
              <a:rPr lang="ru-RU" smtClean="0"/>
              <a:t>Образец текста</a:t>
            </a:r>
          </a:p>
        </p:txBody>
      </p:sp>
      <p:sp>
        <p:nvSpPr>
          <p:cNvPr id="5" name="Date Placeholder 4"/>
          <p:cNvSpPr>
            <a:spLocks noGrp="1"/>
          </p:cNvSpPr>
          <p:nvPr>
            <p:ph type="dt" sz="half" idx="10"/>
          </p:nvPr>
        </p:nvSpPr>
        <p:spPr/>
        <p:txBody>
          <a:bodyPr/>
          <a:lstStyle/>
          <a:p>
            <a:fld id="{14EEB856-229C-4853-A54B-7C7093DFE60B}" type="datetimeFigureOut">
              <a:rPr lang="ru-RU" smtClean="0"/>
              <a:t>11.02.2018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20B1922-6E43-4276-B711-8EC7BA31A736}" type="slidenum">
              <a:rPr lang="ru-RU" smtClean="0"/>
              <a:t>‹#›</a:t>
            </a:fld>
            <a:endParaRPr lang="ru-RU"/>
          </a:p>
        </p:txBody>
      </p:sp>
    </p:spTree>
    <p:extLst>
      <p:ext uri="{BB962C8B-B14F-4D97-AF65-F5344CB8AC3E}">
        <p14:creationId xmlns:p14="http://schemas.microsoft.com/office/powerpoint/2010/main" val="16429623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17600" y="649114"/>
            <a:ext cx="14020800" cy="2356556"/>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117600" y="3245556"/>
            <a:ext cx="14020800" cy="7735712"/>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117600" y="11300181"/>
            <a:ext cx="3657600" cy="649111"/>
          </a:xfrm>
          <a:prstGeom prst="rect">
            <a:avLst/>
          </a:prstGeom>
        </p:spPr>
        <p:txBody>
          <a:bodyPr vert="horz" lIns="91440" tIns="45720" rIns="91440" bIns="45720" rtlCol="0" anchor="ctr"/>
          <a:lstStyle>
            <a:lvl1pPr algn="l">
              <a:defRPr sz="2133">
                <a:solidFill>
                  <a:schemeClr val="tx1">
                    <a:tint val="75000"/>
                  </a:schemeClr>
                </a:solidFill>
              </a:defRPr>
            </a:lvl1pPr>
          </a:lstStyle>
          <a:p>
            <a:fld id="{14EEB856-229C-4853-A54B-7C7093DFE60B}" type="datetimeFigureOut">
              <a:rPr lang="ru-RU" smtClean="0"/>
              <a:t>11.02.2018</a:t>
            </a:fld>
            <a:endParaRPr lang="ru-RU"/>
          </a:p>
        </p:txBody>
      </p:sp>
      <p:sp>
        <p:nvSpPr>
          <p:cNvPr id="5" name="Footer Placeholder 4"/>
          <p:cNvSpPr>
            <a:spLocks noGrp="1"/>
          </p:cNvSpPr>
          <p:nvPr>
            <p:ph type="ftr" sz="quarter" idx="3"/>
          </p:nvPr>
        </p:nvSpPr>
        <p:spPr>
          <a:xfrm>
            <a:off x="5384800" y="11300181"/>
            <a:ext cx="5486400" cy="649111"/>
          </a:xfrm>
          <a:prstGeom prst="rect">
            <a:avLst/>
          </a:prstGeom>
        </p:spPr>
        <p:txBody>
          <a:bodyPr vert="horz" lIns="91440" tIns="45720" rIns="91440" bIns="45720" rtlCol="0" anchor="ctr"/>
          <a:lstStyle>
            <a:lvl1pPr algn="ctr">
              <a:defRPr sz="2133">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11480800" y="11300181"/>
            <a:ext cx="3657600" cy="649111"/>
          </a:xfrm>
          <a:prstGeom prst="rect">
            <a:avLst/>
          </a:prstGeom>
        </p:spPr>
        <p:txBody>
          <a:bodyPr vert="horz" lIns="91440" tIns="45720" rIns="91440" bIns="45720" rtlCol="0" anchor="ctr"/>
          <a:lstStyle>
            <a:lvl1pPr algn="r">
              <a:defRPr sz="2133">
                <a:solidFill>
                  <a:schemeClr val="tx1">
                    <a:tint val="75000"/>
                  </a:schemeClr>
                </a:solidFill>
              </a:defRPr>
            </a:lvl1pPr>
          </a:lstStyle>
          <a:p>
            <a:fld id="{620B1922-6E43-4276-B711-8EC7BA31A736}" type="slidenum">
              <a:rPr lang="ru-RU" smtClean="0"/>
              <a:t>‹#›</a:t>
            </a:fld>
            <a:endParaRPr lang="ru-RU"/>
          </a:p>
        </p:txBody>
      </p:sp>
    </p:spTree>
    <p:extLst>
      <p:ext uri="{BB962C8B-B14F-4D97-AF65-F5344CB8AC3E}">
        <p14:creationId xmlns:p14="http://schemas.microsoft.com/office/powerpoint/2010/main" val="228397551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1625620" rtl="0" eaLnBrk="1" latinLnBrk="0" hangingPunct="1">
        <a:lnSpc>
          <a:spcPct val="90000"/>
        </a:lnSpc>
        <a:spcBef>
          <a:spcPct val="0"/>
        </a:spcBef>
        <a:buNone/>
        <a:defRPr sz="7822" kern="1200">
          <a:solidFill>
            <a:schemeClr val="tx1"/>
          </a:solidFill>
          <a:latin typeface="+mj-lt"/>
          <a:ea typeface="+mj-ea"/>
          <a:cs typeface="+mj-cs"/>
        </a:defRPr>
      </a:lvl1pPr>
    </p:titleStyle>
    <p:bodyStyle>
      <a:lvl1pPr marL="406405" indent="-406405" algn="l" defTabSz="1625620" rtl="0" eaLnBrk="1" latinLnBrk="0" hangingPunct="1">
        <a:lnSpc>
          <a:spcPct val="90000"/>
        </a:lnSpc>
        <a:spcBef>
          <a:spcPts val="1778"/>
        </a:spcBef>
        <a:buFont typeface="Arial" panose="020B0604020202020204" pitchFamily="34" charset="0"/>
        <a:buChar char="•"/>
        <a:defRPr sz="4978" kern="1200">
          <a:solidFill>
            <a:schemeClr val="tx1"/>
          </a:solidFill>
          <a:latin typeface="+mn-lt"/>
          <a:ea typeface="+mn-ea"/>
          <a:cs typeface="+mn-cs"/>
        </a:defRPr>
      </a:lvl1pPr>
      <a:lvl2pPr marL="1219215" indent="-406405" algn="l" defTabSz="1625620" rtl="0" eaLnBrk="1" latinLnBrk="0" hangingPunct="1">
        <a:lnSpc>
          <a:spcPct val="90000"/>
        </a:lnSpc>
        <a:spcBef>
          <a:spcPts val="889"/>
        </a:spcBef>
        <a:buFont typeface="Arial" panose="020B0604020202020204" pitchFamily="34" charset="0"/>
        <a:buChar char="•"/>
        <a:defRPr sz="4267" kern="1200">
          <a:solidFill>
            <a:schemeClr val="tx1"/>
          </a:solidFill>
          <a:latin typeface="+mn-lt"/>
          <a:ea typeface="+mn-ea"/>
          <a:cs typeface="+mn-cs"/>
        </a:defRPr>
      </a:lvl2pPr>
      <a:lvl3pPr marL="2032025" indent="-406405" algn="l" defTabSz="1625620" rtl="0" eaLnBrk="1" latinLnBrk="0" hangingPunct="1">
        <a:lnSpc>
          <a:spcPct val="90000"/>
        </a:lnSpc>
        <a:spcBef>
          <a:spcPts val="889"/>
        </a:spcBef>
        <a:buFont typeface="Arial" panose="020B0604020202020204" pitchFamily="34" charset="0"/>
        <a:buChar char="•"/>
        <a:defRPr sz="3556" kern="1200">
          <a:solidFill>
            <a:schemeClr val="tx1"/>
          </a:solidFill>
          <a:latin typeface="+mn-lt"/>
          <a:ea typeface="+mn-ea"/>
          <a:cs typeface="+mn-cs"/>
        </a:defRPr>
      </a:lvl3pPr>
      <a:lvl4pPr marL="2844836" indent="-406405" algn="l" defTabSz="1625620" rtl="0" eaLnBrk="1" latinLnBrk="0" hangingPunct="1">
        <a:lnSpc>
          <a:spcPct val="90000"/>
        </a:lnSpc>
        <a:spcBef>
          <a:spcPts val="889"/>
        </a:spcBef>
        <a:buFont typeface="Arial" panose="020B0604020202020204" pitchFamily="34" charset="0"/>
        <a:buChar char="•"/>
        <a:defRPr sz="3200" kern="1200">
          <a:solidFill>
            <a:schemeClr val="tx1"/>
          </a:solidFill>
          <a:latin typeface="+mn-lt"/>
          <a:ea typeface="+mn-ea"/>
          <a:cs typeface="+mn-cs"/>
        </a:defRPr>
      </a:lvl4pPr>
      <a:lvl5pPr marL="3657646" indent="-406405" algn="l" defTabSz="1625620" rtl="0" eaLnBrk="1" latinLnBrk="0" hangingPunct="1">
        <a:lnSpc>
          <a:spcPct val="90000"/>
        </a:lnSpc>
        <a:spcBef>
          <a:spcPts val="889"/>
        </a:spcBef>
        <a:buFont typeface="Arial" panose="020B0604020202020204" pitchFamily="34" charset="0"/>
        <a:buChar char="•"/>
        <a:defRPr sz="3200" kern="1200">
          <a:solidFill>
            <a:schemeClr val="tx1"/>
          </a:solidFill>
          <a:latin typeface="+mn-lt"/>
          <a:ea typeface="+mn-ea"/>
          <a:cs typeface="+mn-cs"/>
        </a:defRPr>
      </a:lvl5pPr>
      <a:lvl6pPr marL="4470456" indent="-406405" algn="l" defTabSz="1625620" rtl="0" eaLnBrk="1" latinLnBrk="0" hangingPunct="1">
        <a:lnSpc>
          <a:spcPct val="90000"/>
        </a:lnSpc>
        <a:spcBef>
          <a:spcPts val="889"/>
        </a:spcBef>
        <a:buFont typeface="Arial" panose="020B0604020202020204" pitchFamily="34" charset="0"/>
        <a:buChar char="•"/>
        <a:defRPr sz="3200" kern="1200">
          <a:solidFill>
            <a:schemeClr val="tx1"/>
          </a:solidFill>
          <a:latin typeface="+mn-lt"/>
          <a:ea typeface="+mn-ea"/>
          <a:cs typeface="+mn-cs"/>
        </a:defRPr>
      </a:lvl6pPr>
      <a:lvl7pPr marL="5283266" indent="-406405" algn="l" defTabSz="1625620" rtl="0" eaLnBrk="1" latinLnBrk="0" hangingPunct="1">
        <a:lnSpc>
          <a:spcPct val="90000"/>
        </a:lnSpc>
        <a:spcBef>
          <a:spcPts val="889"/>
        </a:spcBef>
        <a:buFont typeface="Arial" panose="020B0604020202020204" pitchFamily="34" charset="0"/>
        <a:buChar char="•"/>
        <a:defRPr sz="3200" kern="1200">
          <a:solidFill>
            <a:schemeClr val="tx1"/>
          </a:solidFill>
          <a:latin typeface="+mn-lt"/>
          <a:ea typeface="+mn-ea"/>
          <a:cs typeface="+mn-cs"/>
        </a:defRPr>
      </a:lvl7pPr>
      <a:lvl8pPr marL="6096076" indent="-406405" algn="l" defTabSz="1625620" rtl="0" eaLnBrk="1" latinLnBrk="0" hangingPunct="1">
        <a:lnSpc>
          <a:spcPct val="90000"/>
        </a:lnSpc>
        <a:spcBef>
          <a:spcPts val="889"/>
        </a:spcBef>
        <a:buFont typeface="Arial" panose="020B0604020202020204" pitchFamily="34" charset="0"/>
        <a:buChar char="•"/>
        <a:defRPr sz="3200" kern="1200">
          <a:solidFill>
            <a:schemeClr val="tx1"/>
          </a:solidFill>
          <a:latin typeface="+mn-lt"/>
          <a:ea typeface="+mn-ea"/>
          <a:cs typeface="+mn-cs"/>
        </a:defRPr>
      </a:lvl8pPr>
      <a:lvl9pPr marL="6908886" indent="-406405" algn="l" defTabSz="1625620" rtl="0" eaLnBrk="1" latinLnBrk="0" hangingPunct="1">
        <a:lnSpc>
          <a:spcPct val="90000"/>
        </a:lnSpc>
        <a:spcBef>
          <a:spcPts val="889"/>
        </a:spcBef>
        <a:buFont typeface="Arial" panose="020B0604020202020204" pitchFamily="34" charset="0"/>
        <a:buChar char="•"/>
        <a:defRPr sz="3200" kern="1200">
          <a:solidFill>
            <a:schemeClr val="tx1"/>
          </a:solidFill>
          <a:latin typeface="+mn-lt"/>
          <a:ea typeface="+mn-ea"/>
          <a:cs typeface="+mn-cs"/>
        </a:defRPr>
      </a:lvl9pPr>
    </p:bodyStyle>
    <p:otherStyle>
      <a:defPPr>
        <a:defRPr lang="en-US"/>
      </a:defPPr>
      <a:lvl1pPr marL="0" algn="l" defTabSz="1625620" rtl="0" eaLnBrk="1" latinLnBrk="0" hangingPunct="1">
        <a:defRPr sz="3200" kern="1200">
          <a:solidFill>
            <a:schemeClr val="tx1"/>
          </a:solidFill>
          <a:latin typeface="+mn-lt"/>
          <a:ea typeface="+mn-ea"/>
          <a:cs typeface="+mn-cs"/>
        </a:defRPr>
      </a:lvl1pPr>
      <a:lvl2pPr marL="812810" algn="l" defTabSz="1625620" rtl="0" eaLnBrk="1" latinLnBrk="0" hangingPunct="1">
        <a:defRPr sz="3200" kern="1200">
          <a:solidFill>
            <a:schemeClr val="tx1"/>
          </a:solidFill>
          <a:latin typeface="+mn-lt"/>
          <a:ea typeface="+mn-ea"/>
          <a:cs typeface="+mn-cs"/>
        </a:defRPr>
      </a:lvl2pPr>
      <a:lvl3pPr marL="1625620" algn="l" defTabSz="1625620" rtl="0" eaLnBrk="1" latinLnBrk="0" hangingPunct="1">
        <a:defRPr sz="3200" kern="1200">
          <a:solidFill>
            <a:schemeClr val="tx1"/>
          </a:solidFill>
          <a:latin typeface="+mn-lt"/>
          <a:ea typeface="+mn-ea"/>
          <a:cs typeface="+mn-cs"/>
        </a:defRPr>
      </a:lvl3pPr>
      <a:lvl4pPr marL="2438430" algn="l" defTabSz="1625620" rtl="0" eaLnBrk="1" latinLnBrk="0" hangingPunct="1">
        <a:defRPr sz="3200" kern="1200">
          <a:solidFill>
            <a:schemeClr val="tx1"/>
          </a:solidFill>
          <a:latin typeface="+mn-lt"/>
          <a:ea typeface="+mn-ea"/>
          <a:cs typeface="+mn-cs"/>
        </a:defRPr>
      </a:lvl4pPr>
      <a:lvl5pPr marL="3251241" algn="l" defTabSz="1625620" rtl="0" eaLnBrk="1" latinLnBrk="0" hangingPunct="1">
        <a:defRPr sz="3200" kern="1200">
          <a:solidFill>
            <a:schemeClr val="tx1"/>
          </a:solidFill>
          <a:latin typeface="+mn-lt"/>
          <a:ea typeface="+mn-ea"/>
          <a:cs typeface="+mn-cs"/>
        </a:defRPr>
      </a:lvl5pPr>
      <a:lvl6pPr marL="4064051" algn="l" defTabSz="1625620" rtl="0" eaLnBrk="1" latinLnBrk="0" hangingPunct="1">
        <a:defRPr sz="3200" kern="1200">
          <a:solidFill>
            <a:schemeClr val="tx1"/>
          </a:solidFill>
          <a:latin typeface="+mn-lt"/>
          <a:ea typeface="+mn-ea"/>
          <a:cs typeface="+mn-cs"/>
        </a:defRPr>
      </a:lvl6pPr>
      <a:lvl7pPr marL="4876861" algn="l" defTabSz="1625620" rtl="0" eaLnBrk="1" latinLnBrk="0" hangingPunct="1">
        <a:defRPr sz="3200" kern="1200">
          <a:solidFill>
            <a:schemeClr val="tx1"/>
          </a:solidFill>
          <a:latin typeface="+mn-lt"/>
          <a:ea typeface="+mn-ea"/>
          <a:cs typeface="+mn-cs"/>
        </a:defRPr>
      </a:lvl7pPr>
      <a:lvl8pPr marL="5689671" algn="l" defTabSz="1625620" rtl="0" eaLnBrk="1" latinLnBrk="0" hangingPunct="1">
        <a:defRPr sz="3200" kern="1200">
          <a:solidFill>
            <a:schemeClr val="tx1"/>
          </a:solidFill>
          <a:latin typeface="+mn-lt"/>
          <a:ea typeface="+mn-ea"/>
          <a:cs typeface="+mn-cs"/>
        </a:defRPr>
      </a:lvl8pPr>
      <a:lvl9pPr marL="6502481" algn="l" defTabSz="1625620" rtl="0" eaLnBrk="1" latinLnBrk="0" hangingPunct="1">
        <a:defRPr sz="3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Рисунок 23" descr="Preschool2"/>
          <p:cNvPicPr/>
          <p:nvPr/>
        </p:nvPicPr>
        <p:blipFill>
          <a:blip r:embed="rId2" cstate="print"/>
          <a:stretch>
            <a:fillRect/>
          </a:stretch>
        </p:blipFill>
        <p:spPr bwMode="auto">
          <a:xfrm rot="5400000">
            <a:off x="2143747" y="-1993534"/>
            <a:ext cx="11992134" cy="15979203"/>
          </a:xfrm>
          <a:prstGeom prst="rect">
            <a:avLst/>
          </a:prstGeom>
          <a:noFill/>
          <a:ln w="9525">
            <a:noFill/>
            <a:miter lim="800000"/>
            <a:headEnd/>
            <a:tailEnd/>
          </a:ln>
        </p:spPr>
      </p:pic>
      <p:sp>
        <p:nvSpPr>
          <p:cNvPr id="21" name="Прямоугольник 20"/>
          <p:cNvSpPr/>
          <p:nvPr/>
        </p:nvSpPr>
        <p:spPr>
          <a:xfrm>
            <a:off x="2293493" y="871051"/>
            <a:ext cx="12441838" cy="1200329"/>
          </a:xfrm>
          <a:prstGeom prst="rect">
            <a:avLst/>
          </a:prstGeom>
        </p:spPr>
        <p:txBody>
          <a:bodyPr wrap="square">
            <a:spAutoFit/>
          </a:bodyPr>
          <a:lstStyle/>
          <a:p>
            <a:pPr algn="ctr">
              <a:spcAft>
                <a:spcPts val="0"/>
              </a:spcAft>
            </a:pPr>
            <a:r>
              <a:rPr lang="en-US" sz="3600" kern="1800" dirty="0" smtClean="0">
                <a:solidFill>
                  <a:srgbClr val="0070C0"/>
                </a:solidFill>
                <a:effectLst/>
                <a:latin typeface="Tahoma" panose="020B0604030504040204" pitchFamily="34" charset="0"/>
                <a:ea typeface="Times New Roman" panose="02020603050405020304" pitchFamily="18" charset="0"/>
              </a:rPr>
              <a:t>«Взаимодействие детского сада и семьи по ранней </a:t>
            </a:r>
            <a:endParaRPr lang="ru-RU" sz="3600" dirty="0" smtClean="0">
              <a:effectLst/>
              <a:latin typeface="Times New Roman" panose="02020603050405020304" pitchFamily="18" charset="0"/>
              <a:ea typeface="Times New Roman" panose="02020603050405020304" pitchFamily="18" charset="0"/>
            </a:endParaRPr>
          </a:p>
          <a:p>
            <a:pPr algn="ctr">
              <a:spcAft>
                <a:spcPts val="0"/>
              </a:spcAft>
            </a:pPr>
            <a:r>
              <a:rPr lang="en-US" sz="3600" kern="1800" dirty="0" smtClean="0">
                <a:solidFill>
                  <a:srgbClr val="0070C0"/>
                </a:solidFill>
                <a:effectLst/>
                <a:latin typeface="Tahoma" panose="020B0604030504040204" pitchFamily="34" charset="0"/>
                <a:ea typeface="Times New Roman" panose="02020603050405020304" pitchFamily="18" charset="0"/>
              </a:rPr>
              <a:t>профориентации дошкольников»</a:t>
            </a:r>
            <a:endParaRPr lang="ru-RU" sz="3600" dirty="0">
              <a:effectLst/>
              <a:latin typeface="Times New Roman" panose="02020603050405020304" pitchFamily="18" charset="0"/>
              <a:ea typeface="Times New Roman" panose="02020603050405020304" pitchFamily="18" charset="0"/>
            </a:endParaRPr>
          </a:p>
        </p:txBody>
      </p:sp>
      <p:pic>
        <p:nvPicPr>
          <p:cNvPr id="26" name="Рисунок 25" descr="C:\Users\DNS\Desktop\Безымянный.png"/>
          <p:cNvPicPr/>
          <p:nvPr/>
        </p:nvPicPr>
        <p:blipFill>
          <a:blip r:embed="rId3">
            <a:extLst>
              <a:ext uri="{28A0092B-C50C-407E-A947-70E740481C1C}">
                <a14:useLocalDpi xmlns:a14="http://schemas.microsoft.com/office/drawing/2010/main" val="0"/>
              </a:ext>
            </a:extLst>
          </a:blip>
          <a:srcRect/>
          <a:stretch>
            <a:fillRect/>
          </a:stretch>
        </p:blipFill>
        <p:spPr bwMode="auto">
          <a:xfrm>
            <a:off x="1735168" y="2153180"/>
            <a:ext cx="1772530" cy="2568721"/>
          </a:xfrm>
          <a:prstGeom prst="rect">
            <a:avLst/>
          </a:prstGeom>
          <a:noFill/>
          <a:ln>
            <a:noFill/>
          </a:ln>
        </p:spPr>
      </p:pic>
      <p:sp>
        <p:nvSpPr>
          <p:cNvPr id="22" name="Прямоугольник 21"/>
          <p:cNvSpPr/>
          <p:nvPr/>
        </p:nvSpPr>
        <p:spPr>
          <a:xfrm>
            <a:off x="3507697" y="2012497"/>
            <a:ext cx="11407515" cy="3111108"/>
          </a:xfrm>
          <a:prstGeom prst="rect">
            <a:avLst/>
          </a:prstGeom>
        </p:spPr>
        <p:txBody>
          <a:bodyPr wrap="square">
            <a:spAutoFit/>
          </a:bodyPr>
          <a:lstStyle/>
          <a:p>
            <a:pPr algn="ctr">
              <a:spcAft>
                <a:spcPts val="525"/>
              </a:spcAft>
            </a:pPr>
            <a:r>
              <a:rPr lang="en-US" sz="2400" dirty="0" smtClean="0">
                <a:solidFill>
                  <a:srgbClr val="000000"/>
                </a:solidFill>
                <a:effectLst/>
                <a:latin typeface="Tahoma" panose="020B0604030504040204" pitchFamily="34" charset="0"/>
                <a:ea typeface="Times New Roman" panose="02020603050405020304" pitchFamily="18" charset="0"/>
              </a:rPr>
              <a:t>Ребенок дошкольного возраста – любознательная, думающая, наблюдающая, экспериментирующая личность.</a:t>
            </a:r>
            <a:endParaRPr lang="ru-RU" sz="2400" dirty="0" smtClean="0">
              <a:effectLst/>
              <a:latin typeface="Times New Roman" panose="02020603050405020304" pitchFamily="18" charset="0"/>
              <a:ea typeface="Times New Roman" panose="02020603050405020304" pitchFamily="18" charset="0"/>
            </a:endParaRPr>
          </a:p>
          <a:p>
            <a:pPr algn="ctr">
              <a:spcAft>
                <a:spcPts val="0"/>
              </a:spcAft>
            </a:pPr>
            <a:r>
              <a:rPr lang="en-US" sz="2400" dirty="0" smtClean="0">
                <a:solidFill>
                  <a:srgbClr val="000000"/>
                </a:solidFill>
                <a:effectLst/>
                <a:latin typeface="Tahoma" panose="020B0604030504040204" pitchFamily="34" charset="0"/>
                <a:ea typeface="Times New Roman" panose="02020603050405020304" pitchFamily="18" charset="0"/>
              </a:rPr>
              <a:t>Познавая мир, исследуя его, ребенок делает массу открытий, изобретений, открывает для себя разные виды деятельности, мир человеческих отношений и общественной функции людей. Он испытывает сильное желание включиться во взрослую жизнь и активно в ней участвовать, что, конечно, ему еще недоступно. Кроме того, дошкольник стремится к самостоятельности и потребности поступать как взрослый, подражая ему во всем.</a:t>
            </a:r>
            <a:endParaRPr lang="ru-RU" sz="2400" dirty="0">
              <a:effectLst/>
              <a:latin typeface="Times New Roman" panose="02020603050405020304" pitchFamily="18" charset="0"/>
              <a:ea typeface="Times New Roman" panose="02020603050405020304" pitchFamily="18" charset="0"/>
            </a:endParaRPr>
          </a:p>
        </p:txBody>
      </p:sp>
      <p:pic>
        <p:nvPicPr>
          <p:cNvPr id="28" name="Рисунок 27"/>
          <p:cNvPicPr/>
          <p:nvPr/>
        </p:nvPicPr>
        <p:blipFill>
          <a:blip r:embed="rId4">
            <a:extLst>
              <a:ext uri="{28A0092B-C50C-407E-A947-70E740481C1C}">
                <a14:useLocalDpi xmlns:a14="http://schemas.microsoft.com/office/drawing/2010/main" val="0"/>
              </a:ext>
            </a:extLst>
          </a:blip>
          <a:stretch>
            <a:fillRect/>
          </a:stretch>
        </p:blipFill>
        <p:spPr>
          <a:xfrm>
            <a:off x="1452715" y="5408584"/>
            <a:ext cx="3014354" cy="4350013"/>
          </a:xfrm>
          <a:prstGeom prst="rect">
            <a:avLst/>
          </a:prstGeom>
        </p:spPr>
      </p:pic>
      <p:sp>
        <p:nvSpPr>
          <p:cNvPr id="23" name="Прямоугольник 22"/>
          <p:cNvSpPr/>
          <p:nvPr/>
        </p:nvSpPr>
        <p:spPr>
          <a:xfrm>
            <a:off x="4663605" y="5427942"/>
            <a:ext cx="10071725" cy="4154984"/>
          </a:xfrm>
          <a:prstGeom prst="rect">
            <a:avLst/>
          </a:prstGeom>
        </p:spPr>
        <p:txBody>
          <a:bodyPr wrap="square">
            <a:spAutoFit/>
          </a:bodyPr>
          <a:lstStyle/>
          <a:p>
            <a:pPr algn="ctr"/>
            <a:r>
              <a:rPr lang="en-US" sz="2400" dirty="0" smtClean="0">
                <a:solidFill>
                  <a:srgbClr val="000000"/>
                </a:solidFill>
                <a:effectLst/>
                <a:latin typeface="Tahoma" panose="020B0604030504040204" pitchFamily="34" charset="0"/>
                <a:ea typeface="Times New Roman" panose="02020603050405020304" pitchFamily="18" charset="0"/>
              </a:rPr>
              <a:t> Посредством профориентационной работы удовлетворяются важнейшие социальные потребности: ребенок через игру знакомится с атрибутами разных профессий. Ознакомление с трудом взрослых и с окружающим миром происходит уже в младшем дошкольном возрасте, когда дети через сказки, общение со взрослыми и средства массовой информации узнают о разных профессиях. В зависимости от способностей, психологических особенностей темперамента и характера, от воспитания ребенка и привития ему ценности труда у детей формируется система знаний о профессиях, интересы и отношение к определенным видам деятельности.</a:t>
            </a:r>
            <a:endParaRPr lang="ru-RU" sz="2400" dirty="0"/>
          </a:p>
        </p:txBody>
      </p:sp>
    </p:spTree>
    <p:extLst>
      <p:ext uri="{BB962C8B-B14F-4D97-AF65-F5344CB8AC3E}">
        <p14:creationId xmlns:p14="http://schemas.microsoft.com/office/powerpoint/2010/main" val="27994858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Preschool2"/>
          <p:cNvPicPr/>
          <p:nvPr/>
        </p:nvPicPr>
        <p:blipFill>
          <a:blip r:embed="rId2" cstate="print"/>
          <a:stretch>
            <a:fillRect/>
          </a:stretch>
        </p:blipFill>
        <p:spPr bwMode="auto">
          <a:xfrm rot="5400000">
            <a:off x="2175317" y="-1740602"/>
            <a:ext cx="11688843" cy="15619754"/>
          </a:xfrm>
          <a:prstGeom prst="rect">
            <a:avLst/>
          </a:prstGeom>
          <a:noFill/>
          <a:ln w="9525">
            <a:noFill/>
            <a:miter lim="800000"/>
            <a:headEnd/>
            <a:tailEnd/>
          </a:ln>
        </p:spPr>
      </p:pic>
      <p:sp>
        <p:nvSpPr>
          <p:cNvPr id="6" name="Прямоугольник 5"/>
          <p:cNvSpPr/>
          <p:nvPr/>
        </p:nvSpPr>
        <p:spPr>
          <a:xfrm>
            <a:off x="1341620" y="925992"/>
            <a:ext cx="13356236" cy="9848850"/>
          </a:xfrm>
          <a:prstGeom prst="rect">
            <a:avLst/>
          </a:prstGeom>
        </p:spPr>
        <p:txBody>
          <a:bodyPr wrap="square">
            <a:spAutoFit/>
          </a:bodyPr>
          <a:lstStyle/>
          <a:p>
            <a:pPr algn="ctr">
              <a:spcAft>
                <a:spcPts val="0"/>
              </a:spcAft>
            </a:pPr>
            <a:r>
              <a:rPr lang="en-US" dirty="0" smtClean="0">
                <a:solidFill>
                  <a:srgbClr val="000000"/>
                </a:solidFill>
                <a:effectLst/>
                <a:latin typeface="Tahoma" panose="020B0604030504040204" pitchFamily="34" charset="0"/>
                <a:ea typeface="Times New Roman" panose="02020603050405020304" pitchFamily="18" charset="0"/>
              </a:rPr>
              <a:t> </a:t>
            </a:r>
            <a:endParaRPr lang="ru-RU" sz="1100" dirty="0" smtClean="0">
              <a:effectLst/>
              <a:latin typeface="Times New Roman" panose="02020603050405020304" pitchFamily="18" charset="0"/>
              <a:ea typeface="Times New Roman" panose="02020603050405020304" pitchFamily="18" charset="0"/>
            </a:endParaRPr>
          </a:p>
          <a:p>
            <a:pPr algn="ctr">
              <a:spcAft>
                <a:spcPts val="0"/>
              </a:spcAft>
            </a:pPr>
            <a:r>
              <a:rPr lang="ru-RU" sz="2200" dirty="0" smtClean="0">
                <a:solidFill>
                  <a:srgbClr val="000000"/>
                </a:solidFill>
                <a:effectLst/>
                <a:latin typeface="Tahoma" panose="020B0604030504040204" pitchFamily="34" charset="0"/>
                <a:ea typeface="Times New Roman" panose="02020603050405020304" pitchFamily="18" charset="0"/>
              </a:rPr>
              <a:t>      </a:t>
            </a:r>
            <a:r>
              <a:rPr lang="en-US" sz="2200" dirty="0" smtClean="0">
                <a:solidFill>
                  <a:srgbClr val="000000"/>
                </a:solidFill>
                <a:effectLst/>
                <a:latin typeface="Tahoma" panose="020B0604030504040204" pitchFamily="34" charset="0"/>
                <a:ea typeface="Times New Roman" panose="02020603050405020304" pitchFamily="18" charset="0"/>
              </a:rPr>
              <a:t>Ознакомление с трудовой деятельностью взрослых имеет решающее значение для формирования у ребенка первоначальных представлений о роли труда и значимости профессий в жизни общества.</a:t>
            </a:r>
            <a:endParaRPr lang="ru-RU" sz="2200" dirty="0" smtClean="0">
              <a:effectLst/>
              <a:latin typeface="Times New Roman" panose="02020603050405020304" pitchFamily="18" charset="0"/>
              <a:ea typeface="Times New Roman" panose="02020603050405020304" pitchFamily="18" charset="0"/>
            </a:endParaRPr>
          </a:p>
          <a:p>
            <a:pPr algn="ctr">
              <a:spcAft>
                <a:spcPts val="0"/>
              </a:spcAft>
            </a:pPr>
            <a:r>
              <a:rPr lang="ru-RU" sz="2200" dirty="0" smtClean="0">
                <a:solidFill>
                  <a:srgbClr val="000000"/>
                </a:solidFill>
                <a:effectLst/>
                <a:latin typeface="Tahoma" panose="020B0604030504040204" pitchFamily="34" charset="0"/>
                <a:ea typeface="Times New Roman" panose="02020603050405020304" pitchFamily="18" charset="0"/>
              </a:rPr>
              <a:t>         </a:t>
            </a:r>
            <a:r>
              <a:rPr lang="en-US" sz="2200" dirty="0" smtClean="0">
                <a:solidFill>
                  <a:srgbClr val="000000"/>
                </a:solidFill>
                <a:effectLst/>
                <a:latin typeface="Tahoma" panose="020B0604030504040204" pitchFamily="34" charset="0"/>
                <a:ea typeface="Times New Roman" panose="02020603050405020304" pitchFamily="18" charset="0"/>
              </a:rPr>
              <a:t>Социальный опыт ребенка обогащается при освоении трудовой деятельности. Малыш рано начинает обращать внимание на трудовые действия взрослого человека. Его привлекает то, как мама моет посуду, как папа ремонтирует стул, как бабушка печет пирожки и т.д. Ребенок начинает подражать взрослым в этих действиях не только в игре, но и в реальной жизни, делая попытки мыть, подметать, стирать и т.п., таким образом, приобщается к труду взрослых.</a:t>
            </a:r>
            <a:endParaRPr lang="ru-RU" sz="2200" dirty="0" smtClean="0">
              <a:effectLst/>
              <a:latin typeface="Times New Roman" panose="02020603050405020304" pitchFamily="18" charset="0"/>
              <a:ea typeface="Times New Roman" panose="02020603050405020304" pitchFamily="18" charset="0"/>
            </a:endParaRPr>
          </a:p>
          <a:p>
            <a:pPr algn="ctr">
              <a:spcAft>
                <a:spcPts val="0"/>
              </a:spcAft>
            </a:pPr>
            <a:r>
              <a:rPr lang="en-US" sz="2200" dirty="0" smtClean="0">
                <a:solidFill>
                  <a:srgbClr val="000000"/>
                </a:solidFill>
                <a:effectLst/>
                <a:latin typeface="Tahoma" panose="020B0604030504040204" pitchFamily="34" charset="0"/>
                <a:ea typeface="Times New Roman" panose="02020603050405020304" pitchFamily="18" charset="0"/>
              </a:rPr>
              <a:t>При построении работы по ознакомлению детей с трудом взрослых </a:t>
            </a:r>
            <a:r>
              <a:rPr lang="ru-RU" sz="2200" dirty="0" smtClean="0">
                <a:solidFill>
                  <a:srgbClr val="000000"/>
                </a:solidFill>
                <a:effectLst/>
                <a:latin typeface="Tahoma" panose="020B0604030504040204" pitchFamily="34" charset="0"/>
                <a:ea typeface="Times New Roman" panose="02020603050405020304" pitchFamily="18" charset="0"/>
              </a:rPr>
              <a:t>нужно</a:t>
            </a:r>
            <a:r>
              <a:rPr lang="en-US" sz="2200" dirty="0" smtClean="0">
                <a:solidFill>
                  <a:srgbClr val="000000"/>
                </a:solidFill>
                <a:effectLst/>
                <a:latin typeface="Tahoma" panose="020B0604030504040204" pitchFamily="34" charset="0"/>
                <a:ea typeface="Times New Roman" panose="02020603050405020304" pitchFamily="18" charset="0"/>
              </a:rPr>
              <a:t> опира</a:t>
            </a:r>
            <a:r>
              <a:rPr lang="ru-RU" sz="2200" dirty="0" smtClean="0">
                <a:solidFill>
                  <a:srgbClr val="000000"/>
                </a:solidFill>
                <a:effectLst/>
                <a:latin typeface="Tahoma" panose="020B0604030504040204" pitchFamily="34" charset="0"/>
                <a:ea typeface="Times New Roman" panose="02020603050405020304" pitchFamily="18" charset="0"/>
              </a:rPr>
              <a:t>ть</a:t>
            </a:r>
            <a:r>
              <a:rPr lang="en-US" sz="2200" dirty="0" smtClean="0">
                <a:solidFill>
                  <a:srgbClr val="000000"/>
                </a:solidFill>
                <a:effectLst/>
                <a:latin typeface="Tahoma" panose="020B0604030504040204" pitchFamily="34" charset="0"/>
                <a:ea typeface="Times New Roman" panose="02020603050405020304" pitchFamily="18" charset="0"/>
              </a:rPr>
              <a:t>ся на наглядность, доступность с учетом возрастных особенностей.</a:t>
            </a:r>
            <a:endParaRPr lang="ru-RU" sz="2200" dirty="0" smtClean="0">
              <a:effectLst/>
              <a:latin typeface="Times New Roman" panose="02020603050405020304" pitchFamily="18" charset="0"/>
              <a:ea typeface="Times New Roman" panose="02020603050405020304" pitchFamily="18" charset="0"/>
            </a:endParaRPr>
          </a:p>
          <a:p>
            <a:pPr algn="ctr">
              <a:spcAft>
                <a:spcPts val="0"/>
              </a:spcAft>
            </a:pPr>
            <a:r>
              <a:rPr lang="en-US" sz="2200" dirty="0" smtClean="0">
                <a:solidFill>
                  <a:srgbClr val="000000"/>
                </a:solidFill>
                <a:effectLst/>
                <a:latin typeface="Tahoma" panose="020B0604030504040204" pitchFamily="34" charset="0"/>
                <a:ea typeface="Times New Roman" panose="02020603050405020304" pitchFamily="18" charset="0"/>
              </a:rPr>
              <a:t>При построении образовательного процесса с детьми используются такие формы работы, как:</a:t>
            </a:r>
            <a:endParaRPr lang="ru-RU" sz="2200" dirty="0" smtClean="0">
              <a:effectLst/>
              <a:latin typeface="Times New Roman" panose="02020603050405020304" pitchFamily="18" charset="0"/>
              <a:ea typeface="Times New Roman" panose="02020603050405020304" pitchFamily="18" charset="0"/>
            </a:endParaRPr>
          </a:p>
          <a:p>
            <a:pPr>
              <a:spcAft>
                <a:spcPts val="0"/>
              </a:spcAft>
            </a:pPr>
            <a:r>
              <a:rPr lang="en-US" sz="2200" dirty="0" smtClean="0">
                <a:solidFill>
                  <a:srgbClr val="000000"/>
                </a:solidFill>
                <a:effectLst/>
                <a:latin typeface="Tahoma" panose="020B0604030504040204" pitchFamily="34" charset="0"/>
                <a:ea typeface="Times New Roman" panose="02020603050405020304" pitchFamily="18" charset="0"/>
              </a:rPr>
              <a:t>·        организованная непосредственно образовательная деятельность;</a:t>
            </a:r>
            <a:endParaRPr lang="ru-RU" sz="2200" dirty="0" smtClean="0">
              <a:effectLst/>
              <a:latin typeface="Times New Roman" panose="02020603050405020304" pitchFamily="18" charset="0"/>
              <a:ea typeface="Times New Roman" panose="02020603050405020304" pitchFamily="18" charset="0"/>
            </a:endParaRPr>
          </a:p>
          <a:p>
            <a:pPr>
              <a:spcAft>
                <a:spcPts val="0"/>
              </a:spcAft>
            </a:pPr>
            <a:r>
              <a:rPr lang="en-US" sz="2200" dirty="0" smtClean="0">
                <a:solidFill>
                  <a:srgbClr val="000000"/>
                </a:solidFill>
                <a:effectLst/>
                <a:latin typeface="Tahoma" panose="020B0604030504040204" pitchFamily="34" charset="0"/>
                <a:ea typeface="Times New Roman" panose="02020603050405020304" pitchFamily="18" charset="0"/>
              </a:rPr>
              <a:t>·        совместная трудовая деятельность взрослого и ребенка, организация практических трудовых действий;</a:t>
            </a:r>
            <a:endParaRPr lang="ru-RU" sz="2200" dirty="0" smtClean="0">
              <a:effectLst/>
              <a:latin typeface="Times New Roman" panose="02020603050405020304" pitchFamily="18" charset="0"/>
              <a:ea typeface="Times New Roman" panose="02020603050405020304" pitchFamily="18" charset="0"/>
            </a:endParaRPr>
          </a:p>
          <a:p>
            <a:pPr>
              <a:spcAft>
                <a:spcPts val="0"/>
              </a:spcAft>
            </a:pPr>
            <a:r>
              <a:rPr lang="en-US" sz="2200" dirty="0" smtClean="0">
                <a:solidFill>
                  <a:srgbClr val="000000"/>
                </a:solidFill>
                <a:effectLst/>
                <a:latin typeface="Tahoma" panose="020B0604030504040204" pitchFamily="34" charset="0"/>
                <a:ea typeface="Times New Roman" panose="02020603050405020304" pitchFamily="18" charset="0"/>
              </a:rPr>
              <a:t>·        самостоятельная деятельность ребенка;</a:t>
            </a:r>
            <a:endParaRPr lang="ru-RU" sz="2200" dirty="0" smtClean="0">
              <a:effectLst/>
              <a:latin typeface="Times New Roman" panose="02020603050405020304" pitchFamily="18" charset="0"/>
              <a:ea typeface="Times New Roman" panose="02020603050405020304" pitchFamily="18" charset="0"/>
            </a:endParaRPr>
          </a:p>
          <a:p>
            <a:pPr>
              <a:spcAft>
                <a:spcPts val="0"/>
              </a:spcAft>
            </a:pPr>
            <a:r>
              <a:rPr lang="en-US" sz="2200" dirty="0" smtClean="0">
                <a:solidFill>
                  <a:srgbClr val="000000"/>
                </a:solidFill>
                <a:effectLst/>
                <a:latin typeface="Tahoma" panose="020B0604030504040204" pitchFamily="34" charset="0"/>
                <a:ea typeface="Times New Roman" panose="02020603050405020304" pitchFamily="18" charset="0"/>
              </a:rPr>
              <a:t>·        познавательно-исследовательская, проектная деятельность ребенка;</a:t>
            </a:r>
            <a:endParaRPr lang="ru-RU" sz="2200" dirty="0" smtClean="0">
              <a:effectLst/>
              <a:latin typeface="Times New Roman" panose="02020603050405020304" pitchFamily="18" charset="0"/>
              <a:ea typeface="Times New Roman" panose="02020603050405020304" pitchFamily="18" charset="0"/>
            </a:endParaRPr>
          </a:p>
          <a:p>
            <a:pPr>
              <a:spcAft>
                <a:spcPts val="0"/>
              </a:spcAft>
            </a:pPr>
            <a:r>
              <a:rPr lang="en-US" sz="2200" dirty="0" smtClean="0">
                <a:solidFill>
                  <a:srgbClr val="000000"/>
                </a:solidFill>
                <a:effectLst/>
                <a:latin typeface="Tahoma" panose="020B0604030504040204" pitchFamily="34" charset="0"/>
                <a:ea typeface="Times New Roman" panose="02020603050405020304" pitchFamily="18" charset="0"/>
              </a:rPr>
              <a:t>·        наблюдения за трудом взрослых;</a:t>
            </a:r>
            <a:endParaRPr lang="ru-RU" sz="2200" dirty="0" smtClean="0">
              <a:effectLst/>
              <a:latin typeface="Times New Roman" panose="02020603050405020304" pitchFamily="18" charset="0"/>
              <a:ea typeface="Times New Roman" panose="02020603050405020304" pitchFamily="18" charset="0"/>
            </a:endParaRPr>
          </a:p>
          <a:p>
            <a:pPr>
              <a:spcAft>
                <a:spcPts val="0"/>
              </a:spcAft>
            </a:pPr>
            <a:r>
              <a:rPr lang="en-US" sz="2200" dirty="0" smtClean="0">
                <a:solidFill>
                  <a:srgbClr val="000000"/>
                </a:solidFill>
                <a:effectLst/>
                <a:latin typeface="Tahoma" panose="020B0604030504040204" pitchFamily="34" charset="0"/>
                <a:ea typeface="Times New Roman" panose="02020603050405020304" pitchFamily="18" charset="0"/>
              </a:rPr>
              <a:t>·        коммуникативная деятельность;</a:t>
            </a:r>
            <a:endParaRPr lang="ru-RU" sz="2200" dirty="0" smtClean="0">
              <a:effectLst/>
              <a:latin typeface="Times New Roman" panose="02020603050405020304" pitchFamily="18" charset="0"/>
              <a:ea typeface="Times New Roman" panose="02020603050405020304" pitchFamily="18" charset="0"/>
            </a:endParaRPr>
          </a:p>
          <a:p>
            <a:pPr>
              <a:spcAft>
                <a:spcPts val="0"/>
              </a:spcAft>
            </a:pPr>
            <a:r>
              <a:rPr lang="en-US" sz="2200" dirty="0" smtClean="0">
                <a:solidFill>
                  <a:srgbClr val="000000"/>
                </a:solidFill>
                <a:effectLst/>
                <a:latin typeface="Tahoma" panose="020B0604030504040204" pitchFamily="34" charset="0"/>
                <a:ea typeface="Times New Roman" panose="02020603050405020304" pitchFamily="18" charset="0"/>
              </a:rPr>
              <a:t>·        чтение художественной литературы;</a:t>
            </a:r>
            <a:endParaRPr lang="ru-RU" sz="2200" dirty="0" smtClean="0">
              <a:effectLst/>
              <a:latin typeface="Times New Roman" panose="02020603050405020304" pitchFamily="18" charset="0"/>
              <a:ea typeface="Times New Roman" panose="02020603050405020304" pitchFamily="18" charset="0"/>
            </a:endParaRPr>
          </a:p>
          <a:p>
            <a:pPr>
              <a:spcAft>
                <a:spcPts val="0"/>
              </a:spcAft>
            </a:pPr>
            <a:r>
              <a:rPr lang="en-US" sz="2200" dirty="0" smtClean="0">
                <a:solidFill>
                  <a:srgbClr val="000000"/>
                </a:solidFill>
                <a:effectLst/>
                <a:latin typeface="Tahoma" panose="020B0604030504040204" pitchFamily="34" charset="0"/>
                <a:ea typeface="Times New Roman" panose="02020603050405020304" pitchFamily="18" charset="0"/>
              </a:rPr>
              <a:t>·        художественно-творческая деятельность;</a:t>
            </a:r>
            <a:endParaRPr lang="ru-RU" sz="2200" dirty="0" smtClean="0">
              <a:effectLst/>
              <a:latin typeface="Times New Roman" panose="02020603050405020304" pitchFamily="18" charset="0"/>
              <a:ea typeface="Times New Roman" panose="02020603050405020304" pitchFamily="18" charset="0"/>
            </a:endParaRPr>
          </a:p>
          <a:p>
            <a:pPr>
              <a:spcAft>
                <a:spcPts val="0"/>
              </a:spcAft>
            </a:pPr>
            <a:r>
              <a:rPr lang="en-US" sz="2200" dirty="0" smtClean="0">
                <a:solidFill>
                  <a:srgbClr val="000000"/>
                </a:solidFill>
                <a:effectLst/>
                <a:latin typeface="Tahoma" panose="020B0604030504040204" pitchFamily="34" charset="0"/>
                <a:ea typeface="Times New Roman" panose="02020603050405020304" pitchFamily="18" charset="0"/>
              </a:rPr>
              <a:t>·        игровая деятельность;</a:t>
            </a:r>
            <a:endParaRPr lang="ru-RU" sz="2200" dirty="0" smtClean="0">
              <a:effectLst/>
              <a:latin typeface="Times New Roman" panose="02020603050405020304" pitchFamily="18" charset="0"/>
              <a:ea typeface="Times New Roman" panose="02020603050405020304" pitchFamily="18" charset="0"/>
            </a:endParaRPr>
          </a:p>
          <a:p>
            <a:pPr>
              <a:spcAft>
                <a:spcPts val="0"/>
              </a:spcAft>
            </a:pPr>
            <a:r>
              <a:rPr lang="en-US" sz="2200" dirty="0" smtClean="0">
                <a:solidFill>
                  <a:srgbClr val="000000"/>
                </a:solidFill>
                <a:effectLst/>
                <a:latin typeface="Tahoma" panose="020B0604030504040204" pitchFamily="34" charset="0"/>
                <a:ea typeface="Times New Roman" panose="02020603050405020304" pitchFamily="18" charset="0"/>
              </a:rPr>
              <a:t>·        моделирование;</a:t>
            </a:r>
            <a:endParaRPr lang="ru-RU" sz="2200" dirty="0" smtClean="0">
              <a:effectLst/>
              <a:latin typeface="Times New Roman" panose="02020603050405020304" pitchFamily="18" charset="0"/>
              <a:ea typeface="Times New Roman" panose="02020603050405020304" pitchFamily="18" charset="0"/>
            </a:endParaRPr>
          </a:p>
          <a:p>
            <a:pPr>
              <a:spcAft>
                <a:spcPts val="0"/>
              </a:spcAft>
            </a:pPr>
            <a:r>
              <a:rPr lang="en-US" sz="2200" dirty="0" smtClean="0">
                <a:solidFill>
                  <a:srgbClr val="000000"/>
                </a:solidFill>
                <a:effectLst/>
                <a:latin typeface="Tahoma" panose="020B0604030504040204" pitchFamily="34" charset="0"/>
                <a:ea typeface="Times New Roman" panose="02020603050405020304" pitchFamily="18" charset="0"/>
              </a:rPr>
              <a:t>·        целевые прогулки и экскурсии;</a:t>
            </a:r>
            <a:endParaRPr lang="ru-RU" sz="2200" dirty="0" smtClean="0">
              <a:effectLst/>
              <a:latin typeface="Times New Roman" panose="02020603050405020304" pitchFamily="18" charset="0"/>
              <a:ea typeface="Times New Roman" panose="02020603050405020304" pitchFamily="18" charset="0"/>
            </a:endParaRPr>
          </a:p>
          <a:p>
            <a:pPr>
              <a:spcAft>
                <a:spcPts val="0"/>
              </a:spcAft>
            </a:pPr>
            <a:r>
              <a:rPr lang="en-US" sz="2200" dirty="0" smtClean="0">
                <a:solidFill>
                  <a:srgbClr val="000000"/>
                </a:solidFill>
                <a:effectLst/>
                <a:latin typeface="Tahoma" panose="020B0604030504040204" pitchFamily="34" charset="0"/>
                <a:ea typeface="Times New Roman" panose="02020603050405020304" pitchFamily="18" charset="0"/>
              </a:rPr>
              <a:t>·        культурно - досуговая деятельность;</a:t>
            </a:r>
            <a:endParaRPr lang="ru-RU" sz="2200" dirty="0" smtClean="0">
              <a:effectLst/>
              <a:latin typeface="Times New Roman" panose="02020603050405020304" pitchFamily="18" charset="0"/>
              <a:ea typeface="Times New Roman" panose="02020603050405020304" pitchFamily="18" charset="0"/>
            </a:endParaRPr>
          </a:p>
          <a:p>
            <a:pPr>
              <a:spcAft>
                <a:spcPts val="0"/>
              </a:spcAft>
            </a:pPr>
            <a:r>
              <a:rPr lang="en-US" sz="2200" dirty="0" smtClean="0">
                <a:solidFill>
                  <a:srgbClr val="000000"/>
                </a:solidFill>
                <a:effectLst/>
                <a:latin typeface="Tahoma" panose="020B0604030504040204" pitchFamily="34" charset="0"/>
                <a:ea typeface="Times New Roman" panose="02020603050405020304" pitchFamily="18" charset="0"/>
              </a:rPr>
              <a:t>·        встречи с людьми разных профессий;</a:t>
            </a:r>
            <a:endParaRPr lang="ru-RU" sz="2200" dirty="0" smtClean="0">
              <a:solidFill>
                <a:srgbClr val="000000"/>
              </a:solidFill>
              <a:effectLst/>
              <a:latin typeface="Tahoma" panose="020B0604030504040204" pitchFamily="34" charset="0"/>
              <a:ea typeface="Times New Roman" panose="02020603050405020304" pitchFamily="18" charset="0"/>
            </a:endParaRPr>
          </a:p>
          <a:p>
            <a:r>
              <a:rPr lang="en-US" sz="2200" dirty="0"/>
              <a:t>·       </a:t>
            </a:r>
            <a:r>
              <a:rPr lang="en-US" sz="2200" dirty="0">
                <a:latin typeface="Tahoma" panose="020B0604030504040204" pitchFamily="34" charset="0"/>
                <a:ea typeface="Tahoma" panose="020B0604030504040204" pitchFamily="34" charset="0"/>
                <a:cs typeface="Tahoma" panose="020B0604030504040204" pitchFamily="34" charset="0"/>
              </a:rPr>
              <a:t> </a:t>
            </a:r>
            <a:r>
              <a:rPr lang="ru-RU" sz="2200" dirty="0" smtClean="0">
                <a:latin typeface="Tahoma" panose="020B0604030504040204" pitchFamily="34" charset="0"/>
                <a:ea typeface="Tahoma" panose="020B0604030504040204" pitchFamily="34" charset="0"/>
                <a:cs typeface="Tahoma" panose="020B0604030504040204" pitchFamily="34" charset="0"/>
              </a:rPr>
              <a:t>  </a:t>
            </a:r>
            <a:r>
              <a:rPr lang="en-US" sz="2200" dirty="0" smtClean="0">
                <a:latin typeface="Tahoma" panose="020B0604030504040204" pitchFamily="34" charset="0"/>
                <a:ea typeface="Tahoma" panose="020B0604030504040204" pitchFamily="34" charset="0"/>
                <a:cs typeface="Tahoma" panose="020B0604030504040204" pitchFamily="34" charset="0"/>
              </a:rPr>
              <a:t>встречи </a:t>
            </a:r>
            <a:r>
              <a:rPr lang="en-US" sz="2200" dirty="0">
                <a:latin typeface="Tahoma" panose="020B0604030504040204" pitchFamily="34" charset="0"/>
                <a:ea typeface="Tahoma" panose="020B0604030504040204" pitchFamily="34" charset="0"/>
                <a:cs typeface="Tahoma" panose="020B0604030504040204" pitchFamily="34" charset="0"/>
              </a:rPr>
              <a:t>с интересными людьми;</a:t>
            </a:r>
            <a:endParaRPr lang="ru-RU" sz="2200" dirty="0">
              <a:latin typeface="Tahoma" panose="020B0604030504040204" pitchFamily="34" charset="0"/>
              <a:ea typeface="Tahoma" panose="020B0604030504040204" pitchFamily="34" charset="0"/>
              <a:cs typeface="Tahoma" panose="020B0604030504040204" pitchFamily="34" charset="0"/>
            </a:endParaRPr>
          </a:p>
          <a:p>
            <a:r>
              <a:rPr lang="en-US" sz="2200" dirty="0">
                <a:latin typeface="Tahoma" panose="020B0604030504040204" pitchFamily="34" charset="0"/>
                <a:ea typeface="Tahoma" panose="020B0604030504040204" pitchFamily="34" charset="0"/>
                <a:cs typeface="Tahoma" panose="020B0604030504040204" pitchFamily="34" charset="0"/>
              </a:rPr>
              <a:t>·      </a:t>
            </a:r>
            <a:r>
              <a:rPr lang="ru-RU" sz="2200" dirty="0" smtClean="0">
                <a:latin typeface="Tahoma" panose="020B0604030504040204" pitchFamily="34" charset="0"/>
                <a:ea typeface="Tahoma" panose="020B0604030504040204" pitchFamily="34" charset="0"/>
                <a:cs typeface="Tahoma" panose="020B0604030504040204" pitchFamily="34" charset="0"/>
              </a:rPr>
              <a:t> </a:t>
            </a:r>
            <a:r>
              <a:rPr lang="en-US" sz="2200" dirty="0" smtClean="0">
                <a:latin typeface="Tahoma" panose="020B0604030504040204" pitchFamily="34" charset="0"/>
                <a:ea typeface="Tahoma" panose="020B0604030504040204" pitchFamily="34" charset="0"/>
                <a:cs typeface="Tahoma" panose="020B0604030504040204" pitchFamily="34" charset="0"/>
              </a:rPr>
              <a:t> </a:t>
            </a:r>
            <a:r>
              <a:rPr lang="en-US" sz="2200" dirty="0">
                <a:latin typeface="Tahoma" panose="020B0604030504040204" pitchFamily="34" charset="0"/>
                <a:ea typeface="Tahoma" panose="020B0604030504040204" pitchFamily="34" charset="0"/>
                <a:cs typeface="Tahoma" panose="020B0604030504040204" pitchFamily="34" charset="0"/>
              </a:rPr>
              <a:t>живой пример окружающих взрослых.</a:t>
            </a:r>
            <a:endParaRPr lang="ru-RU" sz="2200" dirty="0">
              <a:latin typeface="Tahoma" panose="020B0604030504040204" pitchFamily="34" charset="0"/>
              <a:ea typeface="Tahoma" panose="020B0604030504040204" pitchFamily="34" charset="0"/>
              <a:cs typeface="Tahoma" panose="020B0604030504040204" pitchFamily="34" charset="0"/>
            </a:endParaRPr>
          </a:p>
          <a:p>
            <a:pPr>
              <a:spcAft>
                <a:spcPts val="0"/>
              </a:spcAft>
            </a:pPr>
            <a:endParaRPr lang="ru-RU" sz="2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5663698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Preschool2"/>
          <p:cNvPicPr/>
          <p:nvPr/>
        </p:nvPicPr>
        <p:blipFill>
          <a:blip r:embed="rId2" cstate="print"/>
          <a:stretch>
            <a:fillRect/>
          </a:stretch>
        </p:blipFill>
        <p:spPr bwMode="auto">
          <a:xfrm rot="5400000">
            <a:off x="2175317" y="-1740602"/>
            <a:ext cx="11688843" cy="15619754"/>
          </a:xfrm>
          <a:prstGeom prst="rect">
            <a:avLst/>
          </a:prstGeom>
          <a:noFill/>
          <a:ln w="9525">
            <a:noFill/>
            <a:miter lim="800000"/>
            <a:headEnd/>
            <a:tailEnd/>
          </a:ln>
        </p:spPr>
      </p:pic>
      <p:sp>
        <p:nvSpPr>
          <p:cNvPr id="6" name="Прямоугольник 5"/>
          <p:cNvSpPr/>
          <p:nvPr/>
        </p:nvSpPr>
        <p:spPr>
          <a:xfrm>
            <a:off x="1349115" y="941701"/>
            <a:ext cx="13341246" cy="10310515"/>
          </a:xfrm>
          <a:prstGeom prst="rect">
            <a:avLst/>
          </a:prstGeom>
        </p:spPr>
        <p:txBody>
          <a:bodyPr wrap="square">
            <a:spAutoFit/>
          </a:bodyPr>
          <a:lstStyle/>
          <a:p>
            <a:pPr algn="ctr">
              <a:spcAft>
                <a:spcPts val="0"/>
              </a:spcAft>
            </a:pPr>
            <a:r>
              <a:rPr lang="en-US" sz="2800" i="1" dirty="0" smtClean="0">
                <a:solidFill>
                  <a:srgbClr val="00B050"/>
                </a:solidFill>
                <a:effectLst/>
                <a:latin typeface="Tahoma" panose="020B0604030504040204" pitchFamily="34" charset="0"/>
                <a:ea typeface="Times New Roman" panose="02020603050405020304" pitchFamily="18" charset="0"/>
              </a:rPr>
              <a:t>Что необходимо знать дошкольнику о профессии?</a:t>
            </a:r>
            <a:endParaRPr lang="ru-RU" sz="2800" dirty="0" smtClean="0">
              <a:effectLst/>
              <a:latin typeface="Times New Roman" panose="02020603050405020304" pitchFamily="18" charset="0"/>
              <a:ea typeface="Times New Roman" panose="02020603050405020304" pitchFamily="18" charset="0"/>
            </a:endParaRPr>
          </a:p>
          <a:p>
            <a:pPr algn="ctr">
              <a:spcAft>
                <a:spcPts val="0"/>
              </a:spcAft>
            </a:pPr>
            <a:r>
              <a:rPr lang="en-US" sz="2000" dirty="0" smtClean="0">
                <a:solidFill>
                  <a:srgbClr val="000000"/>
                </a:solidFill>
                <a:effectLst/>
                <a:latin typeface="Tahoma" panose="020B0604030504040204" pitchFamily="34" charset="0"/>
                <a:ea typeface="Times New Roman" panose="02020603050405020304" pitchFamily="18" charset="0"/>
              </a:rPr>
              <a:t>Ознакомление детей с трудом взрослых ставит целью дать детям конкретные знания и представления о профессии по </a:t>
            </a:r>
            <a:r>
              <a:rPr lang="en-US" sz="2000" u="sng" dirty="0" smtClean="0">
                <a:solidFill>
                  <a:srgbClr val="000000"/>
                </a:solidFill>
                <a:effectLst/>
                <a:latin typeface="Tahoma" panose="020B0604030504040204" pitchFamily="34" charset="0"/>
                <a:ea typeface="Times New Roman" panose="02020603050405020304" pitchFamily="18" charset="0"/>
              </a:rPr>
              <a:t>схеме</a:t>
            </a:r>
            <a:r>
              <a:rPr lang="en-US" sz="2000" dirty="0" smtClean="0">
                <a:solidFill>
                  <a:srgbClr val="000000"/>
                </a:solidFill>
                <a:effectLst/>
                <a:latin typeface="Tahoma" panose="020B0604030504040204" pitchFamily="34" charset="0"/>
                <a:ea typeface="Times New Roman" panose="02020603050405020304" pitchFamily="18" charset="0"/>
              </a:rPr>
              <a:t>: название профессии – место работы - условия труда - инструменты для работы - выполняемые трудовые операции - результат труда.</a:t>
            </a:r>
            <a:endParaRPr lang="ru-RU" sz="2000" dirty="0" smtClean="0">
              <a:effectLst/>
              <a:latin typeface="Times New Roman" panose="02020603050405020304" pitchFamily="18" charset="0"/>
              <a:ea typeface="Times New Roman" panose="02020603050405020304" pitchFamily="18" charset="0"/>
            </a:endParaRPr>
          </a:p>
          <a:p>
            <a:pPr algn="ctr">
              <a:spcAft>
                <a:spcPts val="0"/>
              </a:spcAft>
            </a:pPr>
            <a:r>
              <a:rPr lang="en-US" sz="2000" dirty="0" smtClean="0">
                <a:solidFill>
                  <a:srgbClr val="000000"/>
                </a:solidFill>
                <a:effectLst/>
                <a:latin typeface="Tahoma" panose="020B0604030504040204" pitchFamily="34" charset="0"/>
                <a:ea typeface="Times New Roman" panose="02020603050405020304" pitchFamily="18" charset="0"/>
              </a:rPr>
              <a:t>Наиболее действенные способы ознакомления с трудом взрослых – </a:t>
            </a:r>
            <a:r>
              <a:rPr lang="en-US" sz="2000" b="1" dirty="0" smtClean="0">
                <a:solidFill>
                  <a:srgbClr val="000000"/>
                </a:solidFill>
                <a:effectLst/>
                <a:latin typeface="Tahoma" panose="020B0604030504040204" pitchFamily="34" charset="0"/>
                <a:ea typeface="Times New Roman" panose="02020603050405020304" pitchFamily="18" charset="0"/>
              </a:rPr>
              <a:t>наблюдения за трудовым процессом, экскурсии, беседы</a:t>
            </a:r>
            <a:r>
              <a:rPr lang="en-US" sz="2000" dirty="0" smtClean="0">
                <a:solidFill>
                  <a:srgbClr val="000000"/>
                </a:solidFill>
                <a:effectLst/>
                <a:latin typeface="Tahoma" panose="020B0604030504040204" pitchFamily="34" charset="0"/>
                <a:ea typeface="Times New Roman" panose="02020603050405020304" pitchFamily="18" charset="0"/>
              </a:rPr>
              <a:t> и </a:t>
            </a:r>
            <a:r>
              <a:rPr lang="en-US" sz="2000" b="1" dirty="0" smtClean="0">
                <a:solidFill>
                  <a:srgbClr val="000000"/>
                </a:solidFill>
                <a:effectLst/>
                <a:latin typeface="Tahoma" panose="020B0604030504040204" pitchFamily="34" charset="0"/>
                <a:ea typeface="Times New Roman" panose="02020603050405020304" pitchFamily="18" charset="0"/>
              </a:rPr>
              <a:t>встречи</a:t>
            </a:r>
            <a:r>
              <a:rPr lang="en-US" sz="2000" dirty="0" smtClean="0">
                <a:solidFill>
                  <a:srgbClr val="000000"/>
                </a:solidFill>
                <a:effectLst/>
                <a:latin typeface="Tahoma" panose="020B0604030504040204" pitchFamily="34" charset="0"/>
                <a:ea typeface="Times New Roman" panose="02020603050405020304" pitchFamily="18" charset="0"/>
              </a:rPr>
              <a:t> с представителями профессий, которые обеспечивают наибольшую отчетливость представлений, максимальную действенность приобретаемых детьми познаний. Однако, наглядное восприятие требует интерпретации. В процессе дальнейших бесед, посредством рассказов воспитателя уточняются, закрепляются, дополняются сведения, полученные во время наблюдений.</a:t>
            </a:r>
            <a:endParaRPr lang="ru-RU" sz="2000" dirty="0" smtClean="0">
              <a:effectLst/>
              <a:latin typeface="Times New Roman" panose="02020603050405020304" pitchFamily="18" charset="0"/>
              <a:ea typeface="Times New Roman" panose="02020603050405020304" pitchFamily="18" charset="0"/>
            </a:endParaRPr>
          </a:p>
          <a:p>
            <a:pPr algn="ctr">
              <a:spcAft>
                <a:spcPts val="0"/>
              </a:spcAft>
            </a:pPr>
            <a:r>
              <a:rPr lang="en-US" sz="2000" dirty="0" smtClean="0">
                <a:solidFill>
                  <a:srgbClr val="000000"/>
                </a:solidFill>
                <a:effectLst/>
                <a:latin typeface="Tahoma" panose="020B0604030504040204" pitchFamily="34" charset="0"/>
                <a:ea typeface="Times New Roman" panose="02020603050405020304" pitchFamily="18" charset="0"/>
              </a:rPr>
              <a:t>Знакомство с профессиями в ходе специально организованных </a:t>
            </a:r>
            <a:r>
              <a:rPr lang="en-US" sz="2000" b="1" dirty="0" smtClean="0">
                <a:solidFill>
                  <a:srgbClr val="000000"/>
                </a:solidFill>
                <a:effectLst/>
                <a:latin typeface="Tahoma" panose="020B0604030504040204" pitchFamily="34" charset="0"/>
                <a:ea typeface="Times New Roman" panose="02020603050405020304" pitchFamily="18" charset="0"/>
              </a:rPr>
              <a:t>образовательных ситуаций,</a:t>
            </a:r>
            <a:r>
              <a:rPr lang="en-US" sz="2000" dirty="0" smtClean="0">
                <a:solidFill>
                  <a:srgbClr val="000000"/>
                </a:solidFill>
                <a:effectLst/>
                <a:latin typeface="Tahoma" panose="020B0604030504040204" pitchFamily="34" charset="0"/>
                <a:ea typeface="Times New Roman" panose="02020603050405020304" pitchFamily="18" charset="0"/>
              </a:rPr>
              <a:t> когда перед детьми ставится проблема, которую необходимо решить, непосредственно образовательной деятельности также способствуют расширению, закреплению и систематизации знаний детей, полученных в ходе непосредственного общения с представителями профессий. Во время таких ситуаций интегрируются различные образовательные области, используются разнообразные методы и приемы (наглядные, словесные, практические, проблемно-поисковые, игровые).</a:t>
            </a:r>
            <a:endParaRPr lang="ru-RU" sz="2000" dirty="0" smtClean="0">
              <a:effectLst/>
              <a:latin typeface="Times New Roman" panose="02020603050405020304" pitchFamily="18" charset="0"/>
              <a:ea typeface="Times New Roman" panose="02020603050405020304" pitchFamily="18" charset="0"/>
            </a:endParaRPr>
          </a:p>
          <a:p>
            <a:pPr algn="ctr">
              <a:spcAft>
                <a:spcPts val="0"/>
              </a:spcAft>
            </a:pPr>
            <a:r>
              <a:rPr lang="en-US" sz="2000" dirty="0" smtClean="0">
                <a:solidFill>
                  <a:srgbClr val="000000"/>
                </a:solidFill>
                <a:effectLst/>
                <a:latin typeface="Tahoma" panose="020B0604030504040204" pitchFamily="34" charset="0"/>
                <a:ea typeface="Times New Roman" panose="02020603050405020304" pitchFamily="18" charset="0"/>
              </a:rPr>
              <a:t>Уточнению представлений о труде взрослых и воспитанию положительного отношения к трудящемуся человеку способствуют </a:t>
            </a:r>
            <a:r>
              <a:rPr lang="en-US" sz="2000" b="1" dirty="0" smtClean="0">
                <a:solidFill>
                  <a:srgbClr val="000000"/>
                </a:solidFill>
                <a:effectLst/>
                <a:latin typeface="Tahoma" panose="020B0604030504040204" pitchFamily="34" charset="0"/>
                <a:ea typeface="Times New Roman" panose="02020603050405020304" pitchFamily="18" charset="0"/>
              </a:rPr>
              <a:t>продуктивные виды деятельности</a:t>
            </a:r>
            <a:r>
              <a:rPr lang="en-US" sz="2000" dirty="0" smtClean="0">
                <a:solidFill>
                  <a:srgbClr val="000000"/>
                </a:solidFill>
                <a:effectLst/>
                <a:latin typeface="Tahoma" panose="020B0604030504040204" pitchFamily="34" charset="0"/>
                <a:ea typeface="Times New Roman" panose="02020603050405020304" pitchFamily="18" charset="0"/>
              </a:rPr>
              <a:t> дошкольников,  такие, как конструирование, аппликация, рисование, лепка. Связывая эти виды деятельности с наблюдениями, беседами, чтением художественной литературы стараемся так представить воспитанникам тему непосредственно образовательной деятельности, чтобы она эмоционально продолжала и подкрепляла то, что они узнали ранее, помогла бы им выразить свое отношение к труженикам.</a:t>
            </a:r>
            <a:endParaRPr lang="ru-RU" sz="2000" dirty="0" smtClean="0">
              <a:effectLst/>
              <a:latin typeface="Times New Roman" panose="02020603050405020304" pitchFamily="18" charset="0"/>
              <a:ea typeface="Times New Roman" panose="02020603050405020304" pitchFamily="18" charset="0"/>
            </a:endParaRPr>
          </a:p>
          <a:p>
            <a:pPr algn="ctr">
              <a:spcAft>
                <a:spcPts val="0"/>
              </a:spcAft>
            </a:pPr>
            <a:r>
              <a:rPr lang="en-US" sz="2000" dirty="0" smtClean="0">
                <a:solidFill>
                  <a:srgbClr val="000000"/>
                </a:solidFill>
                <a:effectLst/>
                <a:latin typeface="Tahoma" panose="020B0604030504040204" pitchFamily="34" charset="0"/>
                <a:ea typeface="Times New Roman" panose="02020603050405020304" pitchFamily="18" charset="0"/>
              </a:rPr>
              <a:t>Центральное  место в работе отводится игре. Одним из основных видов игры является сюжетно-ролевая игра. Она позволяет конкретизировать и расширять представления детей о разнообразной деятельности взрослых, их взаимоотношениях с другими людьми, о профессиях, используемых орудиях труда и пр.</a:t>
            </a:r>
            <a:endParaRPr lang="ru-RU" sz="2000" dirty="0" smtClean="0">
              <a:effectLst/>
              <a:latin typeface="Times New Roman" panose="02020603050405020304" pitchFamily="18" charset="0"/>
              <a:ea typeface="Times New Roman" panose="02020603050405020304" pitchFamily="18" charset="0"/>
            </a:endParaRPr>
          </a:p>
          <a:p>
            <a:pPr algn="ctr">
              <a:spcAft>
                <a:spcPts val="0"/>
              </a:spcAft>
            </a:pPr>
            <a:r>
              <a:rPr lang="en-US" sz="2000" dirty="0" smtClean="0">
                <a:solidFill>
                  <a:srgbClr val="000000"/>
                </a:solidFill>
                <a:effectLst/>
                <a:latin typeface="Tahoma" panose="020B0604030504040204" pitchFamily="34" charset="0"/>
                <a:ea typeface="Times New Roman" panose="02020603050405020304" pitchFamily="18" charset="0"/>
              </a:rPr>
              <a:t>В ходе </a:t>
            </a:r>
            <a:r>
              <a:rPr lang="en-US" sz="2000" b="1" dirty="0" smtClean="0">
                <a:solidFill>
                  <a:srgbClr val="000000"/>
                </a:solidFill>
                <a:effectLst/>
                <a:latin typeface="Tahoma" panose="020B0604030504040204" pitchFamily="34" charset="0"/>
                <a:ea typeface="Times New Roman" panose="02020603050405020304" pitchFamily="18" charset="0"/>
              </a:rPr>
              <a:t>сюжетно-ролевой</a:t>
            </a:r>
            <a:r>
              <a:rPr lang="en-US" sz="2000" dirty="0" smtClean="0">
                <a:solidFill>
                  <a:srgbClr val="000000"/>
                </a:solidFill>
                <a:effectLst/>
                <a:latin typeface="Tahoma" panose="020B0604030504040204" pitchFamily="34" charset="0"/>
                <a:ea typeface="Times New Roman" panose="02020603050405020304" pitchFamily="18" charset="0"/>
              </a:rPr>
              <a:t> </a:t>
            </a:r>
            <a:r>
              <a:rPr lang="en-US" sz="2000" b="1" dirty="0" smtClean="0">
                <a:solidFill>
                  <a:srgbClr val="000000"/>
                </a:solidFill>
                <a:effectLst/>
                <a:latin typeface="Tahoma" panose="020B0604030504040204" pitchFamily="34" charset="0"/>
                <a:ea typeface="Times New Roman" panose="02020603050405020304" pitchFamily="18" charset="0"/>
              </a:rPr>
              <a:t>игры</a:t>
            </a:r>
            <a:r>
              <a:rPr lang="en-US" sz="2000" dirty="0" smtClean="0">
                <a:solidFill>
                  <a:srgbClr val="000000"/>
                </a:solidFill>
                <a:effectLst/>
                <a:latin typeface="Tahoma" panose="020B0604030504040204" pitchFamily="34" charset="0"/>
                <a:ea typeface="Times New Roman" panose="02020603050405020304" pitchFamily="18" charset="0"/>
              </a:rPr>
              <a:t> усваиваются определенные правила и нормы, формируется активная социальная позиция.  Сюжетно-ролевая игра позволяет малышу понять мотивы трудовой деятельности взрослых, раскрывает ее</a:t>
            </a:r>
            <a:r>
              <a:rPr lang="ru-RU" sz="2000" dirty="0" smtClean="0">
                <a:solidFill>
                  <a:srgbClr val="000000"/>
                </a:solidFill>
                <a:effectLst/>
                <a:latin typeface="Tahoma" panose="020B0604030504040204" pitchFamily="34" charset="0"/>
                <a:ea typeface="Times New Roman" panose="02020603050405020304" pitchFamily="18" charset="0"/>
              </a:rPr>
              <a:t> </a:t>
            </a:r>
            <a:r>
              <a:rPr lang="en-US" sz="2000" dirty="0" smtClean="0">
                <a:solidFill>
                  <a:srgbClr val="000000"/>
                </a:solidFill>
                <a:effectLst/>
                <a:latin typeface="Tahoma" panose="020B0604030504040204" pitchFamily="34" charset="0"/>
                <a:ea typeface="Times New Roman" panose="02020603050405020304" pitchFamily="18" charset="0"/>
              </a:rPr>
              <a:t>общественный смысл. Если первоначально, в выборе роли, </a:t>
            </a:r>
            <a:r>
              <a:rPr lang="ru-RU" sz="2000" dirty="0">
                <a:latin typeface="Times New Roman" panose="02020603050405020304" pitchFamily="18" charset="0"/>
                <a:ea typeface="Times New Roman" panose="02020603050405020304" pitchFamily="18" charset="0"/>
              </a:rPr>
              <a:t> </a:t>
            </a:r>
            <a:r>
              <a:rPr lang="en-US" sz="2000" dirty="0" smtClean="0">
                <a:solidFill>
                  <a:srgbClr val="000000"/>
                </a:solidFill>
                <a:effectLst/>
                <a:latin typeface="Tahoma" panose="020B0604030504040204" pitchFamily="34" charset="0"/>
                <a:ea typeface="Times New Roman" panose="02020603050405020304" pitchFamily="18" charset="0"/>
              </a:rPr>
              <a:t>главное место занимает ее  внешняя привлекательность: бескозырка, фонендоскоп, погоны, то в процессе игры раскрывается ее социальная польза. Теперь ребенок понимает, что воспитатель воспитывает детей, врач их лечит. Правильно организованная игра является прекрасным средством воспитания эмоционально - положительного отношения к труду. Темы для игр  берутся из известных детям сказок и литературных произведений (К.И. Чуковского «Доктор Айболит», С. Маршака — пожарника Кузьмы «Пожар», почтальона  «Почта»), из реальных фактов и событий («Врач и больные дети», «Продавец и покупатели», «Проводник и пассажиры»).</a:t>
            </a:r>
            <a:endParaRPr lang="ru-RU"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6576041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Preschool2"/>
          <p:cNvPicPr/>
          <p:nvPr/>
        </p:nvPicPr>
        <p:blipFill>
          <a:blip r:embed="rId2" cstate="print"/>
          <a:stretch>
            <a:fillRect/>
          </a:stretch>
        </p:blipFill>
        <p:spPr bwMode="auto">
          <a:xfrm rot="5400000">
            <a:off x="2175317" y="-1740602"/>
            <a:ext cx="11688843" cy="15619754"/>
          </a:xfrm>
          <a:prstGeom prst="rect">
            <a:avLst/>
          </a:prstGeom>
          <a:noFill/>
          <a:ln w="9525">
            <a:noFill/>
            <a:miter lim="800000"/>
            <a:headEnd/>
            <a:tailEnd/>
          </a:ln>
        </p:spPr>
      </p:pic>
      <p:sp>
        <p:nvSpPr>
          <p:cNvPr id="5" name="Прямоугольник 4"/>
          <p:cNvSpPr/>
          <p:nvPr/>
        </p:nvSpPr>
        <p:spPr>
          <a:xfrm>
            <a:off x="1229192" y="990961"/>
            <a:ext cx="13341247" cy="9541073"/>
          </a:xfrm>
          <a:prstGeom prst="rect">
            <a:avLst/>
          </a:prstGeom>
        </p:spPr>
        <p:txBody>
          <a:bodyPr wrap="square">
            <a:spAutoFit/>
          </a:bodyPr>
          <a:lstStyle/>
          <a:p>
            <a:pPr algn="ctr">
              <a:spcAft>
                <a:spcPts val="0"/>
              </a:spcAft>
            </a:pPr>
            <a:r>
              <a:rPr lang="en-US" sz="2800" dirty="0" smtClean="0">
                <a:solidFill>
                  <a:srgbClr val="000000"/>
                </a:solidFill>
                <a:effectLst/>
                <a:latin typeface="Tahoma" panose="020B0604030504040204" pitchFamily="34" charset="0"/>
                <a:ea typeface="Times New Roman" panose="02020603050405020304" pitchFamily="18" charset="0"/>
              </a:rPr>
              <a:t>Важная роль в процессе ознакомления с профессиями и трудом людей отводится семье.       </a:t>
            </a:r>
            <a:r>
              <a:rPr lang="en-US" dirty="0" smtClean="0">
                <a:solidFill>
                  <a:srgbClr val="000000"/>
                </a:solidFill>
                <a:effectLst/>
                <a:latin typeface="Tahoma" panose="020B0604030504040204" pitchFamily="34" charset="0"/>
                <a:ea typeface="Times New Roman" panose="02020603050405020304" pitchFamily="18" charset="0"/>
              </a:rPr>
              <a:t> </a:t>
            </a:r>
            <a:endParaRPr lang="ru-RU" dirty="0" smtClean="0">
              <a:solidFill>
                <a:srgbClr val="000000"/>
              </a:solidFill>
              <a:effectLst/>
              <a:latin typeface="Tahoma" panose="020B0604030504040204" pitchFamily="34" charset="0"/>
              <a:ea typeface="Times New Roman" panose="02020603050405020304" pitchFamily="18" charset="0"/>
            </a:endParaRPr>
          </a:p>
          <a:p>
            <a:pPr algn="ctr">
              <a:spcAft>
                <a:spcPts val="0"/>
              </a:spcAft>
            </a:pPr>
            <a:r>
              <a:rPr lang="en-US" sz="2400" dirty="0" smtClean="0">
                <a:solidFill>
                  <a:srgbClr val="FF0000"/>
                </a:solidFill>
                <a:effectLst/>
                <a:latin typeface="Tahoma" panose="020B0604030504040204" pitchFamily="34" charset="0"/>
                <a:ea typeface="Times New Roman" panose="02020603050405020304" pitchFamily="18" charset="0"/>
              </a:rPr>
              <a:t>Семья</a:t>
            </a:r>
            <a:r>
              <a:rPr lang="en-US" dirty="0" smtClean="0">
                <a:solidFill>
                  <a:srgbClr val="000000"/>
                </a:solidFill>
                <a:effectLst/>
                <a:latin typeface="Tahoma" panose="020B0604030504040204" pitchFamily="34" charset="0"/>
                <a:ea typeface="Times New Roman" panose="02020603050405020304" pitchFamily="18" charset="0"/>
              </a:rPr>
              <a:t> – это то пространство, где формируется отношение к работе, к профессиональной деятельности. У каждого из нас, взрослых, есть свое представление  о работе, которое мы, порой сами того не ведая, передаем ребенку. Если родители относятся к работе как к значимой части собственной жизни, рассматривают ее как средство самореализации и самовыражения, то ребенок с раннего детства усваивает, что удовлетворенность жизнью напрямую связана с работой, и наоборот.</a:t>
            </a:r>
            <a:endParaRPr lang="ru-RU" dirty="0" smtClean="0">
              <a:effectLst/>
              <a:latin typeface="Times New Roman" panose="02020603050405020304" pitchFamily="18" charset="0"/>
              <a:ea typeface="Times New Roman" panose="02020603050405020304" pitchFamily="18" charset="0"/>
            </a:endParaRPr>
          </a:p>
          <a:p>
            <a:pPr algn="ctr">
              <a:spcAft>
                <a:spcPts val="0"/>
              </a:spcAft>
            </a:pPr>
            <a:r>
              <a:rPr lang="en-US" dirty="0" smtClean="0">
                <a:solidFill>
                  <a:srgbClr val="000000"/>
                </a:solidFill>
                <a:effectLst/>
                <a:latin typeface="Tahoma" panose="020B0604030504040204" pitchFamily="34" charset="0"/>
                <a:ea typeface="Times New Roman" panose="02020603050405020304" pitchFamily="18" charset="0"/>
              </a:rPr>
              <a:t>Родители воспитанников являются «живым» профориентационным примером. А для детей младшего дошкольного возраста – это естественный интерес к работе родителей, желание стать такими, как папы и мамы. Информационное воздействие родителей может проявляться во всех разновидностях их воспитательной деятельности, т.к. на каждом шагу мы сталкиваемся с необходимостью дать ребенку сведения о той или иной профессии. Это, прежде всего, доступные беседы о себе, своей работе, пояснение сказок, произведений художественной литературы, иллюстраций к ним, мультфильмов, т.е. всего увиденного и услышанного.</a:t>
            </a:r>
            <a:endParaRPr lang="ru-RU" dirty="0" smtClean="0">
              <a:effectLst/>
              <a:latin typeface="Times New Roman" panose="02020603050405020304" pitchFamily="18" charset="0"/>
              <a:ea typeface="Times New Roman" panose="02020603050405020304" pitchFamily="18" charset="0"/>
            </a:endParaRPr>
          </a:p>
          <a:p>
            <a:pPr algn="ctr">
              <a:spcAft>
                <a:spcPts val="0"/>
              </a:spcAft>
            </a:pPr>
            <a:r>
              <a:rPr lang="en-US" dirty="0" smtClean="0">
                <a:solidFill>
                  <a:srgbClr val="000000"/>
                </a:solidFill>
                <a:effectLst/>
                <a:latin typeface="Tahoma" panose="020B0604030504040204" pitchFamily="34" charset="0"/>
                <a:ea typeface="Times New Roman" panose="02020603050405020304" pitchFamily="18" charset="0"/>
              </a:rPr>
              <a:t>Родитель может выступить как эксперт и поделиться той информацией, которой он владеет: рассказать, что представляет собой та или иная профессия, где можно встретить такую работу, какие ограничения она накладывает. Следует представить эту информацию в нейтральной форме, чтобы ребенок сделал выводы самостоятельно, например: «А мне нравится быть врачом, потому что врач помогает излечиться от болезни». Особенно ценно для детей, если взрослые рассказывают картинки из своего детства, делятся переживаниями. Подобные рассказы о профессии, как правило, производят на детей большое впечатление.</a:t>
            </a:r>
            <a:endParaRPr lang="ru-RU" dirty="0" smtClean="0">
              <a:effectLst/>
              <a:latin typeface="Times New Roman" panose="02020603050405020304" pitchFamily="18" charset="0"/>
              <a:ea typeface="Times New Roman" panose="02020603050405020304" pitchFamily="18" charset="0"/>
            </a:endParaRPr>
          </a:p>
          <a:p>
            <a:pPr algn="ctr">
              <a:spcAft>
                <a:spcPts val="0"/>
              </a:spcAft>
            </a:pPr>
            <a:endParaRPr lang="ru-RU" dirty="0" smtClean="0">
              <a:effectLst/>
              <a:latin typeface="Times New Roman" panose="02020603050405020304" pitchFamily="18" charset="0"/>
              <a:ea typeface="Times New Roman" panose="02020603050405020304" pitchFamily="18" charset="0"/>
            </a:endParaRPr>
          </a:p>
          <a:p>
            <a:pPr algn="ctr">
              <a:spcAft>
                <a:spcPts val="0"/>
              </a:spcAft>
            </a:pPr>
            <a:r>
              <a:rPr lang="en-US" dirty="0" smtClean="0">
                <a:solidFill>
                  <a:srgbClr val="000000"/>
                </a:solidFill>
                <a:effectLst/>
                <a:latin typeface="Tahoma" panose="020B0604030504040204" pitchFamily="34" charset="0"/>
                <a:ea typeface="Times New Roman" panose="02020603050405020304" pitchFamily="18" charset="0"/>
              </a:rPr>
              <a:t>Не стоит родителям ограничиваться рассказами и разговорами – </a:t>
            </a:r>
            <a:r>
              <a:rPr lang="ru-RU" dirty="0" smtClean="0">
                <a:solidFill>
                  <a:srgbClr val="000000"/>
                </a:solidFill>
                <a:effectLst/>
                <a:latin typeface="Tahoma" panose="020B0604030504040204" pitchFamily="34" charset="0"/>
                <a:ea typeface="Times New Roman" panose="02020603050405020304" pitchFamily="18" charset="0"/>
              </a:rPr>
              <a:t>можно </a:t>
            </a:r>
            <a:r>
              <a:rPr lang="en-US" dirty="0" smtClean="0">
                <a:solidFill>
                  <a:srgbClr val="000000"/>
                </a:solidFill>
                <a:effectLst/>
                <a:latin typeface="Tahoma" panose="020B0604030504040204" pitchFamily="34" charset="0"/>
                <a:ea typeface="Times New Roman" panose="02020603050405020304" pitchFamily="18" charset="0"/>
              </a:rPr>
              <a:t> совершить экскурсию в магазин, на станцию по ремонту машин и т.д. с целью общения сотрудников с ребенком, даже сводить его на работу. Опыт подобного общения может оставить неизгладимое впечатление у ребенка на выбор его профессии. </a:t>
            </a:r>
            <a:endParaRPr lang="ru-RU" dirty="0" smtClean="0">
              <a:effectLst/>
              <a:latin typeface="Times New Roman" panose="02020603050405020304" pitchFamily="18" charset="0"/>
              <a:ea typeface="Times New Roman" panose="02020603050405020304" pitchFamily="18" charset="0"/>
            </a:endParaRPr>
          </a:p>
          <a:p>
            <a:pPr algn="ctr">
              <a:spcAft>
                <a:spcPts val="0"/>
              </a:spcAft>
            </a:pPr>
            <a:r>
              <a:rPr lang="en-US" dirty="0" smtClean="0">
                <a:solidFill>
                  <a:srgbClr val="000000"/>
                </a:solidFill>
                <a:effectLst/>
                <a:latin typeface="Tahoma" panose="020B0604030504040204" pitchFamily="34" charset="0"/>
                <a:ea typeface="Times New Roman" panose="02020603050405020304" pitchFamily="18" charset="0"/>
              </a:rPr>
              <a:t>Для детей важно, что они не одни, что рядом находится взрослый, который поможет, подскажет. Это ощущение придает уверенность в своих силах и побуждает к достижениям уже в будущем.</a:t>
            </a:r>
            <a:endParaRPr lang="ru-RU" dirty="0" smtClean="0">
              <a:effectLst/>
              <a:latin typeface="Times New Roman" panose="02020603050405020304" pitchFamily="18" charset="0"/>
              <a:ea typeface="Times New Roman" panose="02020603050405020304" pitchFamily="18" charset="0"/>
            </a:endParaRPr>
          </a:p>
          <a:p>
            <a:pPr algn="ctr">
              <a:spcAft>
                <a:spcPts val="0"/>
              </a:spcAft>
            </a:pPr>
            <a:r>
              <a:rPr lang="en-US" dirty="0" smtClean="0">
                <a:solidFill>
                  <a:srgbClr val="000000"/>
                </a:solidFill>
                <a:effectLst/>
                <a:latin typeface="Tahoma" panose="020B0604030504040204" pitchFamily="34" charset="0"/>
                <a:ea typeface="Times New Roman" panose="02020603050405020304" pitchFamily="18" charset="0"/>
              </a:rPr>
              <a:t>И самое главное, как показывает практика, главный совет для родителей – не откладывать эту работу на будущее. </a:t>
            </a:r>
            <a:endParaRPr lang="ru-RU" dirty="0" smtClean="0">
              <a:effectLst/>
              <a:latin typeface="Times New Roman" panose="02020603050405020304" pitchFamily="18" charset="0"/>
              <a:ea typeface="Times New Roman" panose="02020603050405020304" pitchFamily="18" charset="0"/>
            </a:endParaRPr>
          </a:p>
          <a:p>
            <a:pPr algn="ctr">
              <a:spcAft>
                <a:spcPts val="0"/>
              </a:spcAft>
            </a:pPr>
            <a:r>
              <a:rPr lang="en-US" dirty="0" smtClean="0">
                <a:solidFill>
                  <a:srgbClr val="000000"/>
                </a:solidFill>
                <a:effectLst/>
                <a:latin typeface="Tahoma" panose="020B0604030504040204" pitchFamily="34" charset="0"/>
                <a:ea typeface="Times New Roman" panose="02020603050405020304" pitchFamily="18" charset="0"/>
              </a:rPr>
              <a:t>Полученные знания детьми дошкольного возраста о труде взрослых позволяют расширять представления ребенка о содержании деятельности человека, общественной значимости труда, ценностном  отношении к собственному труду,  труду других людей и его результатам.</a:t>
            </a:r>
            <a:endParaRPr lang="ru-RU" dirty="0" smtClean="0">
              <a:effectLst/>
              <a:latin typeface="Times New Roman" panose="02020603050405020304" pitchFamily="18" charset="0"/>
              <a:ea typeface="Times New Roman" panose="02020603050405020304" pitchFamily="18" charset="0"/>
            </a:endParaRPr>
          </a:p>
          <a:p>
            <a:pPr algn="ctr">
              <a:spcAft>
                <a:spcPts val="0"/>
              </a:spcAft>
            </a:pPr>
            <a:r>
              <a:rPr lang="en-US" dirty="0" smtClean="0">
                <a:solidFill>
                  <a:srgbClr val="000000"/>
                </a:solidFill>
                <a:effectLst/>
                <a:latin typeface="Tahoma" panose="020B0604030504040204" pitchFamily="34" charset="0"/>
                <a:ea typeface="Times New Roman" panose="02020603050405020304" pitchFamily="18" charset="0"/>
              </a:rPr>
              <a:t>Система профориентационной работы с дошкольниками может оказать существенное влияние на определение дальнейшего выбора жизненного пути ребенка, проведение адаптации к миру профессий через игру.</a:t>
            </a:r>
            <a:endParaRPr lang="ru-RU" dirty="0" smtClean="0">
              <a:effectLst/>
              <a:latin typeface="Times New Roman" panose="02020603050405020304" pitchFamily="18" charset="0"/>
              <a:ea typeface="Times New Roman" panose="02020603050405020304" pitchFamily="18" charset="0"/>
            </a:endParaRPr>
          </a:p>
          <a:p>
            <a:pPr algn="ctr">
              <a:spcAft>
                <a:spcPts val="0"/>
              </a:spcAft>
            </a:pPr>
            <a:r>
              <a:rPr lang="en-US" dirty="0" smtClean="0">
                <a:solidFill>
                  <a:srgbClr val="000000"/>
                </a:solidFill>
                <a:effectLst/>
                <a:latin typeface="Tahoma" panose="020B0604030504040204" pitchFamily="34" charset="0"/>
                <a:ea typeface="Times New Roman" panose="02020603050405020304" pitchFamily="18" charset="0"/>
              </a:rPr>
              <a:t>Адекватность выбора уже с дошкольного возраста повлияет не только на восприятие окружающей жизни, но и на жизнь каждого ребенка в целом.</a:t>
            </a:r>
            <a:endParaRPr lang="ru-RU"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6938316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https://fs00.infourok.ru/images/doc/116/137185/img12.jpg"/>
          <p:cNvPicPr/>
          <p:nvPr/>
        </p:nvPicPr>
        <p:blipFill>
          <a:blip r:embed="rId2">
            <a:extLst>
              <a:ext uri="{28A0092B-C50C-407E-A947-70E740481C1C}">
                <a14:useLocalDpi xmlns:a14="http://schemas.microsoft.com/office/drawing/2010/main" val="0"/>
              </a:ext>
            </a:extLst>
          </a:blip>
          <a:srcRect/>
          <a:stretch>
            <a:fillRect/>
          </a:stretch>
        </p:blipFill>
        <p:spPr bwMode="auto">
          <a:xfrm>
            <a:off x="1652685" y="1022157"/>
            <a:ext cx="12902763" cy="10220466"/>
          </a:xfrm>
          <a:prstGeom prst="rect">
            <a:avLst/>
          </a:prstGeom>
          <a:noFill/>
          <a:ln>
            <a:noFill/>
          </a:ln>
        </p:spPr>
      </p:pic>
      <p:pic>
        <p:nvPicPr>
          <p:cNvPr id="5" name="Рисунок 4" descr="Preschool2"/>
          <p:cNvPicPr/>
          <p:nvPr/>
        </p:nvPicPr>
        <p:blipFill>
          <a:blip r:embed="rId3" cstate="print"/>
          <a:stretch>
            <a:fillRect/>
          </a:stretch>
        </p:blipFill>
        <p:spPr bwMode="auto">
          <a:xfrm rot="5400000">
            <a:off x="2175317" y="-1740602"/>
            <a:ext cx="11688843" cy="15619754"/>
          </a:xfrm>
          <a:prstGeom prst="rect">
            <a:avLst/>
          </a:prstGeom>
          <a:noFill/>
          <a:ln w="9525">
            <a:noFill/>
            <a:miter lim="800000"/>
            <a:headEnd/>
            <a:tailEnd/>
          </a:ln>
        </p:spPr>
      </p:pic>
    </p:spTree>
    <p:extLst>
      <p:ext uri="{BB962C8B-B14F-4D97-AF65-F5344CB8AC3E}">
        <p14:creationId xmlns:p14="http://schemas.microsoft.com/office/powerpoint/2010/main" val="2024110839"/>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26</TotalTime>
  <Words>213</Words>
  <Application>Microsoft Office PowerPoint</Application>
  <PresentationFormat>Произвольный</PresentationFormat>
  <Paragraphs>43</Paragraphs>
  <Slides>5</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5</vt:i4>
      </vt:variant>
    </vt:vector>
  </HeadingPairs>
  <TitlesOfParts>
    <vt:vector size="11" baseType="lpstr">
      <vt:lpstr>Arial</vt:lpstr>
      <vt:lpstr>Calibri</vt:lpstr>
      <vt:lpstr>Calibri Light</vt:lpstr>
      <vt:lpstr>Tahoma</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Елена Г</dc:creator>
  <cp:lastModifiedBy>Елена Г</cp:lastModifiedBy>
  <cp:revision>19</cp:revision>
  <dcterms:created xsi:type="dcterms:W3CDTF">2018-02-11T09:28:54Z</dcterms:created>
  <dcterms:modified xsi:type="dcterms:W3CDTF">2018-02-11T09:55:01Z</dcterms:modified>
</cp:coreProperties>
</file>