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0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8937E9-4714-4E9E-792A-134C7DCB26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A38D81-249A-30F0-ED51-5A02EA742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E92E84-4DF6-2355-C5D8-CCE7A4884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B7E3-AF91-4057-ACAF-BA96FB50BC4E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43602D-9CEA-8D18-64D0-5CE0BBC00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3AF966-92DB-4F88-9FC2-970CCD27F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D831-315B-416D-8B79-8A211BB81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179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2A9085-452C-5697-16D7-C0911B010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F397E25-F25D-1104-7C5B-73F7DB8C0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34E783-23F8-BE75-C0AE-808D16EAB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B7E3-AF91-4057-ACAF-BA96FB50BC4E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F1DA75-6622-47A7-1520-10263F224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144AC6-FCD3-987D-EE65-6325584C8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D831-315B-416D-8B79-8A211BB81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592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B9F9EA9-F0B4-7D5C-23AF-2114EBF7ED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1920909-AFF5-B8D1-2A2A-4A79602AA2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431285-47B0-0586-5B09-BE9A03A6F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B7E3-AF91-4057-ACAF-BA96FB50BC4E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8B6BD8-5092-8159-FABA-027FA0673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8FEA55-2260-3039-A449-2E96DCB55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D831-315B-416D-8B79-8A211BB81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994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6132EC-97AB-1284-9B69-55E74ABEE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2FF2F2-4417-495C-E6EC-572B45BC09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FDBDBA-9050-5B22-0ACD-A32F56E4B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B7E3-AF91-4057-ACAF-BA96FB50BC4E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79930D-EA83-474F-709B-E08BD3C80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AA8123-0D8B-66E3-1B54-D0B1D215F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D831-315B-416D-8B79-8A211BB81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56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6A756A-8F05-5E5D-B730-65D25920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DF27E2-50ED-A933-40B1-F78FB7080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4D3FBB-2110-DAF1-CC0B-61585667F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B7E3-AF91-4057-ACAF-BA96FB50BC4E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E26453-CB71-05D9-D852-78C2CD359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885B67-FCD6-2849-A29B-59E6EAD81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D831-315B-416D-8B79-8A211BB81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26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1D8903-35B2-2566-F9C4-AFEA35981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553A65-0645-D4A3-3745-8E5F18EF59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AAC134-4B4E-BD88-B211-AA403213F4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1F4444D-B7BD-5EA7-0D81-28EEB9EB9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B7E3-AF91-4057-ACAF-BA96FB50BC4E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7CA124A-6221-DB35-C763-4CB82A598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1A4164A-0999-4F60-11E8-3E6223B8C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D831-315B-416D-8B79-8A211BB81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08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CE0325-0FE8-5220-0F22-7C18F29AF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5D77667-DB79-905A-F1B8-7CB042CB4E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C128984-1EEB-DAF5-DA68-15631B318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628BB3A-0381-C003-759F-E29849D6AA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D4F0163-E376-48E9-546A-C63A486E81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8931DA2-BB5E-D018-E2F9-DA5C42C3E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B7E3-AF91-4057-ACAF-BA96FB50BC4E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0EA1226-3869-10BD-550D-49DC6EB8F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C3FCD64-16A2-E6E3-3420-C7585ABEF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D831-315B-416D-8B79-8A211BB81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591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7929E5-F7EC-AFC6-249F-CCB16DB4F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5BEBB8F-A1FC-3655-E096-E2E3F7FAC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B7E3-AF91-4057-ACAF-BA96FB50BC4E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6EE2D3E-CB2B-F76E-FE9C-B808ABB66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D720B6F-F312-B006-305D-C411E9C8C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D831-315B-416D-8B79-8A211BB81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56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C0E0247-E76A-43C8-A748-7C8C88177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B7E3-AF91-4057-ACAF-BA96FB50BC4E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3B5E12C-9C20-C687-7C43-578D15BD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E954161-E89A-BF58-DDEE-0FB4934F9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D831-315B-416D-8B79-8A211BB81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283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DA5717-F3D7-F996-2CCD-48927EFF6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6946DE-BDA5-F170-3027-57772F724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CD36BEB-3DEC-4BDB-A12C-62F9472267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AF607E-51A9-92F8-0FD3-36B59EE2A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B7E3-AF91-4057-ACAF-BA96FB50BC4E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2006C8-1321-D1B4-DD1E-FF458B4EA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66FA210-6360-CE29-9538-945610EE9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D831-315B-416D-8B79-8A211BB81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990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4D6E67-9887-F8FF-A4E7-61FD118FB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DA4EF86-4BB3-DB1E-4764-A327C04930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048BBCA-8C03-32E8-4F0E-B3319D8B03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C19C127-674D-5C7F-95DB-C24AB06B0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B7E3-AF91-4057-ACAF-BA96FB50BC4E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297ABB-1AC4-1220-13F0-43EF13719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6CECB46-6311-E547-942B-26A9AB4E5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D831-315B-416D-8B79-8A211BB81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01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10B6F7-3F26-9482-8F55-F47777E1D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F73038-C030-9E76-AA43-86526AD1EE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4A2D50-B14A-0C3D-0868-AF0B2DCF3E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BB7E3-AF91-4057-ACAF-BA96FB50BC4E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CBF861-7B0D-8ED6-EA18-90E791C4DD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CC1CF9-E5B6-3602-4382-91E77855FA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9D831-315B-416D-8B79-8A211BB81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646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4.png"/><Relationship Id="rId7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2.jpg"/><Relationship Id="rId4" Type="http://schemas.openxmlformats.org/officeDocument/2006/relationships/image" Target="../media/image9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4.png"/><Relationship Id="rId7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2.jp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4.png"/><Relationship Id="rId7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9.jpeg"/><Relationship Id="rId4" Type="http://schemas.openxmlformats.org/officeDocument/2006/relationships/image" Target="../media/image17.pn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4.png"/><Relationship Id="rId7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9.jpeg"/><Relationship Id="rId4" Type="http://schemas.openxmlformats.org/officeDocument/2006/relationships/image" Target="../media/image17.png"/><Relationship Id="rId9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4.png"/><Relationship Id="rId7" Type="http://schemas.openxmlformats.org/officeDocument/2006/relationships/image" Target="../media/image2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9.jpeg"/><Relationship Id="rId10" Type="http://schemas.openxmlformats.org/officeDocument/2006/relationships/image" Target="../media/image27.jpeg"/><Relationship Id="rId4" Type="http://schemas.openxmlformats.org/officeDocument/2006/relationships/image" Target="../media/image17.png"/><Relationship Id="rId9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4.png"/><Relationship Id="rId7" Type="http://schemas.openxmlformats.org/officeDocument/2006/relationships/image" Target="../media/image2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9.jpeg"/><Relationship Id="rId4" Type="http://schemas.openxmlformats.org/officeDocument/2006/relationships/image" Target="../media/image17.png"/><Relationship Id="rId9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5C5FF28-1977-4FCD-B76C-EC14A8BB8E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47884"/>
            <a:ext cx="12192000" cy="3510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0739115-8A3A-1E59-355A-86909D5010C2}"/>
              </a:ext>
            </a:extLst>
          </p:cNvPr>
          <p:cNvSpPr/>
          <p:nvPr/>
        </p:nvSpPr>
        <p:spPr>
          <a:xfrm>
            <a:off x="0" y="597889"/>
            <a:ext cx="1199514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/>
              </a:rPr>
              <a:t>Развиваем артикуляционную моторику </a:t>
            </a:r>
          </a:p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/>
              </a:rPr>
              <a:t>у детей с нарушениями речи: </a:t>
            </a:r>
          </a:p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</a:rPr>
              <a:t>упражнения </a:t>
            </a:r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/>
              </a:rPr>
              <a:t>с ложками.</a:t>
            </a:r>
          </a:p>
        </p:txBody>
      </p:sp>
    </p:spTree>
    <p:extLst>
      <p:ext uri="{BB962C8B-B14F-4D97-AF65-F5344CB8AC3E}">
        <p14:creationId xmlns:p14="http://schemas.microsoft.com/office/powerpoint/2010/main" val="4235849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14170817-DFB0-42B6-246F-801D2CDE5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5F92658-D00C-45B2-4E03-928F41F0BA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6204" y="4665847"/>
            <a:ext cx="7139035" cy="17543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D0C4E82-BC53-6267-BEEE-8D419C8DD4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250823" y="2527835"/>
            <a:ext cx="7139035" cy="1754325"/>
          </a:xfrm>
          <a:prstGeom prst="rect">
            <a:avLst/>
          </a:prstGeom>
        </p:spPr>
      </p:pic>
      <p:sp>
        <p:nvSpPr>
          <p:cNvPr id="7" name="Стрелка: пятиугольник 6">
            <a:extLst>
              <a:ext uri="{FF2B5EF4-FFF2-40B4-BE49-F238E27FC236}">
                <a16:creationId xmlns:a16="http://schemas.microsoft.com/office/drawing/2014/main" id="{6AE46174-7088-85AF-21F5-EBB1FFFF8B8A}"/>
              </a:ext>
            </a:extLst>
          </p:cNvPr>
          <p:cNvSpPr/>
          <p:nvPr/>
        </p:nvSpPr>
        <p:spPr>
          <a:xfrm rot="10800000">
            <a:off x="3788811" y="398405"/>
            <a:ext cx="7116096" cy="1690628"/>
          </a:xfrm>
          <a:prstGeom prst="homePlate">
            <a:avLst/>
          </a:prstGeom>
          <a:blipFill dpi="0" rotWithShape="1">
            <a:blip r:embed="rId4" cstate="screen">
              <a:alphaModFix amt="9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2F0DBE2-068A-7A10-15ED-E55EAF4C7D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0711" y="285589"/>
            <a:ext cx="2385254" cy="1782530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F75DCA1-3DEE-9881-A490-36FF769C3CC1}"/>
              </a:ext>
            </a:extLst>
          </p:cNvPr>
          <p:cNvSpPr/>
          <p:nvPr/>
        </p:nvSpPr>
        <p:spPr>
          <a:xfrm>
            <a:off x="3788811" y="366556"/>
            <a:ext cx="77104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/>
                  <a:stretch>
                    <a:fillRect/>
                  </a:stretch>
                </a:blipFill>
              </a:rPr>
              <a:t>Как погладить щёки нам,</a:t>
            </a:r>
          </a:p>
          <a:p>
            <a:pPr algn="ctr"/>
            <a:r>
              <a:rPr lang="ru-RU" sz="3600" b="1" cap="none" spc="0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/>
                  <a:stretch>
                    <a:fillRect/>
                  </a:stretch>
                </a:blipFill>
                <a:effectLst/>
              </a:rPr>
              <a:t>Не сдвигая кожу там</a:t>
            </a:r>
          </a:p>
          <a:p>
            <a:pPr algn="ctr"/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(Круговое поглаживание </a:t>
            </a:r>
          </a:p>
          <a:p>
            <a:pPr algn="ctr"/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горками ложек по щекам)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5A3A353-76FE-5683-77DB-C9066DCBAC5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6964" y="2396511"/>
            <a:ext cx="2560300" cy="1938005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D8E39AF-0B65-41C7-0327-FE73C28E2C1B}"/>
              </a:ext>
            </a:extLst>
          </p:cNvPr>
          <p:cNvSpPr/>
          <p:nvPr/>
        </p:nvSpPr>
        <p:spPr>
          <a:xfrm>
            <a:off x="1712679" y="2565480"/>
            <a:ext cx="5723042" cy="169277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  <a:effectLst/>
              </a:rPr>
              <a:t>Растереть свои височки,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Надавив в последней точке</a:t>
            </a:r>
          </a:p>
          <a:p>
            <a:pPr algn="ctr"/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(Спиральное растирание горками ложек висков</a:t>
            </a:r>
          </a:p>
          <a:p>
            <a:pPr algn="ctr"/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 фиксацией и лёгким нажатием в конце движения)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C74EC88-C2C6-60D6-70BF-2B3570241C4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4207" y="4594855"/>
            <a:ext cx="2451758" cy="1864151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D98BBBA-AD62-40FD-83B2-2460BEBB5498}"/>
              </a:ext>
            </a:extLst>
          </p:cNvPr>
          <p:cNvSpPr/>
          <p:nvPr/>
        </p:nvSpPr>
        <p:spPr>
          <a:xfrm>
            <a:off x="4775893" y="4741877"/>
            <a:ext cx="612901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Покружиться меж бровей, 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чтобы стало веселей</a:t>
            </a:r>
          </a:p>
          <a:p>
            <a:pPr algn="ctr"/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(Спиральное растирание пространства между бровями)</a:t>
            </a:r>
          </a:p>
        </p:txBody>
      </p:sp>
    </p:spTree>
    <p:extLst>
      <p:ext uri="{BB962C8B-B14F-4D97-AF65-F5344CB8AC3E}">
        <p14:creationId xmlns:p14="http://schemas.microsoft.com/office/powerpoint/2010/main" val="165243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A7DEE841-4B22-E7C9-B5F0-795D68AA8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5F92658-D00C-45B2-4E03-928F41F0BA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237" y="4737119"/>
            <a:ext cx="7139035" cy="17543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D0C4E82-BC53-6267-BEEE-8D419C8DD4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250823" y="2527835"/>
            <a:ext cx="7139035" cy="1754325"/>
          </a:xfrm>
          <a:prstGeom prst="rect">
            <a:avLst/>
          </a:prstGeom>
        </p:spPr>
      </p:pic>
      <p:sp>
        <p:nvSpPr>
          <p:cNvPr id="7" name="Стрелка: пятиугольник 6">
            <a:extLst>
              <a:ext uri="{FF2B5EF4-FFF2-40B4-BE49-F238E27FC236}">
                <a16:creationId xmlns:a16="http://schemas.microsoft.com/office/drawing/2014/main" id="{6AE46174-7088-85AF-21F5-EBB1FFFF8B8A}"/>
              </a:ext>
            </a:extLst>
          </p:cNvPr>
          <p:cNvSpPr/>
          <p:nvPr/>
        </p:nvSpPr>
        <p:spPr>
          <a:xfrm rot="10800000">
            <a:off x="4566008" y="397957"/>
            <a:ext cx="7216428" cy="1690628"/>
          </a:xfrm>
          <a:prstGeom prst="homePlate">
            <a:avLst/>
          </a:prstGeom>
          <a:blipFill dpi="0" rotWithShape="1">
            <a:blip r:embed="rId4" cstate="screen">
              <a:alphaModFix amt="9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F75DCA1-3DEE-9881-A490-36FF769C3CC1}"/>
              </a:ext>
            </a:extLst>
          </p:cNvPr>
          <p:cNvSpPr/>
          <p:nvPr/>
        </p:nvSpPr>
        <p:spPr>
          <a:xfrm>
            <a:off x="4680053" y="393322"/>
            <a:ext cx="771049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Повернуть боками ложки,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Вытирать со щечек крошки</a:t>
            </a:r>
          </a:p>
          <a:p>
            <a:pPr algn="ctr"/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(Движение снизу вверх по щекам боковой поверхностью черпака)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D8E39AF-0B65-41C7-0327-FE73C28E2C1B}"/>
              </a:ext>
            </a:extLst>
          </p:cNvPr>
          <p:cNvSpPr/>
          <p:nvPr/>
        </p:nvSpPr>
        <p:spPr>
          <a:xfrm>
            <a:off x="1832624" y="2447191"/>
            <a:ext cx="5142113" cy="187743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5">
                    <a:alphaModFix amt="98000"/>
                  </a:blip>
                  <a:stretch>
                    <a:fillRect/>
                  </a:stretch>
                </a:blipFill>
              </a:rPr>
              <a:t>После складочки скребем –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(Спиральное растирание горками ложек висков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с фиксацией и лёгким нажатием в конце движения)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blipFill>
                <a:blip r:embed="rId5">
                  <a:alphaModFix amt="98000"/>
                </a:blip>
                <a:stretch>
                  <a:fillRect/>
                </a:stretch>
              </a:blipFill>
            </a:endParaRPr>
          </a:p>
          <a:p>
            <a:pPr algn="ctr"/>
            <a:r>
              <a:rPr lang="ru-RU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5">
                    <a:alphaModFix amt="98000"/>
                  </a:blip>
                  <a:stretch>
                    <a:fillRect/>
                  </a:stretch>
                </a:blipFill>
                <a:effectLst/>
              </a:rPr>
              <a:t>Нажимаем их потом.</a:t>
            </a:r>
          </a:p>
          <a:p>
            <a:pPr algn="ctr"/>
            <a:r>
              <a:rPr lang="ru-RU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(Неглубокие, но частые нажатия кончиками ложек </a:t>
            </a:r>
          </a:p>
          <a:p>
            <a:pPr algn="ctr"/>
            <a:r>
              <a:rPr lang="ru-RU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 всей длине носогубных складок)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D98BBBA-AD62-40FD-83B2-2460BEBB5498}"/>
              </a:ext>
            </a:extLst>
          </p:cNvPr>
          <p:cNvSpPr/>
          <p:nvPr/>
        </p:nvSpPr>
        <p:spPr>
          <a:xfrm>
            <a:off x="5653422" y="4763429"/>
            <a:ext cx="612901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5">
                    <a:alphaModFix amt="98000"/>
                  </a:blip>
                  <a:stretch>
                    <a:fillRect/>
                  </a:stretch>
                </a:blipFill>
              </a:rPr>
              <a:t>Поскребем по губкам тоже-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5">
                    <a:alphaModFix amt="98000"/>
                  </a:blip>
                  <a:stretch>
                    <a:fillRect/>
                  </a:stretch>
                </a:blipFill>
              </a:rPr>
              <a:t>Забывать о них негоже.</a:t>
            </a:r>
          </a:p>
          <a:p>
            <a:pPr algn="ctr"/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(Скребущее движение по верхней и нижней губе кончиками ложек)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8B0C7C6-B54C-ED20-4A6C-7DC034DEC5A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6186" y="2294830"/>
            <a:ext cx="2772698" cy="2125871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4B7EB6F-191F-34BD-9339-90E9505855F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9199" y="247030"/>
            <a:ext cx="2638694" cy="1992482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4696273-5657-1EA7-F227-302F0A91C18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175" y="4405272"/>
            <a:ext cx="2150680" cy="1607575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5307D7BF-9EC3-E969-60BF-25164410B4B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9373" y="5036341"/>
            <a:ext cx="2150680" cy="160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0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3BF3786-434A-79E3-6F86-AA32A678D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5F92658-D00C-45B2-4E03-928F41F0BA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237" y="4737119"/>
            <a:ext cx="7139035" cy="17543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D0C4E82-BC53-6267-BEEE-8D419C8DD4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250823" y="2527835"/>
            <a:ext cx="7139035" cy="1754325"/>
          </a:xfrm>
          <a:prstGeom prst="rect">
            <a:avLst/>
          </a:prstGeom>
        </p:spPr>
      </p:pic>
      <p:sp>
        <p:nvSpPr>
          <p:cNvPr id="7" name="Стрелка: пятиугольник 6">
            <a:extLst>
              <a:ext uri="{FF2B5EF4-FFF2-40B4-BE49-F238E27FC236}">
                <a16:creationId xmlns:a16="http://schemas.microsoft.com/office/drawing/2014/main" id="{6AE46174-7088-85AF-21F5-EBB1FFFF8B8A}"/>
              </a:ext>
            </a:extLst>
          </p:cNvPr>
          <p:cNvSpPr/>
          <p:nvPr/>
        </p:nvSpPr>
        <p:spPr>
          <a:xfrm rot="10800000">
            <a:off x="4566008" y="397957"/>
            <a:ext cx="7216428" cy="1690628"/>
          </a:xfrm>
          <a:prstGeom prst="homePlate">
            <a:avLst/>
          </a:prstGeom>
          <a:blipFill dpi="0" rotWithShape="1">
            <a:blip r:embed="rId4" cstate="screen">
              <a:alphaModFix amt="9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F75DCA1-3DEE-9881-A490-36FF769C3CC1}"/>
              </a:ext>
            </a:extLst>
          </p:cNvPr>
          <p:cNvSpPr/>
          <p:nvPr/>
        </p:nvSpPr>
        <p:spPr>
          <a:xfrm>
            <a:off x="4680053" y="393322"/>
            <a:ext cx="771049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нажмём концами ложек,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 нажать их мог бы ёжик.</a:t>
            </a:r>
          </a:p>
          <a:p>
            <a:pPr algn="ctr"/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(Неглубокие, но частые нажатия кончиками ложек по всей длине губ)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D8E39AF-0B65-41C7-0327-FE73C28E2C1B}"/>
              </a:ext>
            </a:extLst>
          </p:cNvPr>
          <p:cNvSpPr/>
          <p:nvPr/>
        </p:nvSpPr>
        <p:spPr>
          <a:xfrm>
            <a:off x="1250823" y="2616388"/>
            <a:ext cx="625382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5">
                    <a:alphaModFix amt="98000"/>
                  </a:blip>
                  <a:stretch>
                    <a:fillRect/>
                  </a:stretch>
                </a:blipFill>
              </a:rPr>
              <a:t>Разомнём получше щёки,</a:t>
            </a:r>
          </a:p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5">
                    <a:alphaModFix amt="98000"/>
                  </a:blip>
                  <a:stretch>
                    <a:fillRect/>
                  </a:stretch>
                </a:blipFill>
              </a:rPr>
              <a:t>Круг рисуя там глубокий.</a:t>
            </a:r>
          </a:p>
          <a:p>
            <a:pPr algn="ctr"/>
            <a:r>
              <a:rPr lang="ru-RU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(Круговое разминание горками ложек щёк, начиная от носогубных складок, далее к скулам,</a:t>
            </a:r>
          </a:p>
          <a:p>
            <a:pPr algn="ctr"/>
            <a:r>
              <a:rPr lang="ru-RU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 жевательным мышцам и углам рта)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D98BBBA-AD62-40FD-83B2-2460BEBB5498}"/>
              </a:ext>
            </a:extLst>
          </p:cNvPr>
          <p:cNvSpPr/>
          <p:nvPr/>
        </p:nvSpPr>
        <p:spPr>
          <a:xfrm>
            <a:off x="5653422" y="4763429"/>
            <a:ext cx="612901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5">
                    <a:alphaModFix amt="98000"/>
                  </a:blip>
                  <a:stretch>
                    <a:fillRect/>
                  </a:stretch>
                </a:blipFill>
              </a:rPr>
              <a:t>Там, где губок уголочки,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5">
                    <a:alphaModFix amt="98000"/>
                  </a:blip>
                  <a:stretch>
                    <a:fillRect/>
                  </a:stretch>
                </a:blipFill>
              </a:rPr>
              <a:t>Крутим мелкие кружочки.</a:t>
            </a:r>
          </a:p>
          <a:p>
            <a:pPr algn="ctr"/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(Круговое разминание горками ложек возле углов рта)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B8F509A-DAA4-E468-0E86-B3F39B79E25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3499" y="200321"/>
            <a:ext cx="2628172" cy="201045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B9E30E8-B2C6-39AF-D55B-3284DF5F9F4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58533" y="2334435"/>
            <a:ext cx="2640899" cy="201045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3D5CCA3-9222-3690-FD5B-C7399B43F21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7464" y="4444456"/>
            <a:ext cx="2684207" cy="212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54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985989B4-5AA7-07AB-B32E-A028AB69A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5F92658-D00C-45B2-4E03-928F41F0BA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5195" y="4731362"/>
            <a:ext cx="7139035" cy="17543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D0C4E82-BC53-6267-BEEE-8D419C8DD4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980768" y="2527834"/>
            <a:ext cx="7409090" cy="1754325"/>
          </a:xfrm>
          <a:prstGeom prst="rect">
            <a:avLst/>
          </a:prstGeom>
        </p:spPr>
      </p:pic>
      <p:sp>
        <p:nvSpPr>
          <p:cNvPr id="7" name="Стрелка: пятиугольник 6">
            <a:extLst>
              <a:ext uri="{FF2B5EF4-FFF2-40B4-BE49-F238E27FC236}">
                <a16:creationId xmlns:a16="http://schemas.microsoft.com/office/drawing/2014/main" id="{6AE46174-7088-85AF-21F5-EBB1FFFF8B8A}"/>
              </a:ext>
            </a:extLst>
          </p:cNvPr>
          <p:cNvSpPr/>
          <p:nvPr/>
        </p:nvSpPr>
        <p:spPr>
          <a:xfrm rot="10800000">
            <a:off x="4167802" y="334260"/>
            <a:ext cx="7216428" cy="1690628"/>
          </a:xfrm>
          <a:prstGeom prst="homePlate">
            <a:avLst/>
          </a:prstGeom>
          <a:blipFill dpi="0" rotWithShape="1">
            <a:blip r:embed="rId5" cstate="screen">
              <a:alphaModFix amt="9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F75DCA1-3DEE-9881-A490-36FF769C3CC1}"/>
              </a:ext>
            </a:extLst>
          </p:cNvPr>
          <p:cNvSpPr/>
          <p:nvPr/>
        </p:nvSpPr>
        <p:spPr>
          <a:xfrm>
            <a:off x="4289220" y="297658"/>
            <a:ext cx="7710498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Щёки можно </a:t>
            </a:r>
            <a:r>
              <a:rPr lang="ru-RU" sz="3600" b="1" dirty="0" err="1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посдвигать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blipFill>
                <a:blip r:embed="rId6"/>
                <a:stretch>
                  <a:fillRect/>
                </a:stretch>
              </a:blip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Вверх и вниз, и вверх опять.</a:t>
            </a:r>
          </a:p>
          <a:p>
            <a:pPr algn="ctr"/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(Зигзагообразное разминание горками ложек от углов рта к козелкам. </a:t>
            </a:r>
          </a:p>
          <a:p>
            <a:pPr algn="ctr"/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 скуловой до нижней челюсти)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D8E39AF-0B65-41C7-0327-FE73C28E2C1B}"/>
              </a:ext>
            </a:extLst>
          </p:cNvPr>
          <p:cNvSpPr/>
          <p:nvPr/>
        </p:nvSpPr>
        <p:spPr>
          <a:xfrm>
            <a:off x="1864231" y="2616814"/>
            <a:ext cx="5144998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И у мышц жевательных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Покружить желательно. </a:t>
            </a:r>
          </a:p>
          <a:p>
            <a:pPr algn="ctr"/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(Круговое разминание горками ложек жевательных мышц)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D98BBBA-AD62-40FD-83B2-2460BEBB5498}"/>
              </a:ext>
            </a:extLst>
          </p:cNvPr>
          <p:cNvSpPr/>
          <p:nvPr/>
        </p:nvSpPr>
        <p:spPr>
          <a:xfrm>
            <a:off x="5255216" y="4769897"/>
            <a:ext cx="612901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И у подбородка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Круг рисуем чётко.</a:t>
            </a:r>
          </a:p>
          <a:p>
            <a:pPr algn="ctr"/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(Круговое разминание горкой ложки подбородочных мышц)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35FCFD2-204B-5DBB-307B-1DF5C92C428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0768" y="177724"/>
            <a:ext cx="2787779" cy="213127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40678F1-B16F-2EE1-F3A3-C9077D2A4E9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7929" y="2308612"/>
            <a:ext cx="2787779" cy="2203912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74BC28F7-58BE-9772-4224-BFA9538DA0F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355" y="4404058"/>
            <a:ext cx="2873192" cy="2165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429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B932E24-9C07-FBF9-7680-22E07D59B6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5F92658-D00C-45B2-4E03-928F41F0BA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5195" y="4731362"/>
            <a:ext cx="7139035" cy="17543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D0C4E82-BC53-6267-BEEE-8D419C8DD4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980768" y="2527834"/>
            <a:ext cx="7409090" cy="1754325"/>
          </a:xfrm>
          <a:prstGeom prst="rect">
            <a:avLst/>
          </a:prstGeom>
        </p:spPr>
      </p:pic>
      <p:sp>
        <p:nvSpPr>
          <p:cNvPr id="7" name="Стрелка: пятиугольник 6">
            <a:extLst>
              <a:ext uri="{FF2B5EF4-FFF2-40B4-BE49-F238E27FC236}">
                <a16:creationId xmlns:a16="http://schemas.microsoft.com/office/drawing/2014/main" id="{6AE46174-7088-85AF-21F5-EBB1FFFF8B8A}"/>
              </a:ext>
            </a:extLst>
          </p:cNvPr>
          <p:cNvSpPr/>
          <p:nvPr/>
        </p:nvSpPr>
        <p:spPr>
          <a:xfrm rot="10800000">
            <a:off x="4167802" y="334260"/>
            <a:ext cx="7216428" cy="1690628"/>
          </a:xfrm>
          <a:prstGeom prst="homePlate">
            <a:avLst/>
          </a:prstGeom>
          <a:blipFill dpi="0" rotWithShape="1">
            <a:blip r:embed="rId5" cstate="screen">
              <a:alphaModFix amt="9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F75DCA1-3DEE-9881-A490-36FF769C3CC1}"/>
              </a:ext>
            </a:extLst>
          </p:cNvPr>
          <p:cNvSpPr/>
          <p:nvPr/>
        </p:nvSpPr>
        <p:spPr>
          <a:xfrm>
            <a:off x="4289220" y="297658"/>
            <a:ext cx="7710498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Гладим личико опять,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Начинаем разминать. </a:t>
            </a:r>
          </a:p>
          <a:p>
            <a:pPr algn="ctr"/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(Поглаживание горками ложек пространства между бровями,</a:t>
            </a:r>
          </a:p>
          <a:p>
            <a:pPr algn="ctr"/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далее вокруг лобных бугров, затем через виски к жевательным мышцам)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D8E39AF-0B65-41C7-0327-FE73C28E2C1B}"/>
              </a:ext>
            </a:extLst>
          </p:cNvPr>
          <p:cNvSpPr/>
          <p:nvPr/>
        </p:nvSpPr>
        <p:spPr>
          <a:xfrm>
            <a:off x="2038579" y="2616814"/>
            <a:ext cx="4796313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Покатаем по бровям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Детскою лошадкой.</a:t>
            </a:r>
          </a:p>
          <a:p>
            <a:pPr algn="ctr"/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(Симметричное прокатывание черпачков от кончика ложки </a:t>
            </a:r>
          </a:p>
          <a:p>
            <a:pPr algn="ctr"/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 черенку по линии бровей)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D98BBBA-AD62-40FD-83B2-2460BEBB5498}"/>
              </a:ext>
            </a:extLst>
          </p:cNvPr>
          <p:cNvSpPr/>
          <p:nvPr/>
        </p:nvSpPr>
        <p:spPr>
          <a:xfrm>
            <a:off x="5255216" y="4769897"/>
            <a:ext cx="6129014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И покатимся к губам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Носогубной складкой. </a:t>
            </a:r>
          </a:p>
          <a:p>
            <a:pPr algn="ctr"/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(Симметричное прокатывание черпачков от кончика ложки к черенку по линиям носогубных складок)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D2D827D-D92A-8136-9E94-2B970418403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770" y="101039"/>
            <a:ext cx="2814896" cy="217722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5160CB7-38CE-FF17-BEB6-78F771AF2FA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09819" y="2236206"/>
            <a:ext cx="3045542" cy="231082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F39B908-770A-9A81-AAB1-CAE1E200734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770" y="4371140"/>
            <a:ext cx="2833726" cy="217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491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C05C8DC4-824C-54DE-0ECB-1E462A54ED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5F92658-D00C-45B2-4E03-928F41F0BA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5195" y="4731362"/>
            <a:ext cx="7139035" cy="17543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D0C4E82-BC53-6267-BEEE-8D419C8DD4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980768" y="2527834"/>
            <a:ext cx="7409090" cy="1754325"/>
          </a:xfrm>
          <a:prstGeom prst="rect">
            <a:avLst/>
          </a:prstGeom>
        </p:spPr>
      </p:pic>
      <p:sp>
        <p:nvSpPr>
          <p:cNvPr id="7" name="Стрелка: пятиугольник 6">
            <a:extLst>
              <a:ext uri="{FF2B5EF4-FFF2-40B4-BE49-F238E27FC236}">
                <a16:creationId xmlns:a16="http://schemas.microsoft.com/office/drawing/2014/main" id="{6AE46174-7088-85AF-21F5-EBB1FFFF8B8A}"/>
              </a:ext>
            </a:extLst>
          </p:cNvPr>
          <p:cNvSpPr/>
          <p:nvPr/>
        </p:nvSpPr>
        <p:spPr>
          <a:xfrm rot="10800000">
            <a:off x="4167802" y="334260"/>
            <a:ext cx="7216428" cy="1690628"/>
          </a:xfrm>
          <a:prstGeom prst="homePlate">
            <a:avLst/>
          </a:prstGeom>
          <a:blipFill dpi="0" rotWithShape="1">
            <a:blip r:embed="rId5" cstate="screen">
              <a:alphaModFix amt="9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F75DCA1-3DEE-9881-A490-36FF769C3CC1}"/>
              </a:ext>
            </a:extLst>
          </p:cNvPr>
          <p:cNvSpPr/>
          <p:nvPr/>
        </p:nvSpPr>
        <p:spPr>
          <a:xfrm>
            <a:off x="4245195" y="249201"/>
            <a:ext cx="7710498" cy="18774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Губку в складку собираем</a:t>
            </a:r>
          </a:p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Вверх и низ её сдвигаем</a:t>
            </a:r>
          </a:p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(сначала верхняя губа, затем нижняя)</a:t>
            </a:r>
          </a:p>
          <a:p>
            <a:pPr algn="ctr"/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(Кончики ложек смотрят на носогубные складки. Собрать горками ложек</a:t>
            </a:r>
          </a:p>
          <a:p>
            <a:pPr algn="ctr"/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Верхнюю губу в вертикальную складку и перетирать ее вверх - вниз)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D8E39AF-0B65-41C7-0327-FE73C28E2C1B}"/>
              </a:ext>
            </a:extLst>
          </p:cNvPr>
          <p:cNvSpPr/>
          <p:nvPr/>
        </p:nvSpPr>
        <p:spPr>
          <a:xfrm>
            <a:off x="1616606" y="2616814"/>
            <a:ext cx="5640262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Прижимаем наши губы,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Разминаем их негрубо.</a:t>
            </a:r>
          </a:p>
          <a:p>
            <a:pPr algn="ctr"/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(Прижимание сначала верхней, а затем нижней губы к зубам и дёснам</a:t>
            </a:r>
          </a:p>
          <a:p>
            <a:pPr algn="ctr"/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Внешней стороной кончиков ложек )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D98BBBA-AD62-40FD-83B2-2460BEBB5498}"/>
              </a:ext>
            </a:extLst>
          </p:cNvPr>
          <p:cNvSpPr/>
          <p:nvPr/>
        </p:nvSpPr>
        <p:spPr>
          <a:xfrm>
            <a:off x="5255215" y="4769897"/>
            <a:ext cx="6307519" cy="17235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Между пальчиком и ложкой</a:t>
            </a:r>
          </a:p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Жмём и крутим их немножко. </a:t>
            </a:r>
          </a:p>
          <a:p>
            <a:pPr algn="ctr"/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(Кончик слегка заводим в рот, внешней стороной кончика прихватываем губу, а снаружи кончиком 2-го пальца прижимаем губу к ложке и разминаем круговыми движениями между пальцем и ложкой)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4A86E9-13DD-1803-81FA-488490646D5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307" y="125499"/>
            <a:ext cx="2131142" cy="163121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6100E1E-234F-FCD2-76FD-BCA1AF656E4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0588" y="629206"/>
            <a:ext cx="2138517" cy="165257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BD8BC5E-142C-ECA1-7A87-0578E5910C0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2315" y="2281784"/>
            <a:ext cx="2878282" cy="223311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A2216CD-06AE-4C15-77B6-2012C4DAD21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403" y="4371139"/>
            <a:ext cx="3041558" cy="235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111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30F78E72-1A88-5DAD-EEF6-5D94B1AEA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5F92658-D00C-45B2-4E03-928F41F0BA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5195" y="4731362"/>
            <a:ext cx="7139035" cy="17543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D0C4E82-BC53-6267-BEEE-8D419C8DD4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980768" y="2527834"/>
            <a:ext cx="7409090" cy="1754325"/>
          </a:xfrm>
          <a:prstGeom prst="rect">
            <a:avLst/>
          </a:prstGeom>
        </p:spPr>
      </p:pic>
      <p:sp>
        <p:nvSpPr>
          <p:cNvPr id="7" name="Стрелка: пятиугольник 6">
            <a:extLst>
              <a:ext uri="{FF2B5EF4-FFF2-40B4-BE49-F238E27FC236}">
                <a16:creationId xmlns:a16="http://schemas.microsoft.com/office/drawing/2014/main" id="{6AE46174-7088-85AF-21F5-EBB1FFFF8B8A}"/>
              </a:ext>
            </a:extLst>
          </p:cNvPr>
          <p:cNvSpPr/>
          <p:nvPr/>
        </p:nvSpPr>
        <p:spPr>
          <a:xfrm rot="10800000">
            <a:off x="4167802" y="334260"/>
            <a:ext cx="7216428" cy="1690628"/>
          </a:xfrm>
          <a:prstGeom prst="homePlate">
            <a:avLst/>
          </a:prstGeom>
          <a:blipFill dpi="0" rotWithShape="1">
            <a:blip r:embed="rId5" cstate="screen">
              <a:alphaModFix amt="9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F75DCA1-3DEE-9881-A490-36FF769C3CC1}"/>
              </a:ext>
            </a:extLst>
          </p:cNvPr>
          <p:cNvSpPr/>
          <p:nvPr/>
        </p:nvSpPr>
        <p:spPr>
          <a:xfrm>
            <a:off x="4245195" y="449429"/>
            <a:ext cx="771049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 потом прижмём негрубо</a:t>
            </a:r>
          </a:p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Мы десну над каждым зубом. </a:t>
            </a:r>
          </a:p>
          <a:p>
            <a:pPr algn="ctr"/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(Прижимаем десну через верхнюю губу внешней стороной кончика ложки)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D8E39AF-0B65-41C7-0327-FE73C28E2C1B}"/>
              </a:ext>
            </a:extLst>
          </p:cNvPr>
          <p:cNvSpPr/>
          <p:nvPr/>
        </p:nvSpPr>
        <p:spPr>
          <a:xfrm>
            <a:off x="1509430" y="2616814"/>
            <a:ext cx="5854616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И по нижним мы пройдем,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И под каждым мы нажмем.</a:t>
            </a:r>
          </a:p>
          <a:p>
            <a:pPr algn="ctr"/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(То же действие под нижней губой)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D98BBBA-AD62-40FD-83B2-2460BEBB5498}"/>
              </a:ext>
            </a:extLst>
          </p:cNvPr>
          <p:cNvSpPr/>
          <p:nvPr/>
        </p:nvSpPr>
        <p:spPr>
          <a:xfrm>
            <a:off x="5242546" y="4785105"/>
            <a:ext cx="6307519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Под глазами по веснушкам</a:t>
            </a:r>
          </a:p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6">
                    <a:alphaModFix amt="98000"/>
                  </a:blip>
                  <a:stretch>
                    <a:fillRect/>
                  </a:stretch>
                </a:blipFill>
              </a:rPr>
              <a:t>Мы пройдём к ушей верхушкам. </a:t>
            </a:r>
          </a:p>
          <a:p>
            <a:pPr algn="ctr"/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(Поглаживание горками ложек от внешних сторон ноздрей к верхним точкам прикрепления ушей)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79512C5-72D0-CCDE-7DF4-9084ECC0328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525" y="112983"/>
            <a:ext cx="3040436" cy="230687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CFBE2EB-BB14-D6D3-BB4E-3F4CE9AFD23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95661" y="2220913"/>
            <a:ext cx="2954404" cy="225842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40C3697-CF81-F305-EB25-FF314C98CC9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525" y="4371140"/>
            <a:ext cx="3106804" cy="22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484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59C65C4-DAFA-A10D-6DA4-E0A6159CF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63E2A4B-FE0C-27AD-4738-3FD302583E00}"/>
              </a:ext>
            </a:extLst>
          </p:cNvPr>
          <p:cNvSpPr txBox="1"/>
          <p:nvPr/>
        </p:nvSpPr>
        <p:spPr>
          <a:xfrm>
            <a:off x="1032372" y="1305232"/>
            <a:ext cx="10264893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blipFill dpi="0" rotWithShape="1">
                  <a:blip r:embed="rId3">
                    <a:alphaModFix amt="98000"/>
                  </a:blip>
                  <a:srcRect/>
                  <a:tile tx="0" ty="0" sx="100000" sy="100000" flip="none" algn="tl"/>
                </a:blipFill>
                <a:effectLst/>
              </a:rPr>
              <a:t>Перед выполнением ка</a:t>
            </a: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blipFill dpi="0" rotWithShape="1">
                  <a:blip r:embed="rId3">
                    <a:alphaModFix amt="98000"/>
                  </a:blip>
                  <a:srcRect/>
                  <a:tile tx="0" ty="0" sx="100000" sy="100000" flip="none" algn="tl"/>
                </a:blipFill>
              </a:rPr>
              <a:t>ждый раз ложки нужно мыть. Дети перед массажем должны вымыть руки. Взрослый произносит стихотворение и показывает движения, а дети только выполняют движения.</a:t>
            </a:r>
          </a:p>
          <a:p>
            <a:pPr algn="ctr"/>
            <a:r>
              <a:rPr lang="ru-RU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blipFill dpi="0" rotWithShape="1">
                  <a:blip r:embed="rId3">
                    <a:alphaModFix amt="98000"/>
                  </a:blip>
                  <a:srcRect/>
                  <a:tile tx="0" ty="0" sx="100000" sy="100000" flip="none" algn="tl"/>
                </a:blipFill>
                <a:effectLst/>
              </a:rPr>
              <a:t>Стихотворение здесь является</a:t>
            </a: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blipFill dpi="0" rotWithShape="1">
                  <a:blip r:embed="rId3">
                    <a:alphaModFix amt="98000"/>
                  </a:blip>
                  <a:srcRect/>
                  <a:tile tx="0" ty="0" sx="100000" sy="100000" flip="none" algn="tl"/>
                </a:blipFill>
              </a:rPr>
              <a:t>, во – первых «водителем ритма», то есть взрослый с его помощью задает ритм, в котором должны совершаться движения. Во – вторых, стихотворение организует порядок массажных движений и, в – третьих, описывает сами движения, что очень полезно для детей с речевыми нарушениями.</a:t>
            </a:r>
            <a:endParaRPr lang="ru-RU" sz="3200" b="1" cap="none" spc="0" dirty="0">
              <a:ln w="22225">
                <a:solidFill>
                  <a:schemeClr val="accent2"/>
                </a:solidFill>
                <a:prstDash val="solid"/>
              </a:ln>
              <a:blipFill dpi="0" rotWithShape="1">
                <a:blip r:embed="rId3">
                  <a:alphaModFix amt="98000"/>
                </a:blip>
                <a:srcRect/>
                <a:tile tx="0" ty="0" sx="100000" sy="100000" flip="none" algn="tl"/>
              </a:blipFill>
              <a:effectLst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2334B6D-0B85-337E-6841-A4574DB42CD7}"/>
              </a:ext>
            </a:extLst>
          </p:cNvPr>
          <p:cNvSpPr/>
          <p:nvPr/>
        </p:nvSpPr>
        <p:spPr>
          <a:xfrm>
            <a:off x="1032372" y="0"/>
            <a:ext cx="9950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blipFill dpi="0" rotWithShape="1">
                  <a:blip r:embed="rId4">
                    <a:alphaModFix amt="98000"/>
                  </a:blip>
                  <a:srcRect/>
                  <a:tile tx="0" ty="0" sx="100000" sy="100000" flip="none" algn="l"/>
                </a:blipFill>
                <a:effectLst/>
              </a:rPr>
              <a:t>Рекомендации</a:t>
            </a:r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4">
                    <a:alphaModFix amt="98000"/>
                  </a:blip>
                  <a:stretch>
                    <a:fillRect/>
                  </a:stretch>
                </a:blipFill>
                <a:effectLst/>
              </a:rPr>
              <a:t> для </a:t>
            </a:r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blipFill dpi="0" rotWithShape="1">
                  <a:blip r:embed="rId4">
                    <a:alphaModFix amt="98000"/>
                  </a:blip>
                  <a:srcRect/>
                  <a:tile tx="0" ty="0" sx="100000" sy="100000" flip="none" algn="br"/>
                </a:blipFill>
                <a:effectLst/>
              </a:rPr>
              <a:t>проведения</a:t>
            </a:r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blipFill>
                  <a:blip r:embed="rId4">
                    <a:alphaModFix amt="98000"/>
                  </a:blip>
                  <a:stretch>
                    <a:fillRect/>
                  </a:stretch>
                </a:blipFill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74809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600</Words>
  <Application>Microsoft Office PowerPoint</Application>
  <PresentationFormat>Широкоэкранный</PresentationFormat>
  <Paragraphs>81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 Филиппов</dc:creator>
  <cp:lastModifiedBy>Никита Филиппов</cp:lastModifiedBy>
  <cp:revision>2</cp:revision>
  <dcterms:created xsi:type="dcterms:W3CDTF">2023-04-23T11:35:29Z</dcterms:created>
  <dcterms:modified xsi:type="dcterms:W3CDTF">2024-07-30T06:29:24Z</dcterms:modified>
</cp:coreProperties>
</file>