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311" r:id="rId2"/>
    <p:sldId id="312" r:id="rId3"/>
    <p:sldId id="314" r:id="rId4"/>
    <p:sldId id="315" r:id="rId5"/>
    <p:sldId id="325" r:id="rId6"/>
    <p:sldId id="329" r:id="rId7"/>
    <p:sldId id="333" r:id="rId8"/>
    <p:sldId id="334" r:id="rId9"/>
    <p:sldId id="335" r:id="rId10"/>
    <p:sldId id="336" r:id="rId11"/>
    <p:sldId id="337" r:id="rId12"/>
    <p:sldId id="328" r:id="rId13"/>
    <p:sldId id="320" r:id="rId14"/>
    <p:sldId id="332" r:id="rId15"/>
    <p:sldId id="321" r:id="rId16"/>
    <p:sldId id="331" r:id="rId17"/>
    <p:sldId id="323" r:id="rId18"/>
    <p:sldId id="330" r:id="rId19"/>
    <p:sldId id="32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157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5" autoAdjust="0"/>
    <p:restoredTop sz="95195" autoAdjust="0"/>
  </p:normalViewPr>
  <p:slideViewPr>
    <p:cSldViewPr>
      <p:cViewPr>
        <p:scale>
          <a:sx n="91" d="100"/>
          <a:sy n="91" d="100"/>
        </p:scale>
        <p:origin x="-888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0;&#1091;&#1088;&#1089;%20&#1051;&#1086;&#1075;&#1086;&#1087;&#1077;&#1076;&#1080;&#1103;\&#1044;&#1057;%20411\&#1043;&#1088;&#1091;&#1087;&#1087;&#1072;\&#1054;&#1090;&#1095;&#1077;&#1090;&#1085;&#1086;&#1089;&#1090;&#1100;\&#1057;&#1090;&#1072;&#1088;&#1096;&#1072;&#1103;%20-&#1087;&#1086;&#1076;&#1075;&#1086;&#1090;&#1086;&#1074;&#1080;&#1090;&#1077;&#1083;&#1100;&#1085;&#1072;&#1103;%20&#1075;&#1088;&#1091;&#1087;&#1087;&#1072;%206%20&#1050;&#1086;&#1088;&#1072;&#1073;&#1083;&#1080;&#1082;\&#1055;&#1088;&#1086;&#1092;&#1080;&#1083;&#1100;%20&#1086;&#1073;&#1089;&#1083;&#1077;&#1076;&#1086;&#1074;&#1072;&#1085;&#1080;&#1103;%20&#1075;&#1088;&#1091;&#1087;&#1087;&#1099;%206%20&#1050;&#1086;&#1088;&#1072;&#1073;&#1083;&#1080;&#1082;%20-%20&#1089;&#1077;&#1085;&#1090;&#1103;&#1073;&#1088;&#1100;%202023%20-%20&#1084;&#1072;&#1081;%202024_&#1082;&#1088;&#1091;&#107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0;&#1091;&#1088;&#1089;%20&#1051;&#1086;&#1075;&#1086;&#1087;&#1077;&#1076;&#1080;&#1103;\&#1044;&#1057;%20411\&#1043;&#1088;&#1091;&#1087;&#1087;&#1072;\&#1054;&#1090;&#1095;&#1077;&#1090;&#1085;&#1086;&#1089;&#1090;&#1100;\&#1055;&#1086;&#1076;&#1075;&#1086;&#1090;&#1086;&#1074;&#1080;&#1090;&#1077;&#1083;&#1100;&#1085;&#1072;&#1103;%20&#1075;&#1088;&#1091;&#1087;&#1087;&#1072;%208%20&#1058;&#1077;&#1088;&#1077;&#1084;&#1086;&#1082;\&#1055;&#1088;&#1086;&#1092;&#1080;&#1083;&#1100;%20&#1086;&#1073;&#1089;&#1083;&#1077;&#1076;&#1086;&#1074;&#1072;&#1085;&#1080;&#1103;%20&#1075;&#1088;&#1091;&#1087;&#1087;&#1099;%208%20&#1058;&#1077;&#1088;&#1077;&#1084;&#1086;&#1082;%20-%20&#1089;&#1077;&#1085;&#1090;&#1103;&#1073;&#1088;&#1100;%202023%20-%20&#1084;&#1072;&#1081;%202024_&#1082;&#1088;&#1091;&#107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0;&#1091;&#1088;&#1089;%20&#1051;&#1086;&#1075;&#1086;&#1087;&#1077;&#1076;&#1080;&#1103;\&#1044;&#1057;%20411\&#1043;&#1088;&#1091;&#1087;&#1087;&#1072;\&#1054;&#1090;&#1095;&#1077;&#1090;&#1085;&#1086;&#1089;&#1090;&#1100;\&#1057;&#1090;&#1072;&#1088;&#1096;&#1072;&#1103;%20&#1075;&#1088;&#1091;&#1087;&#1087;&#1072;%209%20&#1056;&#1072;&#1076;&#1091;&#1075;&#1072;\&#1055;&#1088;&#1086;&#1092;&#1080;&#1083;&#1100;%20&#1086;&#1073;&#1089;&#1083;&#1077;&#1076;&#1086;&#1074;&#1072;&#1085;&#1080;&#1103;%20&#1075;&#1088;&#1091;&#1087;&#1087;&#1099;%209%20&#1056;&#1072;&#1076;&#1091;&#1075;&#1072;%20-%20&#1089;&#1077;&#1085;&#1090;&#1103;&#1073;&#1088;&#1100;%202023%20-%20&#1084;&#1072;&#1081;%202024_&#1082;&#1088;&#1091;&#1075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0;&#1091;&#1088;&#1089;%20&#1051;&#1086;&#1075;&#1086;&#1087;&#1077;&#1076;&#1080;&#1103;\&#1044;&#1057;%20411\&#1043;&#1088;&#1091;&#1087;&#1087;&#1072;\&#1054;&#1090;&#1095;&#1077;&#1090;&#1085;&#1086;&#1089;&#1090;&#1100;\&#1057;&#1090;&#1072;&#1088;&#1096;&#1072;&#1103;%20-&#1087;&#1086;&#1076;&#1075;&#1086;&#1090;&#1086;&#1074;&#1080;&#1090;&#1077;&#1083;&#1100;&#1085;&#1072;&#1103;%20&#1075;&#1088;&#1091;&#1087;&#1087;&#1072;%206%20&#1050;&#1086;&#1088;&#1072;&#1073;&#1083;&#1080;&#1082;\&#1043;&#1088;&#1091;&#1087;&#1087;&#1072;%206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0;&#1091;&#1088;&#1089;%20&#1051;&#1086;&#1075;&#1086;&#1087;&#1077;&#1076;&#1080;&#1103;\&#1044;&#1057;%20411\&#1043;&#1088;&#1091;&#1087;&#1087;&#1072;\&#1054;&#1090;&#1095;&#1077;&#1090;&#1085;&#1086;&#1089;&#1090;&#1100;\&#1055;&#1086;&#1076;&#1075;&#1086;&#1090;&#1086;&#1074;&#1080;&#1090;&#1077;&#1083;&#1100;&#1085;&#1072;&#1103;%20&#1075;&#1088;&#1091;&#1087;&#1087;&#1072;%208%20&#1058;&#1077;&#1088;&#1077;&#1084;&#1086;&#1082;\&#1043;&#1088;&#1091;&#1087;&#1087;&#1072;%208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0;&#1091;&#1088;&#1089;%20&#1051;&#1086;&#1075;&#1086;&#1087;&#1077;&#1076;&#1080;&#1103;\&#1044;&#1057;%20411\&#1043;&#1088;&#1091;&#1087;&#1087;&#1072;\&#1054;&#1090;&#1095;&#1077;&#1090;&#1085;&#1086;&#1089;&#1090;&#1100;\&#1057;&#1090;&#1072;&#1088;&#1096;&#1072;&#1103;%20&#1075;&#1088;&#1091;&#1087;&#1087;&#1072;%209%20&#1056;&#1072;&#1076;&#1091;&#1075;&#1072;\&#1043;&#1088;&#1091;&#1087;&#1087;&#1072;%2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 algn="ctr" rtl="0">
              <a:defRPr/>
            </a:pPr>
            <a:r>
              <a:rPr lang="ru-RU" sz="1400" dirty="0"/>
              <a:t>Профиль обследования </a:t>
            </a:r>
            <a:br>
              <a:rPr lang="ru-RU" sz="1400" dirty="0"/>
            </a:br>
            <a:r>
              <a:rPr lang="ru-RU" sz="1400" dirty="0"/>
              <a:t>группы</a:t>
            </a:r>
            <a:r>
              <a:rPr lang="en-US" sz="1400" dirty="0"/>
              <a:t> </a:t>
            </a:r>
            <a:r>
              <a:rPr lang="ru-RU" sz="1400" dirty="0"/>
              <a:t>№6 «Кораблик» </a:t>
            </a:r>
            <a:br>
              <a:rPr lang="ru-RU" sz="1400" dirty="0"/>
            </a:br>
            <a:r>
              <a:rPr lang="ru-RU" sz="1400" dirty="0"/>
              <a:t>сентябрь, 2023 - январь, 2024 - май, 2024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8325470085470086"/>
          <c:y val="0.19895320512820514"/>
          <c:w val="0.75289252136752127"/>
          <c:h val="0.75289252136752127"/>
        </c:manualLayout>
      </c:layout>
      <c:radarChart>
        <c:radarStyle val="marker"/>
        <c:varyColors val="0"/>
        <c:ser>
          <c:idx val="0"/>
          <c:order val="0"/>
          <c:tx>
            <c:strRef>
              <c:f>Расчёт!$C$2</c:f>
              <c:strCache>
                <c:ptCount val="1"/>
                <c:pt idx="0">
                  <c:v>До коррекции</c:v>
                </c:pt>
              </c:strCache>
            </c:strRef>
          </c:tx>
          <c:spPr>
            <a:ln w="22225"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Расчёт!$A$3:$A$15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Расчёт!$C$3:$C$15</c:f>
              <c:numCache>
                <c:formatCode>General</c:formatCode>
                <c:ptCount val="13"/>
                <c:pt idx="0">
                  <c:v>2.2200000000000002</c:v>
                </c:pt>
                <c:pt idx="1">
                  <c:v>2.83</c:v>
                </c:pt>
                <c:pt idx="2">
                  <c:v>2.7959999999999998</c:v>
                </c:pt>
                <c:pt idx="3">
                  <c:v>2.66</c:v>
                </c:pt>
                <c:pt idx="4">
                  <c:v>2.5979999999999999</c:v>
                </c:pt>
                <c:pt idx="5">
                  <c:v>1.82</c:v>
                </c:pt>
                <c:pt idx="6">
                  <c:v>2.4</c:v>
                </c:pt>
                <c:pt idx="7">
                  <c:v>2.58</c:v>
                </c:pt>
                <c:pt idx="8">
                  <c:v>2.44</c:v>
                </c:pt>
                <c:pt idx="9">
                  <c:v>1.94</c:v>
                </c:pt>
                <c:pt idx="10">
                  <c:v>2.36</c:v>
                </c:pt>
                <c:pt idx="11">
                  <c:v>2.21</c:v>
                </c:pt>
                <c:pt idx="12">
                  <c:v>2.58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AF-4688-A74C-BB0E389B5028}"/>
            </c:ext>
          </c:extLst>
        </c:ser>
        <c:ser>
          <c:idx val="1"/>
          <c:order val="1"/>
          <c:tx>
            <c:strRef>
              <c:f>Расчёт!$D$2</c:f>
              <c:strCache>
                <c:ptCount val="1"/>
                <c:pt idx="0">
                  <c:v>Середина коррекции</c:v>
                </c:pt>
              </c:strCache>
            </c:strRef>
          </c:tx>
          <c:spPr>
            <a:ln w="22225"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Расчёт!$A$3:$A$15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Расчёт!$D$3:$D$15</c:f>
              <c:numCache>
                <c:formatCode>General</c:formatCode>
                <c:ptCount val="13"/>
                <c:pt idx="0">
                  <c:v>2.97</c:v>
                </c:pt>
                <c:pt idx="1">
                  <c:v>3</c:v>
                </c:pt>
                <c:pt idx="2">
                  <c:v>2.9</c:v>
                </c:pt>
                <c:pt idx="3">
                  <c:v>2.83</c:v>
                </c:pt>
                <c:pt idx="4">
                  <c:v>2.82</c:v>
                </c:pt>
                <c:pt idx="5">
                  <c:v>2.2000000000000002</c:v>
                </c:pt>
                <c:pt idx="6">
                  <c:v>2.7</c:v>
                </c:pt>
                <c:pt idx="7">
                  <c:v>2.78</c:v>
                </c:pt>
                <c:pt idx="8">
                  <c:v>2.67</c:v>
                </c:pt>
                <c:pt idx="9">
                  <c:v>2.27</c:v>
                </c:pt>
                <c:pt idx="10">
                  <c:v>2.59</c:v>
                </c:pt>
                <c:pt idx="11">
                  <c:v>2.5499999999999998</c:v>
                </c:pt>
                <c:pt idx="12">
                  <c:v>2.84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AF-4688-A74C-BB0E389B5028}"/>
            </c:ext>
          </c:extLst>
        </c:ser>
        <c:ser>
          <c:idx val="3"/>
          <c:order val="2"/>
          <c:tx>
            <c:v>После коррекции</c:v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val>
            <c:numRef>
              <c:f>Расчёт!$E$3:$E$15</c:f>
              <c:numCache>
                <c:formatCode>General</c:formatCode>
                <c:ptCount val="13"/>
                <c:pt idx="0">
                  <c:v>2.98</c:v>
                </c:pt>
                <c:pt idx="1">
                  <c:v>3</c:v>
                </c:pt>
                <c:pt idx="2">
                  <c:v>2.95</c:v>
                </c:pt>
                <c:pt idx="3">
                  <c:v>2.87</c:v>
                </c:pt>
                <c:pt idx="4">
                  <c:v>2.84</c:v>
                </c:pt>
                <c:pt idx="5">
                  <c:v>2.79</c:v>
                </c:pt>
                <c:pt idx="6">
                  <c:v>2.78</c:v>
                </c:pt>
                <c:pt idx="7">
                  <c:v>2.99</c:v>
                </c:pt>
                <c:pt idx="8">
                  <c:v>2.9</c:v>
                </c:pt>
                <c:pt idx="9">
                  <c:v>2.78</c:v>
                </c:pt>
                <c:pt idx="10">
                  <c:v>2.88</c:v>
                </c:pt>
                <c:pt idx="11">
                  <c:v>2.93</c:v>
                </c:pt>
                <c:pt idx="12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63872"/>
        <c:axId val="41834752"/>
      </c:radarChart>
      <c:catAx>
        <c:axId val="4126387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41834752"/>
        <c:crosses val="autoZero"/>
        <c:auto val="1"/>
        <c:lblAlgn val="ctr"/>
        <c:lblOffset val="100"/>
        <c:noMultiLvlLbl val="0"/>
      </c:catAx>
      <c:valAx>
        <c:axId val="41834752"/>
        <c:scaling>
          <c:orientation val="minMax"/>
          <c:max val="3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Средний балл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1263872"/>
        <c:crosses val="autoZero"/>
        <c:crossBetween val="between"/>
        <c:majorUnit val="0.25"/>
      </c:valAx>
    </c:plotArea>
    <c:plotVisOnly val="1"/>
    <c:dispBlanksAs val="gap"/>
    <c:showDLblsOverMax val="0"/>
  </c:chart>
  <c:txPr>
    <a:bodyPr/>
    <a:lstStyle/>
    <a:p>
      <a:pPr>
        <a:defRPr sz="1000" baseline="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Уровень развития речи на </a:t>
            </a:r>
            <a:r>
              <a:rPr lang="ru-RU" dirty="0" smtClean="0">
                <a:solidFill>
                  <a:srgbClr val="FF0000"/>
                </a:solidFill>
              </a:rPr>
              <a:t>ноябрь 2016 </a:t>
            </a:r>
            <a:r>
              <a:rPr lang="ru-RU" dirty="0">
                <a:solidFill>
                  <a:srgbClr val="FF0000"/>
                </a:solidFill>
              </a:rPr>
              <a:t>года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7">
          <a:noFill/>
        </a:ln>
      </c:spPr>
    </c:plotArea>
    <c:legend>
      <c:legendPos val="r"/>
      <c:layout/>
      <c:overlay val="0"/>
    </c:legend>
    <c:plotVisOnly val="1"/>
    <c:dispBlanksAs val="zero"/>
    <c:showDLblsOverMax val="0"/>
  </c:chart>
  <c:spPr>
    <a:ln w="28554"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 algn="ctr" rtl="0">
              <a:defRPr/>
            </a:pPr>
            <a:r>
              <a:rPr lang="ru-RU" sz="1400" dirty="0"/>
              <a:t>Профиль обследования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группы</a:t>
            </a:r>
            <a:r>
              <a:rPr lang="en-US" sz="1400" dirty="0" smtClean="0"/>
              <a:t> </a:t>
            </a:r>
            <a:r>
              <a:rPr lang="ru-RU" sz="1400" dirty="0"/>
              <a:t>№8 «Теремок» </a:t>
            </a:r>
            <a:br>
              <a:rPr lang="ru-RU" sz="1400" dirty="0"/>
            </a:br>
            <a:r>
              <a:rPr lang="ru-RU" sz="1400" dirty="0"/>
              <a:t>сентябрь, 2023 - январь, 2024  - май, 2024 </a:t>
            </a:r>
          </a:p>
        </c:rich>
      </c:tx>
      <c:layout/>
      <c:overlay val="0"/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Расчёт!$C$2</c:f>
              <c:strCache>
                <c:ptCount val="1"/>
                <c:pt idx="0">
                  <c:v>До коррекции</c:v>
                </c:pt>
              </c:strCache>
            </c:strRef>
          </c:tx>
          <c:spPr>
            <a:ln w="22225"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Расчёт!$A$3:$A$15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Расчёт!$C$3:$C$15</c:f>
              <c:numCache>
                <c:formatCode>General</c:formatCode>
                <c:ptCount val="13"/>
                <c:pt idx="0">
                  <c:v>2.77</c:v>
                </c:pt>
                <c:pt idx="1">
                  <c:v>2.86</c:v>
                </c:pt>
                <c:pt idx="2">
                  <c:v>2.74</c:v>
                </c:pt>
                <c:pt idx="3">
                  <c:v>2.59</c:v>
                </c:pt>
                <c:pt idx="4">
                  <c:v>2.5</c:v>
                </c:pt>
                <c:pt idx="5">
                  <c:v>1.75</c:v>
                </c:pt>
                <c:pt idx="6">
                  <c:v>2.31</c:v>
                </c:pt>
                <c:pt idx="7">
                  <c:v>2.5499999999999998</c:v>
                </c:pt>
                <c:pt idx="8">
                  <c:v>2.25</c:v>
                </c:pt>
                <c:pt idx="9">
                  <c:v>1.99</c:v>
                </c:pt>
                <c:pt idx="10">
                  <c:v>2.23</c:v>
                </c:pt>
                <c:pt idx="11">
                  <c:v>1.84</c:v>
                </c:pt>
                <c:pt idx="12">
                  <c:v>2.37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AF-4688-A74C-BB0E389B5028}"/>
            </c:ext>
          </c:extLst>
        </c:ser>
        <c:ser>
          <c:idx val="1"/>
          <c:order val="1"/>
          <c:tx>
            <c:strRef>
              <c:f>Расчёт!$D$2</c:f>
              <c:strCache>
                <c:ptCount val="1"/>
                <c:pt idx="0">
                  <c:v>Середина коррекции</c:v>
                </c:pt>
              </c:strCache>
            </c:strRef>
          </c:tx>
          <c:spPr>
            <a:ln w="22225"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Расчёт!$A$3:$A$15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Расчёт!$D$3:$D$15</c:f>
              <c:numCache>
                <c:formatCode>General</c:formatCode>
                <c:ptCount val="13"/>
                <c:pt idx="0">
                  <c:v>2.89</c:v>
                </c:pt>
                <c:pt idx="1">
                  <c:v>2.93</c:v>
                </c:pt>
                <c:pt idx="2">
                  <c:v>2.87</c:v>
                </c:pt>
                <c:pt idx="3">
                  <c:v>2.74</c:v>
                </c:pt>
                <c:pt idx="4">
                  <c:v>2.69</c:v>
                </c:pt>
                <c:pt idx="5">
                  <c:v>2.06</c:v>
                </c:pt>
                <c:pt idx="6">
                  <c:v>2.54</c:v>
                </c:pt>
                <c:pt idx="7">
                  <c:v>2.89</c:v>
                </c:pt>
                <c:pt idx="8">
                  <c:v>2.66</c:v>
                </c:pt>
                <c:pt idx="9">
                  <c:v>2.29</c:v>
                </c:pt>
                <c:pt idx="10">
                  <c:v>2.5</c:v>
                </c:pt>
                <c:pt idx="11">
                  <c:v>2.33</c:v>
                </c:pt>
                <c:pt idx="12">
                  <c:v>2.73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AF-4688-A74C-BB0E389B5028}"/>
            </c:ext>
          </c:extLst>
        </c:ser>
        <c:ser>
          <c:idx val="3"/>
          <c:order val="2"/>
          <c:tx>
            <c:v>После коррекции</c:v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val>
            <c:numRef>
              <c:f>Расчёт!$E$3:$E$15</c:f>
              <c:numCache>
                <c:formatCode>General</c:formatCode>
                <c:ptCount val="13"/>
                <c:pt idx="0">
                  <c:v>2.99</c:v>
                </c:pt>
                <c:pt idx="1">
                  <c:v>3</c:v>
                </c:pt>
                <c:pt idx="2">
                  <c:v>2.92</c:v>
                </c:pt>
                <c:pt idx="3">
                  <c:v>2.84</c:v>
                </c:pt>
                <c:pt idx="4">
                  <c:v>2.83</c:v>
                </c:pt>
                <c:pt idx="5">
                  <c:v>2.42</c:v>
                </c:pt>
                <c:pt idx="6">
                  <c:v>2.72</c:v>
                </c:pt>
                <c:pt idx="7">
                  <c:v>2.96</c:v>
                </c:pt>
                <c:pt idx="8">
                  <c:v>2.87</c:v>
                </c:pt>
                <c:pt idx="9">
                  <c:v>2.76</c:v>
                </c:pt>
                <c:pt idx="10">
                  <c:v>2.81</c:v>
                </c:pt>
                <c:pt idx="11">
                  <c:v>2.56</c:v>
                </c:pt>
                <c:pt idx="12">
                  <c:v>2.89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758976"/>
        <c:axId val="93760896"/>
      </c:radarChart>
      <c:catAx>
        <c:axId val="9375897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93760896"/>
        <c:crosses val="autoZero"/>
        <c:auto val="1"/>
        <c:lblAlgn val="ctr"/>
        <c:lblOffset val="100"/>
        <c:noMultiLvlLbl val="0"/>
      </c:catAx>
      <c:valAx>
        <c:axId val="93760896"/>
        <c:scaling>
          <c:orientation val="minMax"/>
          <c:max val="3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Средний балл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3758976"/>
        <c:crosses val="autoZero"/>
        <c:crossBetween val="between"/>
        <c:majorUnit val="0.25"/>
      </c:valAx>
    </c:plotArea>
    <c:plotVisOnly val="1"/>
    <c:dispBlanksAs val="gap"/>
    <c:showDLblsOverMax val="0"/>
  </c:chart>
  <c:txPr>
    <a:bodyPr/>
    <a:lstStyle/>
    <a:p>
      <a:pPr>
        <a:defRPr sz="1000" baseline="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 algn="ctr" rtl="0">
              <a:defRPr/>
            </a:pPr>
            <a:r>
              <a:rPr lang="ru-RU" sz="1400" dirty="0"/>
              <a:t>Профиль обследования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группы</a:t>
            </a:r>
            <a:r>
              <a:rPr lang="en-US" sz="1400" dirty="0" smtClean="0"/>
              <a:t> </a:t>
            </a:r>
            <a:r>
              <a:rPr lang="ru-RU" sz="1400" dirty="0"/>
              <a:t>№9 «Радуга» </a:t>
            </a:r>
            <a:br>
              <a:rPr lang="ru-RU" sz="1400" dirty="0"/>
            </a:br>
            <a:r>
              <a:rPr lang="ru-RU" sz="1400" dirty="0"/>
              <a:t>сентябрь, 2023 - январь, 2024 - май, 2024 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464781746031745"/>
          <c:y val="0.16914444444444443"/>
          <c:w val="0.78110119047619042"/>
          <c:h val="0.78110119047619042"/>
        </c:manualLayout>
      </c:layout>
      <c:radarChart>
        <c:radarStyle val="marker"/>
        <c:varyColors val="0"/>
        <c:ser>
          <c:idx val="0"/>
          <c:order val="0"/>
          <c:tx>
            <c:strRef>
              <c:f>Расчёт!$C$2</c:f>
              <c:strCache>
                <c:ptCount val="1"/>
                <c:pt idx="0">
                  <c:v>До коррекции</c:v>
                </c:pt>
              </c:strCache>
            </c:strRef>
          </c:tx>
          <c:spPr>
            <a:ln w="22225"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Расчёт!$A$3:$A$15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Расчёт!$C$3:$C$15</c:f>
              <c:numCache>
                <c:formatCode>General</c:formatCode>
                <c:ptCount val="13"/>
                <c:pt idx="0">
                  <c:v>2.78</c:v>
                </c:pt>
                <c:pt idx="1">
                  <c:v>2.92</c:v>
                </c:pt>
                <c:pt idx="2">
                  <c:v>2.7</c:v>
                </c:pt>
                <c:pt idx="3">
                  <c:v>2.39</c:v>
                </c:pt>
                <c:pt idx="4">
                  <c:v>2.5</c:v>
                </c:pt>
                <c:pt idx="5">
                  <c:v>1.08</c:v>
                </c:pt>
                <c:pt idx="6">
                  <c:v>2.83</c:v>
                </c:pt>
                <c:pt idx="7">
                  <c:v>2.56</c:v>
                </c:pt>
                <c:pt idx="8">
                  <c:v>2.59</c:v>
                </c:pt>
                <c:pt idx="9">
                  <c:v>1.9</c:v>
                </c:pt>
                <c:pt idx="10">
                  <c:v>2.33</c:v>
                </c:pt>
                <c:pt idx="11">
                  <c:v>1.74</c:v>
                </c:pt>
                <c:pt idx="12">
                  <c:v>2.4300000000000002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AF-4688-A74C-BB0E389B5028}"/>
            </c:ext>
          </c:extLst>
        </c:ser>
        <c:ser>
          <c:idx val="1"/>
          <c:order val="1"/>
          <c:tx>
            <c:strRef>
              <c:f>Расчёт!$D$2</c:f>
              <c:strCache>
                <c:ptCount val="1"/>
                <c:pt idx="0">
                  <c:v>Середина коррекции</c:v>
                </c:pt>
              </c:strCache>
            </c:strRef>
          </c:tx>
          <c:spPr>
            <a:ln w="22225">
              <a:solidFill>
                <a:srgbClr val="00B050"/>
              </a:solidFill>
            </a:ln>
          </c:spPr>
          <c:marker>
            <c:symbol val="circle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Расчёт!$A$3:$A$15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Расчёт!$D$3:$D$15</c:f>
              <c:numCache>
                <c:formatCode>General</c:formatCode>
                <c:ptCount val="13"/>
                <c:pt idx="0">
                  <c:v>2.94</c:v>
                </c:pt>
                <c:pt idx="1">
                  <c:v>3</c:v>
                </c:pt>
                <c:pt idx="2">
                  <c:v>2.96</c:v>
                </c:pt>
                <c:pt idx="3">
                  <c:v>2.7</c:v>
                </c:pt>
                <c:pt idx="4">
                  <c:v>2.67</c:v>
                </c:pt>
                <c:pt idx="5">
                  <c:v>2.25</c:v>
                </c:pt>
                <c:pt idx="6">
                  <c:v>3</c:v>
                </c:pt>
                <c:pt idx="7">
                  <c:v>2.93</c:v>
                </c:pt>
                <c:pt idx="8">
                  <c:v>2.99</c:v>
                </c:pt>
                <c:pt idx="9">
                  <c:v>2.7</c:v>
                </c:pt>
                <c:pt idx="10">
                  <c:v>2.87</c:v>
                </c:pt>
                <c:pt idx="11">
                  <c:v>2.54</c:v>
                </c:pt>
                <c:pt idx="12">
                  <c:v>2.85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AF-4688-A74C-BB0E389B5028}"/>
            </c:ext>
          </c:extLst>
        </c:ser>
        <c:ser>
          <c:idx val="3"/>
          <c:order val="2"/>
          <c:tx>
            <c:v>После коррекции</c:v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val>
            <c:numRef>
              <c:f>Расчёт!$E$3:$E$15</c:f>
              <c:numCache>
                <c:formatCode>General</c:formatCode>
                <c:ptCount val="13"/>
                <c:pt idx="0">
                  <c:v>2.99</c:v>
                </c:pt>
                <c:pt idx="1">
                  <c:v>3</c:v>
                </c:pt>
                <c:pt idx="2">
                  <c:v>2.94</c:v>
                </c:pt>
                <c:pt idx="3">
                  <c:v>2.86</c:v>
                </c:pt>
                <c:pt idx="4">
                  <c:v>2.8</c:v>
                </c:pt>
                <c:pt idx="5">
                  <c:v>2.5</c:v>
                </c:pt>
                <c:pt idx="6">
                  <c:v>2.94</c:v>
                </c:pt>
                <c:pt idx="7">
                  <c:v>2.9</c:v>
                </c:pt>
                <c:pt idx="8">
                  <c:v>2.85</c:v>
                </c:pt>
                <c:pt idx="9">
                  <c:v>2.67</c:v>
                </c:pt>
                <c:pt idx="10">
                  <c:v>2.85</c:v>
                </c:pt>
                <c:pt idx="11">
                  <c:v>2.78</c:v>
                </c:pt>
                <c:pt idx="12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78944"/>
        <c:axId val="5054848"/>
      </c:radarChart>
      <c:catAx>
        <c:axId val="497894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5054848"/>
        <c:crosses val="autoZero"/>
        <c:auto val="1"/>
        <c:lblAlgn val="ctr"/>
        <c:lblOffset val="100"/>
        <c:noMultiLvlLbl val="0"/>
      </c:catAx>
      <c:valAx>
        <c:axId val="5054848"/>
        <c:scaling>
          <c:orientation val="minMax"/>
          <c:max val="3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Средний балл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978944"/>
        <c:crosses val="autoZero"/>
        <c:crossBetween val="between"/>
        <c:majorUnit val="0.25"/>
      </c:valAx>
    </c:plotArea>
    <c:plotVisOnly val="1"/>
    <c:dispBlanksAs val="gap"/>
    <c:showDLblsOverMax val="0"/>
  </c:chart>
  <c:txPr>
    <a:bodyPr/>
    <a:lstStyle/>
    <a:p>
      <a:pPr>
        <a:defRPr sz="1000" baseline="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v>ЗПР. 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Лист1!$B$4:$B$6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v>ЗПР. III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Лист1!$C$4:$C$6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v>ОНР. 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Лист1!$D$4:$D$6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v>ОНР. 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Лист1!$E$4:$E$6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v>ОНР. III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Лист1!$F$4:$F$6</c:f>
              <c:numCache>
                <c:formatCode>General</c:formatCode>
                <c:ptCount val="3"/>
                <c:pt idx="0">
                  <c:v>4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5"/>
          <c:order val="5"/>
          <c:tx>
            <c:v>НВ ОНР. (ОНР. IV уровень)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Лист1!$G$4:$G$6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3</c:v>
                </c:pt>
              </c:numCache>
            </c:numRef>
          </c:val>
        </c:ser>
        <c:ser>
          <c:idx val="6"/>
          <c:order val="6"/>
          <c:tx>
            <c:v>Норма речи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(9 детей)</c:v>
                </c:pt>
                <c:pt idx="1">
                  <c:v>Январь 2024 г.     (9 детей)</c:v>
                </c:pt>
                <c:pt idx="2">
                  <c:v>Май 2024 г.        (10 детей)</c:v>
                </c:pt>
              </c:strCache>
            </c:strRef>
          </c:cat>
          <c:val>
            <c:numRef>
              <c:f>Лист1!$H$4:$H$6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115904"/>
        <c:axId val="5117440"/>
        <c:axId val="0"/>
      </c:bar3DChart>
      <c:catAx>
        <c:axId val="51159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117440"/>
        <c:crosses val="autoZero"/>
        <c:auto val="1"/>
        <c:lblAlgn val="ctr"/>
        <c:lblOffset val="100"/>
        <c:noMultiLvlLbl val="0"/>
      </c:catAx>
      <c:valAx>
        <c:axId val="5117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15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 baseline="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v>ЗПР. 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Лист1!$B$4:$B$6</c:f>
              <c:numCache>
                <c:formatCode>General</c:formatCode>
                <c:ptCount val="3"/>
                <c:pt idx="0">
                  <c:v>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v>ЗПР. III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Лист1!$C$4:$C$6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v>ОНР. 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Лист1!$D$4:$D$6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v>ОНР. 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Лист1!$E$4:$E$6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v>ОНР. III уровень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Лист1!$F$4:$F$6</c:f>
              <c:numCache>
                <c:formatCode>General</c:formatCode>
                <c:ptCount val="3"/>
                <c:pt idx="0">
                  <c:v>4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5"/>
          <c:order val="5"/>
          <c:tx>
            <c:v>НВ ОНР. (ОНР. IV уровень)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Лист1!$G$4:$G$6</c:f>
              <c:numCache>
                <c:formatCode>General</c:formatCode>
                <c:ptCount val="3"/>
                <c:pt idx="0">
                  <c:v>1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</c:ser>
        <c:ser>
          <c:idx val="6"/>
          <c:order val="6"/>
          <c:tx>
            <c:v>Норма речи</c:v>
          </c:tx>
          <c:invertIfNegative val="0"/>
          <c:cat>
            <c:strRef>
              <c:f>Лист1!$A$4:$A$6</c:f>
              <c:strCache>
                <c:ptCount val="3"/>
                <c:pt idx="0">
                  <c:v>Сентябрь 2023 г. (7 детей)</c:v>
                </c:pt>
                <c:pt idx="1">
                  <c:v>Январь 2024 г.     (8 детей)</c:v>
                </c:pt>
                <c:pt idx="2">
                  <c:v>Май 2024 г.          (7 детей)</c:v>
                </c:pt>
              </c:strCache>
            </c:strRef>
          </c:cat>
          <c:val>
            <c:numRef>
              <c:f>Лист1!$H$4:$H$6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149824"/>
        <c:axId val="5151360"/>
        <c:axId val="0"/>
      </c:bar3DChart>
      <c:catAx>
        <c:axId val="51498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151360"/>
        <c:crosses val="autoZero"/>
        <c:auto val="1"/>
        <c:lblAlgn val="ctr"/>
        <c:lblOffset val="100"/>
        <c:noMultiLvlLbl val="0"/>
      </c:catAx>
      <c:valAx>
        <c:axId val="5151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498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 baseline="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475308641975306E-2"/>
          <c:y val="4.3479999999999998E-2"/>
          <c:w val="0.63341790123456798"/>
          <c:h val="0.803355555555555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ОНР.  I уровень.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3"/>
                <c:pt idx="0">
                  <c:v>Сентябрь 2023 г. (6 детей)</c:v>
                </c:pt>
                <c:pt idx="1">
                  <c:v>Январь 2024 г.     (6 детей)</c:v>
                </c:pt>
                <c:pt idx="2">
                  <c:v>Май 2024 г.          (5 детей)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ОНР. II уровень. 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3"/>
                <c:pt idx="0">
                  <c:v>Сентябрь 2023 г. (6 детей)</c:v>
                </c:pt>
                <c:pt idx="1">
                  <c:v>Январь 2024 г.     (6 детей)</c:v>
                </c:pt>
                <c:pt idx="2">
                  <c:v>Май 2024 г.          (5 детей)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ОНР. III уровень.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3"/>
                <c:pt idx="0">
                  <c:v>Сентябрь 2023 г. (6 детей)</c:v>
                </c:pt>
                <c:pt idx="1">
                  <c:v>Январь 2024 г.     (6 детей)</c:v>
                </c:pt>
                <c:pt idx="2">
                  <c:v>Май 2024 г.          (5 детей)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НВ ОНР. (ОНР. IV уровень).  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3"/>
                <c:pt idx="0">
                  <c:v>Сентябрь 2023 г. (6 детей)</c:v>
                </c:pt>
                <c:pt idx="1">
                  <c:v>Январь 2024 г.     (6 детей)</c:v>
                </c:pt>
                <c:pt idx="2">
                  <c:v>Май 2024 г.          (5 детей)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3"/>
                <c:pt idx="0">
                  <c:v>0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Норма речи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3"/>
                <c:pt idx="0">
                  <c:v>Сентябрь 2023 г. (6 детей)</c:v>
                </c:pt>
                <c:pt idx="1">
                  <c:v>Январь 2024 г.     (6 детей)</c:v>
                </c:pt>
                <c:pt idx="2">
                  <c:v>Май 2024 г.          (5 детей)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188608"/>
        <c:axId val="5198592"/>
        <c:axId val="0"/>
      </c:bar3DChart>
      <c:catAx>
        <c:axId val="5188608"/>
        <c:scaling>
          <c:orientation val="minMax"/>
        </c:scaling>
        <c:delete val="0"/>
        <c:axPos val="b"/>
        <c:majorTickMark val="out"/>
        <c:minorTickMark val="none"/>
        <c:tickLblPos val="nextTo"/>
        <c:crossAx val="5198592"/>
        <c:crosses val="autoZero"/>
        <c:auto val="1"/>
        <c:lblAlgn val="ctr"/>
        <c:lblOffset val="100"/>
        <c:noMultiLvlLbl val="0"/>
      </c:catAx>
      <c:valAx>
        <c:axId val="5198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88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000" baseline="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9B4CE-16AA-4D0F-9BD8-44B288F037C2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55CC3-6275-4008-BC46-3720B2E13A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99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BE3F6B4-574F-4457-9336-A79CACAEA2E9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935245B-5987-4A76-B4BD-C730F7AB35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tiff"/><Relationship Id="rId4" Type="http://schemas.openxmlformats.org/officeDocument/2006/relationships/image" Target="../media/image50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42976" y="1484784"/>
            <a:ext cx="5859746" cy="29585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ОТЧЕТ УЧИТЕЛЯ-ЛОГОПЕДА</a:t>
            </a:r>
            <a:endParaRPr lang="en-US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Красноперовой О.А. 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ПРОДЕЛАННОЙ РАБОТЕ  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20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20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УЧЕБНЫЙ ГОД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12556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/>
              <a:t>Таблица № 3 </a:t>
            </a:r>
            <a:endParaRPr lang="ru-RU" dirty="0"/>
          </a:p>
          <a:p>
            <a:pPr algn="ctr"/>
            <a:r>
              <a:rPr lang="ru-RU" b="1" dirty="0"/>
              <a:t>Группа №8 ПОДГОТОВИТЕЛЬНАЯ «ТЕРЕМОК»</a:t>
            </a:r>
            <a:endParaRPr lang="ru-RU" dirty="0"/>
          </a:p>
          <a:p>
            <a:pPr algn="ctr"/>
            <a:r>
              <a:rPr lang="ru-RU" i="1" dirty="0"/>
              <a:t>Количество детей по уровню развития </a:t>
            </a:r>
            <a:r>
              <a:rPr lang="ru-RU" i="1" dirty="0" smtClean="0"/>
              <a:t>речи</a:t>
            </a:r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5310716"/>
              </p:ext>
            </p:extLst>
          </p:nvPr>
        </p:nvGraphicFramePr>
        <p:xfrm>
          <a:off x="539552" y="1629000"/>
          <a:ext cx="8064896" cy="43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6654243"/>
      </p:ext>
    </p:extLst>
  </p:cSld>
  <p:clrMapOvr>
    <a:masterClrMapping/>
  </p:clrMapOvr>
  <p:transition spd="med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/>
              <a:t>Таблица № 3 </a:t>
            </a:r>
            <a:endParaRPr lang="ru-RU" dirty="0"/>
          </a:p>
          <a:p>
            <a:pPr algn="ctr"/>
            <a:r>
              <a:rPr lang="ru-RU" b="1" dirty="0"/>
              <a:t>Группа №9 СТАРШАЯ «РАДУГА»</a:t>
            </a:r>
            <a:endParaRPr lang="ru-RU" dirty="0"/>
          </a:p>
          <a:p>
            <a:pPr algn="ctr"/>
            <a:r>
              <a:rPr lang="ru-RU" i="1" dirty="0"/>
              <a:t>Количество детей по уровню развития </a:t>
            </a:r>
            <a:r>
              <a:rPr lang="ru-RU" i="1" dirty="0" smtClean="0"/>
              <a:t>речи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453974"/>
              </p:ext>
            </p:extLst>
          </p:nvPr>
        </p:nvGraphicFramePr>
        <p:xfrm>
          <a:off x="467544" y="1340769"/>
          <a:ext cx="7488832" cy="2090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2206"/>
                <a:gridCol w="1399021"/>
                <a:gridCol w="1283219"/>
                <a:gridCol w="1424842"/>
                <a:gridCol w="1166633"/>
                <a:gridCol w="1082911"/>
              </a:tblGrid>
              <a:tr h="550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ОНР.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I</a:t>
                      </a:r>
                      <a:r>
                        <a:rPr lang="ru-RU" sz="1000" dirty="0">
                          <a:effectLst/>
                        </a:rPr>
                        <a:t> уровень.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ОНР.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II</a:t>
                      </a:r>
                      <a:r>
                        <a:rPr lang="ru-RU" sz="1000">
                          <a:effectLst/>
                        </a:rPr>
                        <a:t> уровень.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ОНР.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III</a:t>
                      </a:r>
                      <a:r>
                        <a:rPr lang="ru-RU" sz="1000" dirty="0">
                          <a:effectLst/>
                        </a:rPr>
                        <a:t> уровень.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НВ ОНР. (ОНР.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IV</a:t>
                      </a:r>
                      <a:r>
                        <a:rPr lang="ru-RU" sz="1000">
                          <a:effectLst/>
                        </a:rPr>
                        <a:t> уровень).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Норма речи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8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Сентябрь 2023 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(6 детей)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8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Январь 2024 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(6 детей)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8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Май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2024 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(5 детей)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4473639"/>
              </p:ext>
            </p:extLst>
          </p:nvPr>
        </p:nvGraphicFramePr>
        <p:xfrm>
          <a:off x="1403648" y="3573016"/>
          <a:ext cx="6480720" cy="316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4014460"/>
      </p:ext>
    </p:extLst>
  </p:cSld>
  <p:clrMapOvr>
    <a:masterClrMapping/>
  </p:clrMapOvr>
  <p:transition spd="med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824905" y="116632"/>
            <a:ext cx="37196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2166" y="599014"/>
            <a:ext cx="3185149" cy="22529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82" y="2951324"/>
            <a:ext cx="3707904" cy="2620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109" y="622799"/>
            <a:ext cx="2884891" cy="2038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313" y="2708920"/>
            <a:ext cx="3407265" cy="2407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438" y="2706854"/>
            <a:ext cx="2952562" cy="20864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63" y="857043"/>
            <a:ext cx="3394217" cy="23985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032" y="4836944"/>
            <a:ext cx="2854721" cy="20181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6" y="4821316"/>
            <a:ext cx="2803929" cy="19822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639" y="3794421"/>
            <a:ext cx="2088232" cy="29973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634" y="4653136"/>
            <a:ext cx="1511907" cy="2138618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000108"/>
            <a:ext cx="5585844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Оказывала консультативно-методическую помощь родителям  детей разных возрастных групп.</a:t>
            </a:r>
          </a:p>
          <a:p>
            <a:pPr algn="just"/>
            <a:endParaRPr lang="ru-RU" sz="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Ведется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страница (чат) в социальных сетях (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мессенджерах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Ведется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дополнительная педагогическая работа с родителями на учебном сайте: ОНЛАЙН-ФОРУМ «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Логоонлайн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логопедия, задания для закрепления» — oka1809.forum2x2.ru.</a:t>
            </a:r>
          </a:p>
          <a:p>
            <a:pPr algn="just"/>
            <a:endParaRPr lang="ru-RU" sz="9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Выдаются детям задания для закрепления лексической темы и закрепления звуков и букв.</a:t>
            </a:r>
          </a:p>
          <a:p>
            <a:pPr algn="just"/>
            <a:endParaRPr lang="ru-RU" sz="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Оказывала консультативно-методическую помощь воспитателям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Еженедельно заполняется тетрадь взаимодействия учителя-логопеда 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воспитателя.</a:t>
            </a:r>
          </a:p>
          <a:p>
            <a:pPr algn="just"/>
            <a:endParaRPr lang="ru-RU" sz="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Ознакомила родителей и педагогов с результатами</a:t>
            </a: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первичной и итоговой диагностики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428604"/>
            <a:ext cx="471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педагогами и родителями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4054" y="3718474"/>
            <a:ext cx="2344050" cy="30949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Работа с родителями на учебном сайте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ОНЛАЙН-ФОРУМ «</a:t>
            </a:r>
            <a:r>
              <a:rPr lang="ru-RU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Логоонлайн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логопедия, задания для закрепления» —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oka1809.forum2x2.ru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052736"/>
            <a:ext cx="2936046" cy="24800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839706"/>
            <a:ext cx="2983816" cy="2983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75" y="1144239"/>
            <a:ext cx="3093709" cy="26567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469" y="3727057"/>
            <a:ext cx="3437745" cy="30320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995" y="1284071"/>
            <a:ext cx="2997165" cy="244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965018"/>
      </p:ext>
    </p:extLst>
  </p:cSld>
  <p:clrMapOvr>
    <a:masterClrMapping/>
  </p:clrMapOvr>
  <p:transition spd="med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55776" y="0"/>
            <a:ext cx="3532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62068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Проект </a:t>
            </a:r>
            <a:r>
              <a:rPr lang="ru-RU" sz="2400" b="1" dirty="0">
                <a:solidFill>
                  <a:srgbClr val="C00000"/>
                </a:solidFill>
              </a:rPr>
              <a:t>«Логопедический массаж ложками»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112474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полугодии (февраль) 2023-2024 учебного года был запущен проект «Логопедический массаж ложками» в старшей группе №9. Массаж проводился два раза в неделю (вторник — четверг) по 10-15 минут со всей группой детей.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132856"/>
            <a:ext cx="1753029" cy="2235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208" y="2125762"/>
            <a:ext cx="3034772" cy="21734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125762"/>
            <a:ext cx="1651929" cy="22115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125762"/>
            <a:ext cx="2304256" cy="16076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437112"/>
            <a:ext cx="2664296" cy="17321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935" y="3645024"/>
            <a:ext cx="2544632" cy="19148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567" y="4361728"/>
            <a:ext cx="2551770" cy="19202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6098" y="5223640"/>
            <a:ext cx="2443974" cy="155661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7476" y="3790126"/>
            <a:ext cx="2181792" cy="17651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5863" y="5119050"/>
            <a:ext cx="2203405" cy="1658062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88868" y="116632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Занятия по подготовке к грамоте в старших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и подготовительных группах №6, №8, №9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43" y="2905468"/>
            <a:ext cx="1791497" cy="23886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223" y="3212976"/>
            <a:ext cx="1610528" cy="21473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510" y="3212976"/>
            <a:ext cx="1844069" cy="24587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460" y="2940124"/>
            <a:ext cx="2715344" cy="20365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632" y="5008574"/>
            <a:ext cx="2409536" cy="18071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716979"/>
            <a:ext cx="2546016" cy="19095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861181"/>
            <a:ext cx="1957680" cy="26102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914495"/>
            <a:ext cx="1917694" cy="25569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00" y="928955"/>
            <a:ext cx="1890210" cy="22322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33" y="5081368"/>
            <a:ext cx="2215419" cy="16615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4" y="824518"/>
            <a:ext cx="2125580" cy="241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93913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188640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Городской конкурс </a:t>
            </a:r>
            <a:r>
              <a:rPr lang="ru-RU" sz="2000" b="1" dirty="0">
                <a:solidFill>
                  <a:srgbClr val="C00000"/>
                </a:solidFill>
              </a:rPr>
              <a:t>чтецов «Театральный калейдоскоп»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677595"/>
            <a:ext cx="8640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марте 2024 г. с детьми подготовительной группы №6 и №8 принимали участие в городском конкурсе чтецов «Театральный калейдоскоп».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Наш детский сад за участие в городском конкурсе «Театральный калейдоскоп» получил диплом участника за театрализованную постановку сказки «Курочка ряба» в исполнении детей подготовительной группы  Серовой Полины, Герасименко Дарьи,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Чугай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Софии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Зеленовой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Ксении. Активную помощь и участие в постановке сказки оказывали воспитатели и родители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588" y="4614079"/>
            <a:ext cx="3989193" cy="22439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744445"/>
            <a:ext cx="3392441" cy="2247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34" y="4799141"/>
            <a:ext cx="3189373" cy="20046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708920"/>
            <a:ext cx="3563888" cy="20046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906" y="2996952"/>
            <a:ext cx="2067094" cy="2924944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116632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Логопедический праздник-викторина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в выпускных группах №6 и №8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54780"/>
            <a:ext cx="4176464" cy="3132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08720"/>
            <a:ext cx="4320480" cy="3240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65004"/>
            <a:ext cx="4333488" cy="3250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08720"/>
            <a:ext cx="4261480" cy="31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1536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777181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осуществление необходимой коррекции речевых нарушений у детей дошкольного возраста;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у детей произвольного внимания к звуковой стороне речи;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распространение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логопедических знаний среди педагогов ДОУ, родителей воспитанников;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воспитание стремления детей преодолеть недостатки речи, сохранить эмоциональное благополучие в своей адаптивной среде;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совершенствование методов логопедической работы в соответствии с возможностями, потребностями и интересами дошкольника;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интегрировать воспитание и обучение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комбинированной группе с получением специализированной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помощи в развитии речи.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56612" y="1223174"/>
            <a:ext cx="1667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Ирина\Pictures\Новые картинки\мама и сын делают уроки.WMF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071942"/>
            <a:ext cx="2857520" cy="248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8821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2023 – 2024 учебном году логопедическая деятельность осуществляется по следующим направлениям: диагностическое, организационное, коррекционно-развивающее, консультативно-профилактическое, методическое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312576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период с 18.09.2023 г. по 31.09.2023 г. было проведено первичное логопедическое обследование детей трех групп. </a:t>
            </a:r>
          </a:p>
          <a:p>
            <a:r>
              <a:rPr lang="ru-RU" dirty="0" smtClean="0"/>
              <a:t>Комбинированные </a:t>
            </a:r>
            <a:r>
              <a:rPr lang="ru-RU" dirty="0"/>
              <a:t>группы № </a:t>
            </a:r>
            <a:r>
              <a:rPr lang="ru-RU" dirty="0" smtClean="0"/>
              <a:t>6, № 8, № 9.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443841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Своевременным обследованием детей;</a:t>
            </a:r>
          </a:p>
          <a:p>
            <a:pPr lvl="0">
              <a:buFont typeface="Wingdings" pitchFamily="2" charset="2"/>
              <a:buChar char="v"/>
            </a:pPr>
            <a:endParaRPr lang="ru-RU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Рационально составленным расписанием индивидуальных и подгрупповых занятий;</a:t>
            </a:r>
          </a:p>
          <a:p>
            <a:pPr lvl="0">
              <a:buFont typeface="Wingdings" pitchFamily="2" charset="2"/>
              <a:buChar char="v"/>
            </a:pPr>
            <a:endParaRPr lang="ru-RU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Планированием индивидуальной и подгрупповой работы.</a:t>
            </a:r>
          </a:p>
          <a:p>
            <a:pPr lvl="0">
              <a:buFont typeface="Wingdings" pitchFamily="2" charset="2"/>
              <a:buChar char="v"/>
            </a:pPr>
            <a:endParaRPr lang="ru-RU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Оснащением логопедического кабинета необходимым оборудованием и наглядными, методическими пособиями.</a:t>
            </a:r>
          </a:p>
          <a:p>
            <a:pPr lvl="0">
              <a:buFont typeface="Wingdings" pitchFamily="2" charset="2"/>
              <a:buChar char="v"/>
            </a:pPr>
            <a:endParaRPr lang="ru-RU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Совместной работой логопеда с воспитателями и родителями.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4438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848325"/>
            <a:ext cx="56476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Пути реализации поставленных задач:</a:t>
            </a:r>
            <a:endParaRPr lang="ru-RU" sz="2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2606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Уровень развития речи на сентябрь </a:t>
            </a:r>
            <a:r>
              <a:rPr lang="ru-RU" dirty="0" smtClean="0">
                <a:solidFill>
                  <a:srgbClr val="FF0000"/>
                </a:solidFill>
              </a:rPr>
              <a:t>2023 года — май 2024 года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Комбинированная группа № 6 «Кораблик»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398064"/>
              </p:ext>
            </p:extLst>
          </p:nvPr>
        </p:nvGraphicFramePr>
        <p:xfrm>
          <a:off x="4283968" y="1340768"/>
          <a:ext cx="468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958303"/>
              </p:ext>
            </p:extLst>
          </p:nvPr>
        </p:nvGraphicFramePr>
        <p:xfrm>
          <a:off x="107504" y="1052736"/>
          <a:ext cx="4536504" cy="43924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531"/>
                <a:gridCol w="2213726"/>
                <a:gridCol w="676114"/>
                <a:gridCol w="687019"/>
                <a:gridCol w="676114"/>
              </a:tblGrid>
              <a:tr h="33645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средний балл</a:t>
                      </a:r>
                      <a:endParaRPr lang="ru-RU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средний балл</a:t>
                      </a:r>
                      <a:endParaRPr lang="ru-RU" sz="9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средний балл</a:t>
                      </a:r>
                      <a:endParaRPr lang="ru-RU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003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До коррекции</a:t>
                      </a:r>
                      <a:endParaRPr lang="ru-RU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Середина коррекции</a:t>
                      </a:r>
                      <a:endParaRPr lang="ru-RU" sz="9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После коррекции</a:t>
                      </a:r>
                      <a:endParaRPr lang="ru-RU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645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Строение и подвижность артикуляционного аппарата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Общее звучание речи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Ручная моторика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2,796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Состояние звукопроизношения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2,66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Фонематический слух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2,598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645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Языковой анализ и синтез = фонематическое восприятие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1,82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645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Воспроизведение звуко-слоговой структуры слова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003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Импрессивная речь. Состояние лексико-грамматического строя речи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645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Экспрессивная речь. Активный словарь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2,44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2,67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003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Грамматический строй речи. Обследование словообразовательных навыков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1,94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Словоизменение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2,36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Исследование связанной речи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72874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Познавательные процессы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</a:rPr>
                        <a:t>2,9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909638" y="195263"/>
          <a:ext cx="6824662" cy="346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2606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Уровень развития речи на сентябрь </a:t>
            </a:r>
            <a:r>
              <a:rPr lang="ru-RU" dirty="0" smtClean="0">
                <a:solidFill>
                  <a:srgbClr val="FF0000"/>
                </a:solidFill>
              </a:rPr>
              <a:t>2023 года — май 2024 года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Комбинированная группа № 8 «Теремок»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4460190"/>
              </p:ext>
            </p:extLst>
          </p:nvPr>
        </p:nvGraphicFramePr>
        <p:xfrm>
          <a:off x="3995936" y="1484784"/>
          <a:ext cx="504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447370"/>
              </p:ext>
            </p:extLst>
          </p:nvPr>
        </p:nvGraphicFramePr>
        <p:xfrm>
          <a:off x="251520" y="1196752"/>
          <a:ext cx="4176464" cy="41044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028"/>
                <a:gridCol w="1967756"/>
                <a:gridCol w="660536"/>
                <a:gridCol w="648072"/>
                <a:gridCol w="648072"/>
              </a:tblGrid>
              <a:tr h="3936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средний балл</a:t>
                      </a:r>
                      <a:endParaRPr lang="ru-RU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средний балл</a:t>
                      </a:r>
                      <a:endParaRPr lang="ru-RU" sz="9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средний балл</a:t>
                      </a:r>
                      <a:endParaRPr lang="ru-RU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553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До коррекции</a:t>
                      </a:r>
                      <a:endParaRPr lang="ru-RU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Середина коррекции</a:t>
                      </a:r>
                      <a:endParaRPr lang="ru-RU" sz="9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После коррекции</a:t>
                      </a:r>
                      <a:endParaRPr lang="ru-RU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712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Строение и подвижность артикуляционного аппарата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Общее звучание речи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Ручная моторика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Состояние звукопроизношения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Фонематический слух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2,69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712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Языковой анализ и синтез = фонематическое восприятие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1,75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2,06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2,42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712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Воспроизведение звуко-слоговой структуры слова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5553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Импрессивная речь. Состояние лексико-грамматического строя речи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2,96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712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Экспрессивная речь. Активный словарь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2,66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60279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Грамматический строй речи. Обследование словообразовательных навыков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1,99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Словоизменение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2,23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Исследование связанной речи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1,84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2,33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2,56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8715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Познавательные процессы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2,37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</a:rPr>
                        <a:t>2,73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</a:rPr>
                        <a:t>2,89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1640" y="2606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Уровень развития речи на сентябрь </a:t>
            </a:r>
            <a:r>
              <a:rPr lang="ru-RU" dirty="0" smtClean="0">
                <a:solidFill>
                  <a:srgbClr val="FF0000"/>
                </a:solidFill>
              </a:rPr>
              <a:t>2023 года — май 2024 года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Комбинированная группа № 9 «Радуга»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48301"/>
              </p:ext>
            </p:extLst>
          </p:nvPr>
        </p:nvGraphicFramePr>
        <p:xfrm>
          <a:off x="4104000" y="1412776"/>
          <a:ext cx="504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13158"/>
              </p:ext>
            </p:extLst>
          </p:nvPr>
        </p:nvGraphicFramePr>
        <p:xfrm>
          <a:off x="107504" y="1340768"/>
          <a:ext cx="4320480" cy="438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030"/>
                <a:gridCol w="2108310"/>
                <a:gridCol w="643918"/>
                <a:gridCol w="654304"/>
                <a:gridCol w="643918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средний балл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средний балл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средний балл</a:t>
                      </a:r>
                      <a:endParaRPr lang="ru-RU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До коррекции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Середина коррекции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После коррекции</a:t>
                      </a:r>
                      <a:endParaRPr lang="ru-RU" sz="8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Строение и подвижность артикуляционного аппарата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2,78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Общее звучание речи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Ручная моторика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Состояние звукопроизношения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2,39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Фонематический слух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2,67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Языковой анализ и синтез = фонематическое восприятие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1,08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2,25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Воспроизведение звуко-слоговой структуры слова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Импрессивная речь. Состояние лексико-грамматического строя речи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Экспрессивная речь. Активный словарь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Грамматический строй речи. Обследование словообразовательных навыков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2,67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Словоизменение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2,33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Исследование связанной речи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1,74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2,78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Познавательные процессы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2,43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2,85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76970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39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Учитывая результаты обследования по итогам первичного мониторинга, по результатам проведенной коррекционно-логопедической работы получены следующие </a:t>
            </a:r>
            <a:r>
              <a:rPr lang="ru-RU" b="1" dirty="0" smtClean="0"/>
              <a:t>заключения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3548" y="134076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/>
              <a:t>Таблица № 3 </a:t>
            </a:r>
            <a:endParaRPr lang="ru-RU" dirty="0"/>
          </a:p>
          <a:p>
            <a:pPr algn="ctr"/>
            <a:r>
              <a:rPr lang="ru-RU" b="1" dirty="0"/>
              <a:t>Группа №6 СТАРШАЯ + ПОДГОТОВИТЕЛЬНАЯ «КОРАБЛИК»</a:t>
            </a:r>
            <a:endParaRPr lang="ru-RU" dirty="0"/>
          </a:p>
          <a:p>
            <a:pPr algn="ctr"/>
            <a:r>
              <a:rPr lang="ru-RU" i="1" dirty="0"/>
              <a:t>Количество детей по уровню развития </a:t>
            </a:r>
            <a:r>
              <a:rPr lang="ru-RU" i="1" dirty="0" smtClean="0"/>
              <a:t>речи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005264"/>
              </p:ext>
            </p:extLst>
          </p:nvPr>
        </p:nvGraphicFramePr>
        <p:xfrm>
          <a:off x="1043608" y="2564904"/>
          <a:ext cx="6912768" cy="3456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608"/>
                <a:gridCol w="831323"/>
                <a:gridCol w="593699"/>
                <a:gridCol w="953386"/>
                <a:gridCol w="924495"/>
                <a:gridCol w="959886"/>
                <a:gridCol w="938940"/>
                <a:gridCol w="763431"/>
              </a:tblGrid>
              <a:tr h="1063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ЗПР.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ЗПР.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ОНР.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ОНР.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ОНР.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НВ ОНР. (ОНР. 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</a:t>
                      </a:r>
                      <a:r>
                        <a:rPr lang="ru-RU" sz="1200">
                          <a:effectLst/>
                        </a:rPr>
                        <a:t> уровень).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 речи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7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 2023 г.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(9 детей)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7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 2024 г.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(9 детей)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7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Май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2024 г.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(10 детей)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399263"/>
      </p:ext>
    </p:extLst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418" y="391861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/>
              <a:t>Таблица № 3 </a:t>
            </a:r>
            <a:endParaRPr lang="ru-RU" dirty="0"/>
          </a:p>
          <a:p>
            <a:pPr algn="ctr"/>
            <a:r>
              <a:rPr lang="ru-RU" b="1" dirty="0"/>
              <a:t>Группа №6 СТАРШАЯ + ПОДГОТОВИТЕЛЬНАЯ «КОРАБЛИК»</a:t>
            </a:r>
            <a:endParaRPr lang="ru-RU" dirty="0"/>
          </a:p>
          <a:p>
            <a:pPr algn="ctr"/>
            <a:r>
              <a:rPr lang="ru-RU" i="1" dirty="0"/>
              <a:t>Количество детей по уровню развития </a:t>
            </a:r>
            <a:r>
              <a:rPr lang="ru-RU" i="1" dirty="0" smtClean="0"/>
              <a:t>речи</a:t>
            </a:r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948791"/>
              </p:ext>
            </p:extLst>
          </p:nvPr>
        </p:nvGraphicFramePr>
        <p:xfrm>
          <a:off x="683568" y="1628800"/>
          <a:ext cx="7776864" cy="41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8414083"/>
      </p:ext>
    </p:extLst>
  </p:cSld>
  <p:clrMapOvr>
    <a:masterClrMapping/>
  </p:clrMapOvr>
  <p:transition spd="med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/>
              <a:t>Таблица № 3 </a:t>
            </a:r>
            <a:endParaRPr lang="ru-RU" dirty="0"/>
          </a:p>
          <a:p>
            <a:pPr algn="ctr"/>
            <a:r>
              <a:rPr lang="ru-RU" b="1" dirty="0"/>
              <a:t>Группа №8 ПОДГОТОВИТЕЛЬНАЯ «ТЕРЕМОК»</a:t>
            </a:r>
            <a:endParaRPr lang="ru-RU" dirty="0"/>
          </a:p>
          <a:p>
            <a:pPr algn="ctr"/>
            <a:r>
              <a:rPr lang="ru-RU" i="1" dirty="0"/>
              <a:t>Количество детей по уровню развития </a:t>
            </a:r>
            <a:r>
              <a:rPr lang="ru-RU" i="1" dirty="0" smtClean="0"/>
              <a:t>речи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412464"/>
              </p:ext>
            </p:extLst>
          </p:nvPr>
        </p:nvGraphicFramePr>
        <p:xfrm>
          <a:off x="611562" y="1484784"/>
          <a:ext cx="7776861" cy="39074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058"/>
                <a:gridCol w="935238"/>
                <a:gridCol w="667911"/>
                <a:gridCol w="1072558"/>
                <a:gridCol w="1040057"/>
                <a:gridCol w="1079871"/>
                <a:gridCol w="1056308"/>
                <a:gridCol w="858860"/>
              </a:tblGrid>
              <a:tr h="1402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ЗПР.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ЗПР.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ОНР.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ОНР.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ОНР.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уровень.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НВ ОНР. (ОНР. 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</a:t>
                      </a:r>
                      <a:r>
                        <a:rPr lang="ru-RU" sz="1200">
                          <a:effectLst/>
                        </a:rPr>
                        <a:t> уровень).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 речи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 2023 г.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(7 детей)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 2024 г.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(8 детей)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Май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2024 г.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(7 детей)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460492"/>
      </p:ext>
    </p:extLst>
  </p:cSld>
  <p:clrMapOvr>
    <a:masterClrMapping/>
  </p:clrMapOvr>
  <p:transition spd="med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1987</TotalTime>
  <Words>1162</Words>
  <Application>Microsoft Office PowerPoint</Application>
  <PresentationFormat>Экран (4:3)</PresentationFormat>
  <Paragraphs>416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</dc:title>
  <dc:creator>дмитрий чимров</dc:creator>
  <cp:lastModifiedBy>Oksana</cp:lastModifiedBy>
  <cp:revision>220</cp:revision>
  <dcterms:created xsi:type="dcterms:W3CDTF">2014-09-15T10:34:20Z</dcterms:created>
  <dcterms:modified xsi:type="dcterms:W3CDTF">2024-08-01T11:32:32Z</dcterms:modified>
</cp:coreProperties>
</file>