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docProps/custom.xml" ContentType="application/vnd.openxmlformats-officedocument.custom-properties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4" r:id="rId4"/>
  </p:sldMasterIdLst>
  <p:notesMasterIdLst>
    <p:notesMasterId r:id="rId27"/>
  </p:notesMasterIdLst>
  <p:handoutMasterIdLst>
    <p:handoutMasterId r:id="rId28"/>
  </p:handoutMasterIdLst>
  <p:sldIdLst>
    <p:sldId id="264" r:id="rId5"/>
    <p:sldId id="276" r:id="rId6"/>
    <p:sldId id="277" r:id="rId7"/>
    <p:sldId id="280" r:id="rId8"/>
    <p:sldId id="281" r:id="rId9"/>
    <p:sldId id="282" r:id="rId10"/>
    <p:sldId id="283" r:id="rId11"/>
    <p:sldId id="284" r:id="rId12"/>
    <p:sldId id="285" r:id="rId13"/>
    <p:sldId id="278" r:id="rId14"/>
    <p:sldId id="279" r:id="rId15"/>
    <p:sldId id="286" r:id="rId16"/>
    <p:sldId id="287" r:id="rId17"/>
    <p:sldId id="288" r:id="rId18"/>
    <p:sldId id="289" r:id="rId19"/>
    <p:sldId id="293" r:id="rId20"/>
    <p:sldId id="294" r:id="rId21"/>
    <p:sldId id="291" r:id="rId22"/>
    <p:sldId id="295" r:id="rId23"/>
    <p:sldId id="296" r:id="rId24"/>
    <p:sldId id="297" r:id="rId25"/>
    <p:sldId id="298" r:id="rId26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 showGuides="1">
      <p:cViewPr varScale="1">
        <p:scale>
          <a:sx n="91" d="100"/>
          <a:sy n="91" d="100"/>
        </p:scale>
        <p:origin x="-504" y="-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3932380443691802E-2"/>
          <c:y val="0.8535650053686471"/>
          <c:w val="0.95606136760257265"/>
          <c:h val="7.8466356478167493E-2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Ряд 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19-424C-99B4-90E955B3D4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Ряд 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19-424C-99B4-90E955B3D4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Ряд 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219-424C-99B4-90E955B3D43B}"/>
            </c:ext>
          </c:extLst>
        </c:ser>
        <c:marker val="1"/>
        <c:axId val="95955584"/>
        <c:axId val="96043392"/>
      </c:lineChart>
      <c:catAx>
        <c:axId val="959555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6043392"/>
        <c:crosses val="autoZero"/>
        <c:auto val="1"/>
        <c:lblAlgn val="ctr"/>
        <c:lblOffset val="100"/>
      </c:catAx>
      <c:valAx>
        <c:axId val="960433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955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Верный ответ 11</c:v>
                </c:pt>
                <c:pt idx="1">
                  <c:v>Неверный ответ 21</c:v>
                </c:pt>
                <c:pt idx="2">
                  <c:v>Не знают             2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21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Верный ответ 11</c:v>
                </c:pt>
                <c:pt idx="1">
                  <c:v>Неверный ответ 21</c:v>
                </c:pt>
                <c:pt idx="2">
                  <c:v>Не знают             2 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Верный ответ 11</c:v>
                </c:pt>
                <c:pt idx="1">
                  <c:v>Неверный ответ 21</c:v>
                </c:pt>
                <c:pt idx="2">
                  <c:v>Не знают             2 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95983104"/>
        <c:axId val="95984640"/>
        <c:axId val="0"/>
      </c:bar3DChart>
      <c:catAx>
        <c:axId val="9598310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5984640"/>
        <c:crosses val="autoZero"/>
        <c:auto val="1"/>
        <c:lblAlgn val="ctr"/>
        <c:lblOffset val="100"/>
      </c:catAx>
      <c:valAx>
        <c:axId val="95984640"/>
        <c:scaling>
          <c:orientation val="minMax"/>
        </c:scaling>
        <c:axPos val="l"/>
        <c:majorGridlines/>
        <c:numFmt formatCode="General" sourceLinked="1"/>
        <c:tickLblPos val="nextTo"/>
        <c:crossAx val="95983104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4.8625882606717553E-2"/>
          <c:y val="4.8210038809247194E-2"/>
          <c:w val="0.95137411739328381"/>
          <c:h val="0.8800914775947693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Верно</c:v>
                </c:pt>
                <c:pt idx="1">
                  <c:v>Неверно</c:v>
                </c:pt>
                <c:pt idx="2">
                  <c:v>Не знают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Верно</c:v>
                </c:pt>
                <c:pt idx="1">
                  <c:v>Неверно</c:v>
                </c:pt>
                <c:pt idx="2">
                  <c:v>Не знают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Верно</c:v>
                </c:pt>
                <c:pt idx="1">
                  <c:v>Неверно</c:v>
                </c:pt>
                <c:pt idx="2">
                  <c:v>Не знают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96022528"/>
        <c:axId val="96024064"/>
        <c:axId val="0"/>
      </c:bar3DChart>
      <c:catAx>
        <c:axId val="9602252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96024064"/>
        <c:crosses val="autoZero"/>
        <c:auto val="1"/>
        <c:lblAlgn val="ctr"/>
        <c:lblOffset val="100"/>
      </c:catAx>
      <c:valAx>
        <c:axId val="960240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9602252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7618000703960238"/>
          <c:y val="0"/>
          <c:w val="0.40262582056892776"/>
          <c:h val="0.914772727272727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2726521033829121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/>
                      <a:t>З</a:t>
                    </a:r>
                    <a:r>
                      <a:rPr lang="ru-RU" sz="1600" dirty="0"/>
                      <a:t>нают
94%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0.17981946267133408"/>
                  <c:y val="5.6547619047619083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/>
                      <a:t>Н</a:t>
                    </a:r>
                    <a:r>
                      <a:rPr lang="ru-RU" sz="1600" dirty="0"/>
                      <a:t>е знают 
6%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Знают</c:v>
                </c:pt>
                <c:pt idx="1">
                  <c:v>Не знают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</c:v>
                </c:pt>
                <c:pt idx="1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7504633583821883E-2"/>
          <c:y val="0.1775747136721546"/>
          <c:w val="0.84749151432657555"/>
          <c:h val="0.72896071939871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8.6350803523739146E-3"/>
                  <c:y val="-0.18963716893342891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tx1">
                            <a:lumMod val="75000"/>
                          </a:schemeClr>
                        </a:solidFill>
                      </a:defRPr>
                    </a:pPr>
                    <a:r>
                      <a:rPr lang="en-US" dirty="0">
                        <a:solidFill>
                          <a:schemeClr val="tx1">
                            <a:lumMod val="75000"/>
                          </a:schemeClr>
                        </a:solidFill>
                      </a:rPr>
                      <a:t>50%</a:t>
                    </a:r>
                  </a:p>
                </c:rich>
              </c:tx>
              <c:spPr/>
              <c:showPercent val="1"/>
            </c:dLbl>
            <c:dLbl>
              <c:idx val="1"/>
              <c:layout>
                <c:manualLayout>
                  <c:x val="-5.4367162438028974E-3"/>
                  <c:y val="-1.2531246094238219E-2"/>
                </c:manualLayout>
              </c:layout>
              <c:showPercent val="1"/>
            </c:dLbl>
            <c:dLbl>
              <c:idx val="3"/>
              <c:layout>
                <c:manualLayout>
                  <c:x val="0.16684027540035756"/>
                  <c:y val="-0.13087691853087907"/>
                </c:manualLayout>
              </c:layout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Нью-Йорк</c:v>
                </c:pt>
                <c:pt idx="1">
                  <c:v>Калифорния </c:v>
                </c:pt>
                <c:pt idx="2">
                  <c:v>Аргентина</c:v>
                </c:pt>
                <c:pt idx="3">
                  <c:v>Не знают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2</c:v>
                </c:pt>
                <c:pt idx="2">
                  <c:v>1</c:v>
                </c:pt>
                <c:pt idx="3">
                  <c:v>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1800" b="1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3"/>
                <c:pt idx="0">
                  <c:v> Верно 11</c:v>
                </c:pt>
                <c:pt idx="1">
                  <c:v> Неверно 21</c:v>
                </c:pt>
                <c:pt idx="2">
                  <c:v>Не знают 1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21</c:v>
                </c:pt>
                <c:pt idx="2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1503777016931978"/>
          <c:y val="0.37003221188260643"/>
          <c:w val="0.18496222983068061"/>
          <c:h val="0.28266284896206212"/>
        </c:manualLayout>
      </c:layout>
      <c:txPr>
        <a:bodyPr/>
        <a:lstStyle/>
        <a:p>
          <a:pPr>
            <a:defRPr sz="1600" b="1"/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7.0407006415864684E-2"/>
          <c:y val="2.4216347956505492E-2"/>
          <c:w val="0.90413003062117592"/>
          <c:h val="0.7758892638420197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Вашингтон</c:v>
                </c:pt>
                <c:pt idx="1">
                  <c:v>Нью-Йорк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7</c:v>
                </c:pt>
                <c:pt idx="2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Вашингтон</c:v>
                </c:pt>
                <c:pt idx="1">
                  <c:v>Нью-Йорк</c:v>
                </c:pt>
                <c:pt idx="2">
                  <c:v>Не знаю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Вашингтон</c:v>
                </c:pt>
                <c:pt idx="1">
                  <c:v>Нью-Йорк</c:v>
                </c:pt>
                <c:pt idx="2">
                  <c:v>Не знаю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96216960"/>
        <c:axId val="96218496"/>
        <c:axId val="98359040"/>
      </c:bar3DChart>
      <c:catAx>
        <c:axId val="96216960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96218496"/>
        <c:crosses val="autoZero"/>
        <c:auto val="1"/>
        <c:lblAlgn val="ctr"/>
        <c:lblOffset val="100"/>
      </c:catAx>
      <c:valAx>
        <c:axId val="96218496"/>
        <c:scaling>
          <c:orientation val="minMax"/>
        </c:scaling>
        <c:axPos val="l"/>
        <c:majorGridlines/>
        <c:numFmt formatCode="General" sourceLinked="1"/>
        <c:tickLblPos val="nextTo"/>
        <c:crossAx val="96216960"/>
        <c:crosses val="autoZero"/>
        <c:crossBetween val="between"/>
      </c:valAx>
      <c:serAx>
        <c:axId val="98359040"/>
        <c:scaling>
          <c:orientation val="minMax"/>
        </c:scaling>
        <c:delete val="1"/>
        <c:axPos val="b"/>
        <c:tickLblPos val="none"/>
        <c:crossAx val="96218496"/>
        <c:crosses val="autoZero"/>
      </c:ser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Индейцы</c:v>
                </c:pt>
                <c:pt idx="1">
                  <c:v>Пилигримы</c:v>
                </c:pt>
                <c:pt idx="2">
                  <c:v>Афроамериканцы</c:v>
                </c:pt>
                <c:pt idx="3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2</c:v>
                </c:pt>
                <c:pt idx="2">
                  <c:v>1</c:v>
                </c:pt>
                <c:pt idx="3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Индейцы</c:v>
                </c:pt>
                <c:pt idx="1">
                  <c:v>Пилигримы</c:v>
                </c:pt>
                <c:pt idx="2">
                  <c:v>Афроамериканцы</c:v>
                </c:pt>
                <c:pt idx="3">
                  <c:v>Не знаю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Индейцы</c:v>
                </c:pt>
                <c:pt idx="1">
                  <c:v>Пилигримы</c:v>
                </c:pt>
                <c:pt idx="2">
                  <c:v>Афроамериканцы</c:v>
                </c:pt>
                <c:pt idx="3">
                  <c:v>Не знаю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82618624"/>
        <c:axId val="82624512"/>
        <c:axId val="0"/>
      </c:bar3DChart>
      <c:catAx>
        <c:axId val="8261862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82624512"/>
        <c:crosses val="autoZero"/>
        <c:auto val="1"/>
        <c:lblAlgn val="ctr"/>
        <c:lblOffset val="100"/>
      </c:catAx>
      <c:valAx>
        <c:axId val="82624512"/>
        <c:scaling>
          <c:orientation val="minMax"/>
        </c:scaling>
        <c:axPos val="l"/>
        <c:majorGridlines/>
        <c:numFmt formatCode="General" sourceLinked="1"/>
        <c:tickLblPos val="nextTo"/>
        <c:crossAx val="82618624"/>
        <c:crosses val="autoZero"/>
        <c:crossBetween val="between"/>
      </c:valAx>
    </c:plotArea>
    <c:plotVisOnly val="1"/>
  </c:chart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16.02.2023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399" y="146304"/>
            <a:ext cx="11750027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18817" y="381001"/>
            <a:ext cx="10969943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44059" y="2819400"/>
            <a:ext cx="8744701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7414868" y="6509004"/>
            <a:ext cx="4001998" cy="274320"/>
          </a:xfrm>
        </p:spPr>
        <p:txBody>
          <a:bodyPr vert="horz" rtlCol="0"/>
          <a:lstStyle>
            <a:extLst/>
          </a:lstStyle>
          <a:p>
            <a:fld id="{0106B4A3-4212-4E39-93DE-E053E8F69C28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11515603" y="6509004"/>
            <a:ext cx="618889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2133044" y="6509004"/>
            <a:ext cx="5208595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A54A38-064E-4FD3-ADDA-813D070CCDEC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6D35B-A72A-47CE-BC7F-8E47A98042F7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4318" y="1424588"/>
            <a:ext cx="10665222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F05FC7-2B8E-409D-848C-109CED0920CB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DA60BA0E-20D0-4E7C-B286-26C960A6788F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3157" y="3267456"/>
            <a:ext cx="9872948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17" y="498230"/>
            <a:ext cx="10360501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833" y="3287713"/>
            <a:ext cx="10360501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4868" y="6513670"/>
            <a:ext cx="4001998" cy="274320"/>
          </a:xfrm>
        </p:spPr>
        <p:txBody>
          <a:bodyPr vert="horz" rtlCol="0"/>
          <a:lstStyle>
            <a:extLst/>
          </a:lstStyle>
          <a:p>
            <a:fld id="{0106B4A3-4212-4E39-93DE-E053E8F69C28}" type="datetimeFigureOut">
              <a:rPr lang="en-US" smtClean="0"/>
              <a:pPr/>
              <a:t>2/16/2023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5603" y="6513670"/>
            <a:ext cx="618889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044" y="6513670"/>
            <a:ext cx="5208595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441" y="1645920"/>
            <a:ext cx="538339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5986" y="1645920"/>
            <a:ext cx="5383398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AA6FA-49D8-40F0-9874-72AAFBF9C152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518440" y="6514568"/>
            <a:ext cx="618889" cy="274320"/>
          </a:xfrm>
        </p:spPr>
        <p:txBody>
          <a:bodyPr/>
          <a:lstStyle>
            <a:extLst/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84318" y="1424588"/>
            <a:ext cx="10665222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22111" y="2165216"/>
            <a:ext cx="4997418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399133" y="2165216"/>
            <a:ext cx="4997418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251948"/>
            <a:ext cx="10969943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1754" y="1535113"/>
            <a:ext cx="5387630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441" y="2362201"/>
            <a:ext cx="5385514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1754" y="2362201"/>
            <a:ext cx="5387630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29E139-3DCD-45B3-A256-BC4A45460039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1518440" y="6514568"/>
            <a:ext cx="618889" cy="274320"/>
          </a:xfrm>
        </p:spPr>
        <p:txBody>
          <a:bodyPr/>
          <a:lstStyle>
            <a:extLst/>
          </a:lstStyle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253218"/>
            <a:ext cx="10969943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3CC68-AEAE-47A6-9F44-4FA6ECD045F6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4318" y="1424588"/>
            <a:ext cx="10665222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F61297-96D5-47D9-A057-97E3A0064DBB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41647" y="1057656"/>
            <a:ext cx="4997418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5791" y="304800"/>
            <a:ext cx="5241195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15791" y="1107560"/>
            <a:ext cx="5241195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721" y="2209800"/>
            <a:ext cx="1155226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7414868" y="6513670"/>
            <a:ext cx="4001998" cy="274320"/>
          </a:xfrm>
        </p:spPr>
        <p:txBody>
          <a:bodyPr vert="horz" rtlCol="0"/>
          <a:lstStyle>
            <a:extLst/>
          </a:lstStyle>
          <a:p>
            <a:fld id="{63A3AD06-A2F7-42F2-8394-5FE48A31B1CA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11515603" y="6513670"/>
            <a:ext cx="618889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2133044" y="6513670"/>
            <a:ext cx="5208595" cy="274320"/>
          </a:xfrm>
        </p:spPr>
        <p:txBody>
          <a:bodyPr vert="horz" rtlCol="0"/>
          <a:lstStyle>
            <a:extLst/>
          </a:lstStyle>
          <a:p>
            <a:pPr rtl="0"/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2868" y="4724400"/>
            <a:ext cx="7313295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2868" y="5388937"/>
            <a:ext cx="7313295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06294" y="249864"/>
            <a:ext cx="11376237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4868" y="6509004"/>
            <a:ext cx="4001998" cy="274320"/>
          </a:xfrm>
        </p:spPr>
        <p:txBody>
          <a:bodyPr vert="horz" rtlCol="0"/>
          <a:lstStyle>
            <a:extLst/>
          </a:lstStyle>
          <a:p>
            <a:fld id="{2DE9F9B5-42A6-4D3C-A117-7204DD0BD50D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5603" y="6509004"/>
            <a:ext cx="618889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044" y="6509004"/>
            <a:ext cx="5208595" cy="274320"/>
          </a:xfrm>
        </p:spPr>
        <p:txBody>
          <a:bodyPr vert="horz" rtlCol="0"/>
          <a:lstStyle>
            <a:extLst/>
          </a:lstStyle>
          <a:p>
            <a:pPr rtl="0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399" y="147085"/>
            <a:ext cx="1174473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726750" y="6400800"/>
            <a:ext cx="5614889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rtl="0"/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414868" y="6400800"/>
            <a:ext cx="4001998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0EAA6FA-49D8-40F0-9874-72AAFBF9C152}" type="datetime1">
              <a:rPr lang="ru-RU" smtClean="0"/>
              <a:pPr/>
              <a:t>16.02.2023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515603" y="6514568"/>
            <a:ext cx="618889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441" y="253536"/>
            <a:ext cx="10969943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441" y="1646237"/>
            <a:ext cx="10969943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379636" y="571480"/>
            <a:ext cx="7602537" cy="3024187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/>
              <a:t>Америка: культурные и национальные особенности страны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023100" y="4500563"/>
            <a:ext cx="5165725" cy="1590675"/>
          </a:xfrm>
        </p:spPr>
        <p:txBody>
          <a:bodyPr rtlCol="0"/>
          <a:lstStyle/>
          <a:p>
            <a:pPr rtl="0"/>
            <a:r>
              <a:rPr lang="ru-RU" dirty="0" smtClean="0"/>
              <a:t>Сейтназарова Лиана</a:t>
            </a:r>
          </a:p>
          <a:p>
            <a:pPr rtl="0"/>
            <a:r>
              <a:rPr lang="ru-RU" dirty="0" smtClean="0"/>
              <a:t> ГБОУ АО «</a:t>
            </a:r>
            <a:r>
              <a:rPr lang="ru-RU" sz="1800" dirty="0" smtClean="0"/>
              <a:t>Школа-интернат одаренных детей им. А.П. </a:t>
            </a:r>
            <a:r>
              <a:rPr lang="ru-RU" sz="1800" smtClean="0"/>
              <a:t>Гужвина»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764" y="2204864"/>
            <a:ext cx="11012898" cy="403244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Рейтинг достопримечательностей, о которых учащиеся  хотели бы узнать и которые хотели бы  посетить.</a:t>
            </a:r>
            <a:br>
              <a:rPr lang="ru-RU" dirty="0" smtClean="0"/>
            </a:br>
            <a:r>
              <a:rPr lang="ru-RU" b="1" dirty="0" smtClean="0"/>
              <a:t>1. Голливуд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 Бродвей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3. Нью-Йорк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4. Статуя Свободы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5. Центральный парк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6. Гора </a:t>
            </a:r>
            <a:r>
              <a:rPr lang="ru-RU" b="1" dirty="0" err="1" smtClean="0"/>
              <a:t>Рашмор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7. Лос-Анджелес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https://img.paratic.com/dosya/2015/03/dunyanin-en-pahali-broadway-muzikalleri-1024x6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554" y="1628800"/>
            <a:ext cx="4212521" cy="2809719"/>
          </a:xfrm>
          <a:prstGeom prst="rect">
            <a:avLst/>
          </a:prstGeom>
          <a:noFill/>
        </p:spPr>
      </p:pic>
      <p:pic>
        <p:nvPicPr>
          <p:cNvPr id="27652" name="Picture 4" descr="http://www.cablook.com/wp-content/uploads/2015/06/%D0%93%D0%BE%D0%BB%D0%BB%D0%B8%D0%B2%D1%83%D0%B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602694">
            <a:off x="5735892" y="4205548"/>
            <a:ext cx="3202640" cy="1988840"/>
          </a:xfrm>
          <a:prstGeom prst="rect">
            <a:avLst/>
          </a:prstGeom>
          <a:noFill/>
        </p:spPr>
      </p:pic>
      <p:pic>
        <p:nvPicPr>
          <p:cNvPr id="27654" name="Picture 6" descr="http://nikasafronova.com/wp-content/uploads/Veb-kamera-statui-Svobody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843524">
            <a:off x="5268471" y="2226166"/>
            <a:ext cx="2773958" cy="1841908"/>
          </a:xfrm>
          <a:prstGeom prst="rect">
            <a:avLst/>
          </a:prstGeom>
          <a:noFill/>
        </p:spPr>
      </p:pic>
      <p:pic>
        <p:nvPicPr>
          <p:cNvPr id="27656" name="Picture 8" descr="http://cdn.oboi7.com/8e97ad9127b0e5c05e5e07e281d8106656e8c12a/gora-rashmo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33064">
            <a:off x="8610430" y="4285643"/>
            <a:ext cx="3456384" cy="21602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20" y="620688"/>
            <a:ext cx="10508843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Так откуда же появилось название «Америка»?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57908" y="1556792"/>
            <a:ext cx="4536505" cy="564108"/>
          </a:xfrm>
        </p:spPr>
        <p:txBody>
          <a:bodyPr/>
          <a:lstStyle/>
          <a:p>
            <a:r>
              <a:rPr lang="ru-RU" dirty="0" smtClean="0"/>
              <a:t>Христофор Колумб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742484" y="1700808"/>
            <a:ext cx="4532179" cy="420092"/>
          </a:xfrm>
        </p:spPr>
        <p:txBody>
          <a:bodyPr/>
          <a:lstStyle/>
          <a:p>
            <a:r>
              <a:rPr lang="ru-RU" dirty="0" err="1" smtClean="0"/>
              <a:t>Америго</a:t>
            </a:r>
            <a:r>
              <a:rPr lang="ru-RU" dirty="0" smtClean="0"/>
              <a:t> </a:t>
            </a:r>
            <a:r>
              <a:rPr lang="ru-RU" dirty="0" err="1" smtClean="0"/>
              <a:t>Веспуччи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6" descr="Ci3RhfqWUAAu3AV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2525712" y="3304381"/>
            <a:ext cx="1552575" cy="2057400"/>
          </a:xfrm>
        </p:spPr>
      </p:pic>
      <p:pic>
        <p:nvPicPr>
          <p:cNvPr id="8" name="Содержимое 7" descr="vespuchchi.pn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6094412" y="2276872"/>
            <a:ext cx="4896544" cy="4248472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76200"/>
            <a:ext cx="10220810" cy="198464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Кто жил на территории Северной Америки?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7868" y="1608836"/>
            <a:ext cx="4896545" cy="668036"/>
          </a:xfrm>
        </p:spPr>
        <p:txBody>
          <a:bodyPr/>
          <a:lstStyle/>
          <a:p>
            <a:r>
              <a:rPr lang="ru-RU" dirty="0" smtClean="0"/>
              <a:t>Индейцы-коренные жители США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238428" y="1556792"/>
            <a:ext cx="5036235" cy="504056"/>
          </a:xfrm>
        </p:spPr>
        <p:txBody>
          <a:bodyPr/>
          <a:lstStyle/>
          <a:p>
            <a:r>
              <a:rPr lang="ru-RU" dirty="0" smtClean="0"/>
              <a:t>Первые европейцы в Америке</a:t>
            </a:r>
            <a:endParaRPr lang="ru-RU" dirty="0"/>
          </a:p>
        </p:txBody>
      </p:sp>
      <p:pic>
        <p:nvPicPr>
          <p:cNvPr id="7" name="Содержимое 6" descr="http://www.vokrugsveta.ru/encyclopedia/images/2/24/%D0%98%D0%BD%D0%B4%D0%B5%D0%B9%D1%86%D1%8B-%D0%B2-%D0%BB%D0%BE%D0%B4%D0%BA%D0%B5---%D0%B8%D0%BB%D0%BB%D1%8E%D1%81%D1%82%D1%80%D0%B0%D1%86.jpg"/>
          <p:cNvPicPr>
            <a:picLocks noGrp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97868" y="2276872"/>
            <a:ext cx="475252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Картинки по запросу пилигримы америка"/>
          <p:cNvPicPr>
            <a:picLocks noGrp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6191250" y="2491067"/>
            <a:ext cx="5387975" cy="3684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788" y="188640"/>
            <a:ext cx="11017223" cy="1224136"/>
          </a:xfrm>
        </p:spPr>
        <p:txBody>
          <a:bodyPr/>
          <a:lstStyle/>
          <a:p>
            <a:pPr algn="ctr"/>
            <a:r>
              <a:rPr lang="ru-RU" dirty="0" smtClean="0"/>
              <a:t>   «</a:t>
            </a:r>
            <a:r>
              <a:rPr lang="en-US" dirty="0" smtClean="0"/>
              <a:t>America is a melting pot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Картинки по запросу Америка Melting pot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7788" y="1484784"/>
            <a:ext cx="972108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Америка Melting pot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60391">
            <a:off x="9205079" y="3414229"/>
            <a:ext cx="2799407" cy="3375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772" y="404664"/>
            <a:ext cx="10940891" cy="122413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Государственный флаг США </a:t>
            </a:r>
            <a:r>
              <a:rPr lang="ru-RU" sz="3600" dirty="0" smtClean="0"/>
              <a:t>является официальным государственным символом.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13891" y="4077072"/>
            <a:ext cx="9860771" cy="20951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abali.ru/wp-content/uploads/2011/03/Flag_of_the_United_States_USA_Abali.ru_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7908" y="1844824"/>
            <a:ext cx="5036570" cy="26379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дом – официальная резиденция президента США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http://www.profi-forex.org/system/news/whitehous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0876" y="1714488"/>
            <a:ext cx="4802876" cy="2860972"/>
          </a:xfrm>
          <a:prstGeom prst="rect">
            <a:avLst/>
          </a:prstGeom>
          <a:noFill/>
        </p:spPr>
      </p:pic>
      <p:pic>
        <p:nvPicPr>
          <p:cNvPr id="38916" name="Picture 4" descr="http://totallycoolpix.com/wp-content/uploads/2013/20130111_inside_the_white_house/whitehouse_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23106" y="1428736"/>
            <a:ext cx="3940894" cy="2627263"/>
          </a:xfrm>
          <a:prstGeom prst="rect">
            <a:avLst/>
          </a:prstGeom>
          <a:noFill/>
        </p:spPr>
      </p:pic>
      <p:pic>
        <p:nvPicPr>
          <p:cNvPr id="38918" name="Picture 6" descr="http://www.gogetnews.info/uploads/posts/2015-03/1425457638_obama-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94412" y="4143380"/>
            <a:ext cx="3393721" cy="224294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Одни из самых красивых комнат Белого Дома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9876" y="1556792"/>
            <a:ext cx="4824537" cy="564108"/>
          </a:xfrm>
        </p:spPr>
        <p:txBody>
          <a:bodyPr/>
          <a:lstStyle/>
          <a:p>
            <a:r>
              <a:rPr lang="ru-RU" dirty="0" smtClean="0"/>
              <a:t>Красная комната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7174532" y="1700808"/>
            <a:ext cx="4100131" cy="420092"/>
          </a:xfrm>
        </p:spPr>
        <p:txBody>
          <a:bodyPr/>
          <a:lstStyle/>
          <a:p>
            <a:r>
              <a:rPr lang="ru-RU" dirty="0" smtClean="0"/>
              <a:t>Овальная комната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firemuseum.ru/wp-content/uploads/ss-091208-whitehousexmas-02.today-ss-slide-deskto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7788" y="2276872"/>
            <a:ext cx="5569551" cy="3542235"/>
          </a:xfrm>
          <a:prstGeom prst="rect">
            <a:avLst/>
          </a:prstGeom>
          <a:noFill/>
        </p:spPr>
      </p:pic>
      <p:pic>
        <p:nvPicPr>
          <p:cNvPr id="43012" name="Picture 4" descr="https://im0-tub-ru.yandex.net/i?id=86a787e527a2cbe0c19fb5d9d46c126c&amp;n=33&amp;h=215&amp;w=38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66420" y="2276872"/>
            <a:ext cx="5806381" cy="3600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844" y="260648"/>
            <a:ext cx="10157354" cy="1397000"/>
          </a:xfrm>
        </p:spPr>
        <p:txBody>
          <a:bodyPr/>
          <a:lstStyle/>
          <a:p>
            <a:r>
              <a:rPr lang="ru-RU" dirty="0" smtClean="0"/>
              <a:t>Одни из самых красивых комнат Белого Дома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1924" y="1700808"/>
            <a:ext cx="4392489" cy="420092"/>
          </a:xfrm>
        </p:spPr>
        <p:txBody>
          <a:bodyPr/>
          <a:lstStyle/>
          <a:p>
            <a:r>
              <a:rPr lang="ru-RU" dirty="0" smtClean="0"/>
              <a:t>Голубая комната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958508" y="1556792"/>
            <a:ext cx="4316155" cy="564108"/>
          </a:xfrm>
        </p:spPr>
        <p:txBody>
          <a:bodyPr/>
          <a:lstStyle/>
          <a:p>
            <a:r>
              <a:rPr lang="ru-RU" dirty="0" smtClean="0"/>
              <a:t>Зеленая комната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farm5.staticflickr.com/4025/4656742992_5946fc2cc1_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5124" y="2214554"/>
            <a:ext cx="5040560" cy="3883791"/>
          </a:xfrm>
          <a:prstGeom prst="rect">
            <a:avLst/>
          </a:prstGeom>
          <a:noFill/>
        </p:spPr>
      </p:pic>
      <p:pic>
        <p:nvPicPr>
          <p:cNvPr id="44036" name="Picture 4" descr="http://i.huffpost.com/gen/788223/thumbs/o-CASA-BLANCA-GREEN-ROOM-faceboo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22404" y="2204864"/>
            <a:ext cx="5544616" cy="375397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04" y="476672"/>
            <a:ext cx="10652859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Статуя Свободы - одно из самых известных сооружений, «встречающее» прибывавших в Нью-Йорк иммигрантов.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7309" y="2420888"/>
            <a:ext cx="10089671" cy="3751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armycarus.do.am/Statyi2/Statuya_Svobody/Statuya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50437">
            <a:off x="148725" y="2055439"/>
            <a:ext cx="5964351" cy="4317570"/>
          </a:xfrm>
          <a:prstGeom prst="rect">
            <a:avLst/>
          </a:prstGeom>
          <a:noFill/>
        </p:spPr>
      </p:pic>
      <p:pic>
        <p:nvPicPr>
          <p:cNvPr id="40964" name="Picture 4" descr="http://strana-franciya.ru/ckfinder/userfiles/images/1(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16896">
            <a:off x="6039576" y="2182653"/>
            <a:ext cx="5968926" cy="41931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59" y="260648"/>
            <a:ext cx="8348603" cy="864096"/>
          </a:xfrm>
        </p:spPr>
        <p:txBody>
          <a:bodyPr/>
          <a:lstStyle/>
          <a:p>
            <a:r>
              <a:rPr lang="ru-RU" dirty="0" smtClean="0"/>
              <a:t>   Гора </a:t>
            </a:r>
            <a:r>
              <a:rPr lang="ru-RU" dirty="0" err="1" smtClean="0"/>
              <a:t>Рашмор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http://cdn.oboi7.com/8e97ad9127b0e5c05e5e07e281d8106656e8c12a/gora-rashmo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13892" y="1412776"/>
            <a:ext cx="8928992" cy="51305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37828" y="620688"/>
            <a:ext cx="10436835" cy="5328592"/>
          </a:xfrm>
        </p:spPr>
        <p:txBody>
          <a:bodyPr rtlCol="0">
            <a:normAutofit fontScale="90000"/>
          </a:bodyPr>
          <a:lstStyle/>
          <a:p>
            <a:r>
              <a:rPr lang="ru-RU" dirty="0" smtClean="0"/>
              <a:t>Цель: изучение культурных и национальных особенностей страны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Задача: проанализировать источники, определить наиболее значимые и информативные сведения, которые будут интересны для учеников, изучающих англоязычные страны.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 flipV="1">
            <a:off x="909835" y="7533456"/>
            <a:ext cx="10364827" cy="216024"/>
          </a:xfrm>
        </p:spPr>
        <p:txBody>
          <a:bodyPr rtlCol="0">
            <a:normAutofit fontScale="25000" lnSpcReduction="20000"/>
          </a:bodyPr>
          <a:lstStyle/>
          <a:p>
            <a:pPr rtl="0"/>
            <a:r>
              <a:rPr lang="ru-RU" dirty="0" smtClean="0"/>
              <a:t>Добавьте первый пункт списка</a:t>
            </a:r>
          </a:p>
          <a:p>
            <a:pPr rtl="0"/>
            <a:r>
              <a:rPr lang="ru-RU" dirty="0" smtClean="0"/>
              <a:t>Добавьте второй пункт списка</a:t>
            </a:r>
          </a:p>
          <a:p>
            <a:pPr rtl="0"/>
            <a:r>
              <a:rPr lang="ru-RU" dirty="0" smtClean="0"/>
              <a:t>Добавьте </a:t>
            </a:r>
            <a:r>
              <a:rPr lang="ru-RU" dirty="0" err="1" smtClean="0"/>
              <a:t>третикт</a:t>
            </a:r>
            <a:r>
              <a:rPr lang="ru-RU" dirty="0" smtClean="0"/>
              <a:t> списка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80" y="0"/>
            <a:ext cx="10868883" cy="155679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</a:t>
            </a:r>
            <a:r>
              <a:rPr lang="en-US" sz="4000" dirty="0" smtClean="0"/>
              <a:t>Big Apple</a:t>
            </a:r>
            <a:r>
              <a:rPr lang="ru-RU" sz="4000" dirty="0" smtClean="0"/>
              <a:t>» -самое распространенное прозвище Нью-Йорка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6082" name="Picture 2" descr="Bigapp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8188" y="1916832"/>
            <a:ext cx="4320480" cy="4680520"/>
          </a:xfrm>
          <a:prstGeom prst="rect">
            <a:avLst/>
          </a:prstGeom>
          <a:noFill/>
        </p:spPr>
      </p:pic>
      <p:pic>
        <p:nvPicPr>
          <p:cNvPr id="46084" name="Picture 4" descr="https://w-dog.ru/wallpapers/0/72/562675209736192/nyu-jork-ssha-manhatta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43807">
            <a:off x="8150809" y="2130544"/>
            <a:ext cx="3744415" cy="2536841"/>
          </a:xfrm>
          <a:prstGeom prst="rect">
            <a:avLst/>
          </a:prstGeom>
          <a:noFill/>
        </p:spPr>
      </p:pic>
      <p:pic>
        <p:nvPicPr>
          <p:cNvPr id="46086" name="Picture 6" descr="http://www.forumdaily.com/wp-content/uploads/2016/02/%D0%B8%CC%86%D0%BE%D1%80%D0%BA2-1024x6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958429">
            <a:off x="565072" y="4052373"/>
            <a:ext cx="3954716" cy="2637765"/>
          </a:xfrm>
          <a:prstGeom prst="rect">
            <a:avLst/>
          </a:prstGeom>
          <a:noFill/>
        </p:spPr>
      </p:pic>
      <p:pic>
        <p:nvPicPr>
          <p:cNvPr id="46088" name="Picture 8" descr="http://need.estate/images/NEWS/North-America/USA/New-York/NYC/info/Manhattan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146294">
            <a:off x="545227" y="1778748"/>
            <a:ext cx="3528800" cy="2352534"/>
          </a:xfrm>
          <a:prstGeom prst="rect">
            <a:avLst/>
          </a:prstGeom>
          <a:noFill/>
        </p:spPr>
      </p:pic>
      <p:pic>
        <p:nvPicPr>
          <p:cNvPr id="46090" name="Picture 10" descr="http://mycht.ru/02TURY/001/2012131214355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80029">
            <a:off x="8162183" y="4315787"/>
            <a:ext cx="3672408" cy="20657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20" y="76200"/>
            <a:ext cx="10508843" cy="169661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Голливудская «Аллея Славы»-общественный памятник достижений в индустрии развлечений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7106" name="Picture 2" descr="http://mfm.ua/wp-content/uploads/2015/06/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5820" y="1844824"/>
            <a:ext cx="6048672" cy="4040324"/>
          </a:xfrm>
          <a:prstGeom prst="rect">
            <a:avLst/>
          </a:prstGeom>
          <a:noFill/>
        </p:spPr>
      </p:pic>
      <p:pic>
        <p:nvPicPr>
          <p:cNvPr id="47108" name="Picture 4" descr="http://s.rdrom.ru/4/travel/points/206115/big_point-109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74532" y="1665311"/>
            <a:ext cx="4073414" cy="51926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80" y="260648"/>
            <a:ext cx="10868883" cy="6597352"/>
          </a:xfrm>
        </p:spPr>
        <p:txBody>
          <a:bodyPr>
            <a:normAutofit fontScale="90000"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ru-RU" b="1" dirty="0" smtClean="0">
                <a:latin typeface="+mn-lt"/>
              </a:rPr>
              <a:t>ЗАКЛЮЧЕНИЕ</a:t>
            </a:r>
            <a:br>
              <a:rPr lang="ru-RU" b="1" dirty="0" smtClean="0">
                <a:latin typeface="+mn-lt"/>
              </a:rPr>
            </a:br>
            <a:r>
              <a:rPr lang="ru-RU" dirty="0" smtClean="0">
                <a:latin typeface="+mn-lt"/>
              </a:rPr>
              <a:t>В рамках данного проекта невозможно рассказать обо всех тонкостях и деталях страны изучаемого языка, но мы надеемся, что предложенная информация была интересна и полезна для слушателей и, возможно</a:t>
            </a:r>
            <a:r>
              <a:rPr lang="ru-RU" smtClean="0">
                <a:latin typeface="+mn-lt"/>
              </a:rPr>
              <a:t>, будет использована </a:t>
            </a:r>
            <a:r>
              <a:rPr lang="ru-RU" dirty="0" smtClean="0">
                <a:latin typeface="+mn-lt"/>
              </a:rPr>
              <a:t>на уроках английского языка.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5940" y="404664"/>
            <a:ext cx="9428722" cy="1440160"/>
          </a:xfrm>
        </p:spPr>
        <p:txBody>
          <a:bodyPr rtlCol="0">
            <a:normAutofit fontScale="90000"/>
          </a:bodyPr>
          <a:lstStyle/>
          <a:p>
            <a:r>
              <a:rPr lang="ru-RU" dirty="0" smtClean="0"/>
              <a:t>Сколько штатов в Америке?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Объект 6" descr="График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2867706"/>
              </p:ext>
            </p:extLst>
          </p:nvPr>
        </p:nvGraphicFramePr>
        <p:xfrm flipH="1">
          <a:off x="-530324" y="6309320"/>
          <a:ext cx="72008" cy="72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269876" y="1628800"/>
          <a:ext cx="950505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474917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924" y="332656"/>
            <a:ext cx="9572739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Сколько звезд и полос на американском флаге?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41884" y="1772816"/>
          <a:ext cx="986509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60" y="404664"/>
            <a:ext cx="10148803" cy="158417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Какой памятник представляет символ свободы в Америке?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97868" y="1772816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868" y="620688"/>
            <a:ext cx="10076795" cy="151216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Какой город имеет прозвище «</a:t>
            </a:r>
            <a:r>
              <a:rPr lang="en-US" dirty="0" smtClean="0"/>
              <a:t>Big Apple</a:t>
            </a:r>
            <a:r>
              <a:rPr lang="ru-RU" dirty="0" smtClean="0"/>
              <a:t>»?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25860" y="1700808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В честь кого была названа Америка?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46238"/>
          <a:ext cx="10969625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868" y="116632"/>
            <a:ext cx="10076795" cy="187220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Где живет президент Америки?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46238"/>
          <a:ext cx="10969625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60" y="76200"/>
            <a:ext cx="10148802" cy="212866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Кто является коренными жителями Америки?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46238"/>
          <a:ext cx="10969625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218</Words>
  <Application>Microsoft Office PowerPoint</Application>
  <PresentationFormat>Произвольный</PresentationFormat>
  <Paragraphs>41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Литейная</vt:lpstr>
      <vt:lpstr>Америка: культурные и национальные особенности страны</vt:lpstr>
      <vt:lpstr>Цель: изучение культурных и национальных особенностей страны  Задача: проанализировать источники, определить наиболее значимые и информативные сведения, которые будут интересны для учеников, изучающих англоязычные страны. </vt:lpstr>
      <vt:lpstr>Сколько штатов в Америке? </vt:lpstr>
      <vt:lpstr>Сколько звезд и полос на американском флаге?</vt:lpstr>
      <vt:lpstr>Какой памятник представляет символ свободы в Америке? </vt:lpstr>
      <vt:lpstr>Какой город имеет прозвище «Big Apple»? </vt:lpstr>
      <vt:lpstr>В честь кого была названа Америка?  </vt:lpstr>
      <vt:lpstr>Где живет президент Америки?  </vt:lpstr>
      <vt:lpstr>Кто является коренными жителями Америки? </vt:lpstr>
      <vt:lpstr>Рейтинг достопримечательностей, о которых учащиеся  хотели бы узнать и которые хотели бы  посетить. 1. Голливуд 2. Бродвей 3. Нью-Йорк 4. Статуя Свободы 5. Центральный парк 6. Гора Рашмор 7. Лос-Анджелес </vt:lpstr>
      <vt:lpstr>Так откуда же появилось название «Америка»? </vt:lpstr>
      <vt:lpstr>Кто жил на территории Северной Америки? </vt:lpstr>
      <vt:lpstr>   «America is a melting pot»</vt:lpstr>
      <vt:lpstr>Государственный флаг США является официальным государственным символом. </vt:lpstr>
      <vt:lpstr>Белый дом – официальная резиденция президента США</vt:lpstr>
      <vt:lpstr>Одни из самых красивых комнат Белого Дома</vt:lpstr>
      <vt:lpstr>Одни из самых красивых комнат Белого Дома</vt:lpstr>
      <vt:lpstr>Статуя Свободы - одно из самых известных сооружений, «встречающее» прибывавших в Нью-Йорк иммигрантов. </vt:lpstr>
      <vt:lpstr>   Гора Рашмор</vt:lpstr>
      <vt:lpstr>«Big Apple» -самое распространенное прозвище Нью-Йорка</vt:lpstr>
      <vt:lpstr>Голливудская «Аллея Славы»-общественный памятник достижений в индустрии развлечений</vt:lpstr>
      <vt:lpstr>ЗАКЛЮЧЕНИЕ В рамках данного проекта невозможно рассказать обо всех тонкостях и деталях страны изучаемого языка, но мы надеемся, что предложенная информация была интересна и полезна для слушателей и, возможно, будет использована на уроках английского языка.  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2017-04-20T16:00:02Z</dcterms:created>
  <dcterms:modified xsi:type="dcterms:W3CDTF">2023-02-16T12:32:13Z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