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-542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238095238095237E-2"/>
          <c:y val="8.6168809970112309E-2"/>
          <c:w val="0.89523809523809528"/>
          <c:h val="0.794804192992038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20646194225721784"/>
                  <c:y val="-0.2271171835794920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1354"/>
                        <a:gd name="adj2" fmla="val 12286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0.12408136482939633"/>
                  <c:y val="-0.1537606996635971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31190"/>
                        <a:gd name="adj2" fmla="val 7153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2"/>
              <c:layout>
                <c:manualLayout>
                  <c:x val="0.20120378702662167"/>
                  <c:y val="6.7211802256411948E-2"/>
                </c:manualLayout>
              </c:layout>
              <c:spPr>
                <a:solidFill>
                  <a:prstClr val="white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127934008248968"/>
                      <c:h val="0.20702252314906028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7.9405737704918031E-2"/>
                  <c:y val="-0.34621177528947528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3853"/>
                        <a:gd name="adj2" fmla="val 3888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-0.12295081967213115"/>
                  <c:y val="2.257902882322665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34451844262295084"/>
                  <c:y val="3.7633196268948826E-3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137633922808827"/>
                      <c:h val="0.23883189972303648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010771992818666E-2"/>
          <c:y val="0.18520909914703848"/>
          <c:w val="0.88330341113105926"/>
          <c:h val="0.698813216042771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2333931777378816"/>
                  <c:y val="-0.12567199263581919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9205"/>
                        <a:gd name="adj2" fmla="val -6818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0.21095152603231593"/>
                  <c:y val="8.7970394845073394E-2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5673"/>
                        <a:gd name="adj2" fmla="val -11000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249999080138348"/>
                  <c:y val="3.4753969863021525E-2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0578868938111703"/>
                      <c:h val="0.1857535624779293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2850467289719625"/>
                  <c:y val="-0.16319187647474837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58978236073294577"/>
                      <c:h val="0.18313197278134555"/>
                    </c:manualLayout>
                  </c15:layout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2"/>
                <c:pt idx="0">
                  <c:v>Успокоить</c:v>
                </c:pt>
                <c:pt idx="1">
                  <c:v>Чтобы ребенок уснул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7.0224719101123594E-3"/>
                  <c:y val="-0.33083893860802494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611"/>
                        <a:gd name="adj2" fmla="val -4202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1"/>
              <c:layout>
                <c:manualLayout>
                  <c:x val="-0.22471910112359555"/>
                  <c:y val="-2.9539190947145085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25046816479400741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19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2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837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2467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66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006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86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46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9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0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11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8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50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589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0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371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AD85C-E561-498F-ADD4-EF592D2EDA4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16184-6169-4825-BED1-59E87DECD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126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Картинки по запросу фото с колыбельны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8" b="13941"/>
          <a:stretch/>
        </p:blipFill>
        <p:spPr bwMode="auto">
          <a:xfrm>
            <a:off x="732457" y="383059"/>
            <a:ext cx="10710563" cy="5000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090" y="4887054"/>
            <a:ext cx="10701895" cy="1810308"/>
          </a:xfrm>
        </p:spPr>
        <p:txBody>
          <a:bodyPr/>
          <a:lstStyle/>
          <a:p>
            <a:r>
              <a:rPr lang="ru-RU" dirty="0" smtClean="0"/>
              <a:t>Колыбельные песни</a:t>
            </a:r>
            <a:br>
              <a:rPr lang="ru-RU" dirty="0" smtClean="0"/>
            </a:br>
            <a:r>
              <a:rPr lang="ru-RU" dirty="0" smtClean="0"/>
              <a:t>в жизни одноклассников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11579" y="-271849"/>
            <a:ext cx="4280421" cy="105163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/>
              <a:t>                                            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Выполнил: Неверов Матвей,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              учащийся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4а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класса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48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0602098" y="4667143"/>
            <a:ext cx="1375720" cy="187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3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361" y="2096064"/>
            <a:ext cx="6746240" cy="4396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3. Есть ли у тебя любимая</a:t>
            </a:r>
          </a:p>
          <a:p>
            <a:pPr marL="0" indent="0">
              <a:buNone/>
            </a:pPr>
            <a:r>
              <a:rPr lang="ru-RU" sz="4800" dirty="0" smtClean="0"/>
              <a:t>колыбельная песня?</a:t>
            </a:r>
            <a:endParaRPr lang="ru-RU" sz="4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38246292"/>
              </p:ext>
            </p:extLst>
          </p:nvPr>
        </p:nvGraphicFramePr>
        <p:xfrm>
          <a:off x="6299749" y="1834454"/>
          <a:ext cx="5659120" cy="4042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361" y="6230630"/>
            <a:ext cx="11911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 2/3 одноклассников есть любимая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колыбельная песня 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096064"/>
            <a:ext cx="11316677" cy="4387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4. Если «да», то какая?</a:t>
            </a:r>
          </a:p>
          <a:p>
            <a:pPr>
              <a:buFontTx/>
              <a:buChar char="-"/>
            </a:pP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«За печкою поёт сверчок».</a:t>
            </a:r>
          </a:p>
          <a:p>
            <a:pPr>
              <a:buFontTx/>
              <a:buChar char="-"/>
            </a:pPr>
            <a: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«Баю-</a:t>
            </a:r>
            <a:r>
              <a:rPr lang="ru-RU" sz="4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баюшки</a:t>
            </a: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баю».</a:t>
            </a:r>
          </a:p>
          <a:p>
            <a:pPr>
              <a:buFontTx/>
              <a:buChar char="-"/>
            </a:pPr>
            <a: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«Спи, моя радость, усни».</a:t>
            </a:r>
            <a:endParaRPr lang="ru-RU" sz="4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0914161" y="5206314"/>
            <a:ext cx="1070086" cy="145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88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4"/>
            <a:ext cx="5588605" cy="3705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5. С какой целью тебе пели колыбельные песни?</a:t>
            </a:r>
            <a:endParaRPr lang="ru-RU" sz="4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727957602"/>
              </p:ext>
            </p:extLst>
          </p:nvPr>
        </p:nvGraphicFramePr>
        <p:xfrm>
          <a:off x="6502400" y="2096064"/>
          <a:ext cx="5435600" cy="4202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67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2096064"/>
            <a:ext cx="6522720" cy="4406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6. Как ты считаешь, нужно ли петь детям колыбельные песни?</a:t>
            </a:r>
            <a:endParaRPr lang="ru-RU" sz="4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32940824"/>
              </p:ext>
            </p:extLst>
          </p:nvPr>
        </p:nvGraphicFramePr>
        <p:xfrm>
          <a:off x="6624320" y="2328051"/>
          <a:ext cx="5425440" cy="4299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467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679" y="233680"/>
            <a:ext cx="10353761" cy="132632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выводы</a:t>
            </a:r>
            <a:endParaRPr lang="ru-RU" sz="4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61440"/>
            <a:ext cx="11653520" cy="537464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4800" dirty="0" smtClean="0"/>
              <a:t>                     </a:t>
            </a:r>
            <a:r>
              <a:rPr lang="ru-RU" sz="14400" dirty="0" smtClean="0"/>
              <a:t>В жизни моих одноклассников колыбельная песня имеет большую роль, т.к. </a:t>
            </a:r>
            <a:r>
              <a:rPr lang="ru-RU" sz="14400" smtClean="0"/>
              <a:t>большинству одноклассников </a:t>
            </a:r>
            <a:r>
              <a:rPr lang="ru-RU" sz="14400" dirty="0" smtClean="0"/>
              <a:t>пели колыбельные песни, им это нравилось, они успокаивались и быстро засыпали, и все ребята считают, что колыбельные песни необходимо петь детям.</a:t>
            </a:r>
          </a:p>
          <a:p>
            <a:pPr marL="0" indent="0">
              <a:buNone/>
            </a:pPr>
            <a:endParaRPr lang="ru-RU" sz="400" dirty="0" smtClean="0"/>
          </a:p>
          <a:p>
            <a:pPr marL="0" indent="0">
              <a:buNone/>
            </a:pP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308440" y="5717667"/>
            <a:ext cx="748987" cy="10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1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679" y="233680"/>
            <a:ext cx="10353761" cy="132632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Общий </a:t>
            </a:r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вывод.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16" y="1971040"/>
            <a:ext cx="11653520" cy="482517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800" dirty="0" smtClean="0"/>
              <a:t>     </a:t>
            </a:r>
            <a:endParaRPr lang="ru-RU" sz="400" dirty="0" smtClean="0"/>
          </a:p>
          <a:p>
            <a:pPr marL="0" indent="0">
              <a:buNone/>
            </a:pPr>
            <a:r>
              <a:rPr lang="ru-RU" sz="14400" dirty="0" smtClean="0"/>
              <a:t>Таким образом, моя гипотеза о том, что </a:t>
            </a:r>
            <a:r>
              <a:rPr lang="ru-RU" sz="14400" dirty="0"/>
              <a:t>многим одноклассникам редко пели колыбельные песни в </a:t>
            </a:r>
            <a:r>
              <a:rPr lang="ru-RU" sz="14400" dirty="0" smtClean="0"/>
              <a:t>детстве, не подтвердилась.</a:t>
            </a:r>
            <a:endParaRPr lang="ru-RU" sz="14400" dirty="0"/>
          </a:p>
          <a:p>
            <a:pPr marL="0" indent="0">
              <a:buNone/>
            </a:pP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236411" y="5644484"/>
            <a:ext cx="747836" cy="101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27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555230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Готов ответить на ваши вопросы.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0791568" y="5039622"/>
            <a:ext cx="1192679" cy="162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6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ЦЕЛЬ</a:t>
            </a:r>
            <a:r>
              <a:rPr lang="ru-RU" sz="4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:</a:t>
            </a:r>
            <a:endParaRPr lang="ru-RU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308" y="2096064"/>
            <a:ext cx="10603249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    </a:t>
            </a:r>
            <a:r>
              <a:rPr lang="ru-RU" sz="4800" dirty="0" smtClean="0"/>
              <a:t>«Узнать </a:t>
            </a:r>
            <a:r>
              <a:rPr lang="ru-RU" sz="4800" dirty="0" smtClean="0"/>
              <a:t>роль колыбельной песни в жизни </a:t>
            </a:r>
            <a:r>
              <a:rPr lang="ru-RU" sz="4800" dirty="0" smtClean="0"/>
              <a:t>одноклассников»</a:t>
            </a: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113371" y="5469923"/>
            <a:ext cx="936780" cy="127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09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ЗАДАЧИ:</a:t>
            </a:r>
            <a:endParaRPr lang="ru-RU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954" y="2096063"/>
            <a:ext cx="11246337" cy="4312551"/>
          </a:xfrm>
        </p:spPr>
        <p:txBody>
          <a:bodyPr>
            <a:norm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ыяснить</a:t>
            </a:r>
            <a:r>
              <a:rPr lang="ru-RU" sz="3200" dirty="0" smtClean="0"/>
              <a:t>, что такое «Колыбельная песня», и какие они бывают.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оставить </a:t>
            </a:r>
            <a:r>
              <a:rPr lang="ru-RU" sz="3200" dirty="0" smtClean="0"/>
              <a:t>анкету.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ровести </a:t>
            </a:r>
            <a:r>
              <a:rPr lang="ru-RU" sz="3200" dirty="0" smtClean="0"/>
              <a:t>анкетирование.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роанализировать </a:t>
            </a:r>
            <a:r>
              <a:rPr lang="ru-RU" sz="3200" dirty="0" smtClean="0"/>
              <a:t>результаты.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делать </a:t>
            </a:r>
            <a:r>
              <a:rPr lang="ru-RU" sz="3200" dirty="0" smtClean="0"/>
              <a:t>выводы.</a:t>
            </a:r>
            <a:endParaRPr lang="ru-RU" sz="32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113371" y="5469923"/>
            <a:ext cx="936780" cy="127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63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ГИПОТЕЗА:</a:t>
            </a:r>
            <a:endParaRPr lang="ru-RU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4"/>
            <a:ext cx="10707682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«</a:t>
            </a:r>
            <a:r>
              <a:rPr lang="ru-RU" sz="4800" dirty="0" smtClean="0"/>
              <a:t>Мы </a:t>
            </a:r>
            <a:r>
              <a:rPr lang="ru-RU" sz="4800" dirty="0" smtClean="0"/>
              <a:t>предполагаем, что многим одноклассникам редко пели колыбельные песни в </a:t>
            </a:r>
            <a:r>
              <a:rPr lang="ru-RU" sz="4800" dirty="0" smtClean="0"/>
              <a:t>детстве».</a:t>
            </a: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113371" y="5469923"/>
            <a:ext cx="936780" cy="127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5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Методы:</a:t>
            </a:r>
            <a:endParaRPr lang="ru-RU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4"/>
            <a:ext cx="10707682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- изучение  и анализ дополнительной литературы;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-анкетирование.</a:t>
            </a: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113371" y="5469923"/>
            <a:ext cx="936780" cy="127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21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База исследования</a:t>
            </a:r>
            <a:endParaRPr lang="ru-RU" sz="4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57" y="2096064"/>
            <a:ext cx="11151920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smtClean="0"/>
              <a:t>23 ученика 4а </a:t>
            </a:r>
            <a:r>
              <a:rPr lang="ru-RU" sz="4800" dirty="0" smtClean="0"/>
              <a:t>класса МБОУ СОШ №22 г. Нижнего Новгорода</a:t>
            </a:r>
            <a:endParaRPr lang="ru-RU" sz="4800" dirty="0"/>
          </a:p>
        </p:txBody>
      </p:sp>
      <p:pic>
        <p:nvPicPr>
          <p:cNvPr id="4" name="Picture 24" descr="Картинки по запросу скрипичный ключ и ноты 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r="25222"/>
          <a:stretch/>
        </p:blipFill>
        <p:spPr bwMode="auto">
          <a:xfrm>
            <a:off x="11113371" y="5469923"/>
            <a:ext cx="936780" cy="127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0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8897" y="1581664"/>
            <a:ext cx="11722443" cy="430015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Колыбельная песня</a:t>
            </a:r>
            <a:r>
              <a:rPr lang="ru-RU" sz="3600" dirty="0" smtClean="0"/>
              <a:t> - </a:t>
            </a:r>
            <a:r>
              <a:rPr lang="ru-RU" sz="3600" dirty="0" smtClean="0">
                <a:effectLst/>
              </a:rPr>
              <a:t>песня,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с </a:t>
            </a:r>
            <a:r>
              <a:rPr lang="ru-RU" sz="3600" dirty="0">
                <a:effectLst/>
              </a:rPr>
              <a:t>помощью которой убаюкивают ребенка. </a:t>
            </a:r>
            <a:r>
              <a:rPr lang="ru-RU" sz="3600" dirty="0" smtClean="0">
                <a:effectLst/>
              </a:rPr>
              <a:t>Поскольку </a:t>
            </a:r>
            <a:r>
              <a:rPr lang="ru-RU" sz="3600" dirty="0">
                <a:effectLst/>
              </a:rPr>
              <a:t>песня сопровождалась мерным покачиванием ребёнка, в ней очень важен ритм.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674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1" y="2096064"/>
            <a:ext cx="6167120" cy="4132016"/>
          </a:xfrm>
        </p:spPr>
        <p:txBody>
          <a:bodyPr>
            <a:normAutofit/>
          </a:bodyPr>
          <a:lstStyle/>
          <a:p>
            <a:pPr marL="914400" indent="-914400">
              <a:buAutoNum type="arabicPeriod"/>
            </a:pPr>
            <a:r>
              <a:rPr lang="ru-RU" sz="4800" dirty="0" smtClean="0"/>
              <a:t>Пели ли тебе</a:t>
            </a:r>
          </a:p>
          <a:p>
            <a:pPr marL="0" indent="0">
              <a:buNone/>
            </a:pPr>
            <a:r>
              <a:rPr lang="ru-RU" sz="4800" dirty="0" smtClean="0"/>
              <a:t>в детстве</a:t>
            </a:r>
          </a:p>
          <a:p>
            <a:pPr marL="0" indent="0">
              <a:buNone/>
            </a:pPr>
            <a:r>
              <a:rPr lang="ru-RU" sz="4800" dirty="0" smtClean="0"/>
              <a:t>колыбельные песни?</a:t>
            </a:r>
            <a:endParaRPr lang="ru-RU" sz="4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36794393"/>
              </p:ext>
            </p:extLst>
          </p:nvPr>
        </p:nvGraphicFramePr>
        <p:xfrm>
          <a:off x="6675121" y="2246065"/>
          <a:ext cx="5334000" cy="383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2995" y="6078078"/>
            <a:ext cx="11565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Большинству одноклассников пели колыбельные песни.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Анализ результатов анкетирования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121" y="2096064"/>
            <a:ext cx="6289040" cy="4243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2</a:t>
            </a:r>
            <a:r>
              <a:rPr lang="ru-RU" sz="4800" dirty="0" smtClean="0"/>
              <a:t>. Нравилось ли тебе, когда пели колыбельную песню?</a:t>
            </a:r>
            <a:endParaRPr lang="ru-RU" sz="4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42415658"/>
              </p:ext>
            </p:extLst>
          </p:nvPr>
        </p:nvGraphicFramePr>
        <p:xfrm>
          <a:off x="6695440" y="2530545"/>
          <a:ext cx="4958080" cy="337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5373" y="6269149"/>
            <a:ext cx="11141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Большинству одноклассников нравилось, когда им пели колыбельные песни.</a:t>
            </a:r>
          </a:p>
        </p:txBody>
      </p:sp>
    </p:spTree>
    <p:extLst>
      <p:ext uri="{BB962C8B-B14F-4D97-AF65-F5344CB8AC3E}">
        <p14:creationId xmlns:p14="http://schemas.microsoft.com/office/powerpoint/2010/main" val="1569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1021</TotalTime>
  <Words>307</Words>
  <Application>Microsoft Office PowerPoint</Application>
  <PresentationFormat>Произвольный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Damask</vt:lpstr>
      <vt:lpstr>Колыбельные песни в жизни одноклассников</vt:lpstr>
      <vt:lpstr>ЦЕЛЬ:</vt:lpstr>
      <vt:lpstr>ЗАДАЧИ:</vt:lpstr>
      <vt:lpstr>ГИПОТЕЗА:</vt:lpstr>
      <vt:lpstr>Методы:</vt:lpstr>
      <vt:lpstr>База исследования</vt:lpstr>
      <vt:lpstr>Колыбельная песня - песня, с помощью которой убаюкивают ребенка. Поскольку песня сопровождалась мерным покачиванием ребёнка, в ней очень важен ритм.</vt:lpstr>
      <vt:lpstr>Анализ результатов анкетирования</vt:lpstr>
      <vt:lpstr>Анализ результатов анкетирования</vt:lpstr>
      <vt:lpstr>Анализ результатов анкетирования</vt:lpstr>
      <vt:lpstr>Анализ результатов анкетирования</vt:lpstr>
      <vt:lpstr>Анализ результатов анкетирования</vt:lpstr>
      <vt:lpstr>Анализ результатов анкетирования</vt:lpstr>
      <vt:lpstr>выводы</vt:lpstr>
      <vt:lpstr>Общий вывод.</vt:lpstr>
      <vt:lpstr>Спасибо за внимание!  Готов ответить на ваши вопросы.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Колыбельные песни в нашей жизни</dc:title>
  <dc:creator>Юля Неверова</dc:creator>
  <cp:keywords>CTPClassification=CTP_NWR:VisualMarkings=</cp:keywords>
  <cp:lastModifiedBy>79159</cp:lastModifiedBy>
  <cp:revision>33</cp:revision>
  <dcterms:created xsi:type="dcterms:W3CDTF">2017-01-08T18:22:47Z</dcterms:created>
  <dcterms:modified xsi:type="dcterms:W3CDTF">2022-02-12T21:01:45Z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09fda501-efd0-4c01-a623-ef9b69debb51</vt:lpwstr>
  </property>
  <property fmtid="{D5CDD505-2E9C-101B-9397-08002B2CF9AE}" pid="3" name="CTP_TimeStamp">
    <vt:lpwstr>2017-01-15 19:49:53Z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CTP_NWR</vt:lpwstr>
  </property>
</Properties>
</file>